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Realism and Naturalism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425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dirty="0"/>
              <a:t>1860-1914</a:t>
            </a:r>
          </a:p>
          <a:p>
            <a:r>
              <a:rPr lang="en-US" altLang="en-US" sz="3600" dirty="0"/>
              <a:t>Opposed to Romanticism, Realism advocated writing about life as it actually is.  Focus on realistic people, realistic events, and tell it in a realistic manner.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414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Realism</a:t>
            </a:r>
            <a:br>
              <a:rPr lang="en-US" dirty="0" smtClean="0"/>
            </a:br>
            <a:r>
              <a:rPr lang="en-US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O</a:t>
            </a:r>
            <a:r>
              <a:rPr lang="en-US" altLang="en-US" sz="2400" dirty="0" smtClean="0"/>
              <a:t>bjective </a:t>
            </a:r>
            <a:r>
              <a:rPr lang="en-US" altLang="en-US" sz="2400" dirty="0"/>
              <a:t>narrator (third person point of view) OR a realistic first person narrator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Characters not idealized, but have normal human flaws and virtues; they are often from the lower class (immigrants, laborers, homeless, etc.).  Sometimes their choices fail, sometimes their endeavors are unsuccessful</a:t>
            </a:r>
          </a:p>
          <a:p>
            <a:pPr>
              <a:lnSpc>
                <a:spcPct val="80000"/>
              </a:lnSpc>
            </a:pPr>
            <a:r>
              <a:rPr lang="en-US" altLang="en-US" sz="2400" dirty="0" smtClean="0"/>
              <a:t>Moral of the story is not directly stated; it must be inferred from the reading.</a:t>
            </a:r>
          </a:p>
        </p:txBody>
      </p:sp>
    </p:spTree>
    <p:extLst>
      <p:ext uri="{BB962C8B-B14F-4D97-AF65-F5344CB8AC3E}">
        <p14:creationId xmlns:p14="http://schemas.microsoft.com/office/powerpoint/2010/main" val="2289298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Realism</a:t>
            </a:r>
            <a:br>
              <a:rPr lang="en-US" dirty="0" smtClean="0"/>
            </a:br>
            <a:r>
              <a:rPr lang="en-US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“Local color”/ Regionalism: Dialogue includes vernacular diction from specific locations around the country; landscape and values of each locale also captured in </a:t>
            </a:r>
            <a:r>
              <a:rPr lang="en-US" altLang="en-US" sz="2400" dirty="0" smtClean="0"/>
              <a:t>print</a:t>
            </a:r>
          </a:p>
          <a:p>
            <a:pPr marL="342900" lvl="2" indent="-342900"/>
            <a:r>
              <a:rPr lang="en-US" sz="2400" dirty="0"/>
              <a:t>Nature is a powerful and indifferent force beyond human </a:t>
            </a:r>
            <a:r>
              <a:rPr lang="en-US" sz="2400" dirty="0" smtClean="0"/>
              <a:t>control</a:t>
            </a:r>
          </a:p>
          <a:p>
            <a:pPr marL="342900" lvl="2" indent="-342900"/>
            <a:r>
              <a:rPr lang="en-US" altLang="en-US" sz="2400" dirty="0"/>
              <a:t>Society often shown to be corrupt and rejected materialism</a:t>
            </a:r>
            <a:endParaRPr lang="en-US" sz="2400" dirty="0"/>
          </a:p>
          <a:p>
            <a:pPr marL="342900" lvl="2" indent="-342900"/>
            <a:endParaRPr lang="en-US" sz="2400" dirty="0"/>
          </a:p>
          <a:p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4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1880-1920</a:t>
            </a:r>
          </a:p>
          <a:p>
            <a:r>
              <a:rPr lang="en-US" altLang="en-US" sz="2400" dirty="0"/>
              <a:t>A harsher, more pessimistic form of Realism, Naturalists believed the universe was unpredictable and uncaring.  Naturalism is “deterministic”: humanity has no free will, for we are victims of our heredity, environment, or just sheer blind chance.  Quite often, Naturalists show life to be a cruel joke.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738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Naturalism </a:t>
            </a:r>
            <a:br>
              <a:rPr lang="en-US" dirty="0" smtClean="0"/>
            </a:br>
            <a:r>
              <a:rPr lang="en-US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Many Realism traits, especially in style of writing (vernacular use, lower class characters, etc.)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Dominant subject is the violent struggle to survive in a cold, uncaring universe—a struggle the individual often loses.  Antagonists are chance, one’s heredity, nature, or other humans.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“Brute within” idea: each individual is comprised of strong and warring emotions such as greed, ambition, hatred, narcissism; which will emerge depends upon the circumstance.  </a:t>
            </a:r>
            <a:r>
              <a:rPr lang="en-US" altLang="en-US"/>
              <a:t>We are like dumb animals when it comes to emotion.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389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Naturalism </a:t>
            </a:r>
            <a:br>
              <a:rPr lang="en-US" dirty="0" smtClean="0"/>
            </a:br>
            <a:r>
              <a:rPr lang="en-US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0" lvl="3" indent="0">
              <a:buNone/>
            </a:pPr>
            <a:endParaRPr lang="en-US" dirty="0" smtClean="0"/>
          </a:p>
          <a:p>
            <a:pPr lvl="3"/>
            <a:r>
              <a:rPr lang="en-US" sz="2400" dirty="0" smtClean="0"/>
              <a:t>Universe </a:t>
            </a:r>
            <a:r>
              <a:rPr lang="en-US" sz="2400" dirty="0"/>
              <a:t>is unpredictable </a:t>
            </a:r>
          </a:p>
          <a:p>
            <a:pPr lvl="3"/>
            <a:r>
              <a:rPr lang="en-US" sz="2400" dirty="0"/>
              <a:t>Fate is determined by chance</a:t>
            </a:r>
          </a:p>
          <a:p>
            <a:pPr lvl="3"/>
            <a:r>
              <a:rPr lang="en-US" sz="2400" dirty="0"/>
              <a:t>Free will is an illusion; determinism based on environment, genetics</a:t>
            </a:r>
          </a:p>
          <a:p>
            <a:pPr lvl="2"/>
            <a:r>
              <a:rPr lang="en-US" sz="2400" dirty="0"/>
              <a:t>Tries to approach characters scientifically</a:t>
            </a:r>
          </a:p>
          <a:p>
            <a:pPr lvl="2"/>
            <a:r>
              <a:rPr lang="en-US" sz="2400" dirty="0"/>
              <a:t>Concerned with issues of survival, violence, fate</a:t>
            </a:r>
          </a:p>
          <a:p>
            <a:pPr lvl="2"/>
            <a:r>
              <a:rPr lang="en-US" sz="2400" dirty="0"/>
              <a:t>Often addresses a specific social problem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8691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</TotalTime>
  <Words>350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Realism and Naturalism</vt:lpstr>
      <vt:lpstr>Realism</vt:lpstr>
      <vt:lpstr>Realism (cont.)</vt:lpstr>
      <vt:lpstr>Realism (cont.)</vt:lpstr>
      <vt:lpstr>Naturalism</vt:lpstr>
      <vt:lpstr>Naturalism  (cont.)</vt:lpstr>
      <vt:lpstr>Naturalism  (cont.)</vt:lpstr>
    </vt:vector>
  </TitlesOfParts>
  <Company>Damien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Realism and Naturalism</dc:title>
  <dc:creator>Rosemary DiCarlo</dc:creator>
  <cp:lastModifiedBy>Rosemary DiCarlo</cp:lastModifiedBy>
  <cp:revision>6</cp:revision>
  <dcterms:created xsi:type="dcterms:W3CDTF">2018-10-16T17:44:08Z</dcterms:created>
  <dcterms:modified xsi:type="dcterms:W3CDTF">2018-10-22T16:14:22Z</dcterms:modified>
</cp:coreProperties>
</file>