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257" r:id="rId3"/>
    <p:sldId id="258" r:id="rId4"/>
    <p:sldId id="259" r:id="rId5"/>
    <p:sldId id="261" r:id="rId6"/>
    <p:sldId id="260" r:id="rId7"/>
    <p:sldId id="283" r:id="rId8"/>
    <p:sldId id="263" r:id="rId9"/>
    <p:sldId id="264" r:id="rId10"/>
    <p:sldId id="265" r:id="rId11"/>
    <p:sldId id="266" r:id="rId12"/>
    <p:sldId id="267" r:id="rId13"/>
    <p:sldId id="282" r:id="rId14"/>
    <p:sldId id="268" r:id="rId15"/>
    <p:sldId id="269" r:id="rId16"/>
    <p:sldId id="271" r:id="rId17"/>
    <p:sldId id="272" r:id="rId18"/>
    <p:sldId id="273" r:id="rId19"/>
    <p:sldId id="274" r:id="rId20"/>
    <p:sldId id="275" r:id="rId21"/>
    <p:sldId id="279" r:id="rId22"/>
    <p:sldId id="276" r:id="rId23"/>
    <p:sldId id="277" r:id="rId24"/>
    <p:sldId id="278" r:id="rId25"/>
    <p:sldId id="280"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5" d="100"/>
          <a:sy n="55" d="100"/>
        </p:scale>
        <p:origin x="946" y="34"/>
      </p:cViewPr>
      <p:guideLst>
        <p:guide orient="horz" pos="2160"/>
        <p:guide pos="2880"/>
      </p:guideLst>
    </p:cSldViewPr>
  </p:slideViewPr>
  <p:notesTextViewPr>
    <p:cViewPr>
      <p:scale>
        <a:sx n="100" d="100"/>
        <a:sy n="100" d="100"/>
      </p:scale>
      <p:origin x="0" y="0"/>
    </p:cViewPr>
  </p:notesTextViewPr>
  <p:notesViewPr>
    <p:cSldViewPr>
      <p:cViewPr varScale="1">
        <p:scale>
          <a:sx n="57" d="100"/>
          <a:sy n="57" d="100"/>
        </p:scale>
        <p:origin x="2832"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3C9CD4-3249-4582-9024-5F8CD8889B10}" type="datetimeFigureOut">
              <a:rPr lang="en-US" smtClean="0"/>
              <a:t>4/15/2016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8E22D1-4A04-42E1-84D9-1D33F399A530}" type="slidenum">
              <a:rPr lang="en-US" smtClean="0"/>
              <a:t>‹#›</a:t>
            </a:fld>
            <a:endParaRPr lang="en-US"/>
          </a:p>
        </p:txBody>
      </p:sp>
    </p:spTree>
    <p:extLst>
      <p:ext uri="{BB962C8B-B14F-4D97-AF65-F5344CB8AC3E}">
        <p14:creationId xmlns:p14="http://schemas.microsoft.com/office/powerpoint/2010/main" val="14150925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it was not </a:t>
            </a:r>
            <a:endParaRPr lang="en-US" dirty="0"/>
          </a:p>
        </p:txBody>
      </p:sp>
      <p:sp>
        <p:nvSpPr>
          <p:cNvPr id="4" name="Slide Number Placeholder 3"/>
          <p:cNvSpPr>
            <a:spLocks noGrp="1"/>
          </p:cNvSpPr>
          <p:nvPr>
            <p:ph type="sldNum" sz="quarter" idx="10"/>
          </p:nvPr>
        </p:nvSpPr>
        <p:spPr/>
        <p:txBody>
          <a:bodyPr/>
          <a:lstStyle/>
          <a:p>
            <a:fld id="{6C8E22D1-4A04-42E1-84D9-1D33F399A530}" type="slidenum">
              <a:rPr lang="en-US" smtClean="0"/>
              <a:t>10</a:t>
            </a:fld>
            <a:endParaRPr lang="en-US"/>
          </a:p>
        </p:txBody>
      </p:sp>
    </p:spTree>
    <p:extLst>
      <p:ext uri="{BB962C8B-B14F-4D97-AF65-F5344CB8AC3E}">
        <p14:creationId xmlns:p14="http://schemas.microsoft.com/office/powerpoint/2010/main" val="2159379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4/15/2016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4/15/2016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4/15/2016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4/15/2016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4/15/2016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4.xml"/><Relationship Id="rId1" Type="http://schemas.openxmlformats.org/officeDocument/2006/relationships/video" Target="https://www.youtube.com/embed/CzNr6eTedLs"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How The Monks Saved Civilization</a:t>
            </a:r>
            <a:endParaRPr lang="en-US" dirty="0"/>
          </a:p>
        </p:txBody>
      </p:sp>
      <p:sp>
        <p:nvSpPr>
          <p:cNvPr id="3" name="Subtitle 2"/>
          <p:cNvSpPr>
            <a:spLocks noGrp="1"/>
          </p:cNvSpPr>
          <p:nvPr>
            <p:ph type="subTitle" idx="1"/>
          </p:nvPr>
        </p:nvSpPr>
        <p:spPr/>
        <p:txBody>
          <a:bodyPr>
            <a:normAutofit fontScale="92500" lnSpcReduction="20000"/>
          </a:bodyPr>
          <a:lstStyle/>
          <a:p>
            <a:r>
              <a:rPr lang="en-US" dirty="0" smtClean="0"/>
              <a:t>‘Seek ye first the Kingdom of heaven and all of these things will be added unto you.’</a:t>
            </a:r>
            <a:endParaRPr lang="en-US" dirty="0"/>
          </a:p>
          <a:p>
            <a:r>
              <a:rPr lang="en-US" dirty="0"/>
              <a:t> </a:t>
            </a:r>
          </a:p>
        </p:txBody>
      </p:sp>
    </p:spTree>
    <p:extLst>
      <p:ext uri="{BB962C8B-B14F-4D97-AF65-F5344CB8AC3E}">
        <p14:creationId xmlns:p14="http://schemas.microsoft.com/office/powerpoint/2010/main" val="34663425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Benedictine Achievement</a:t>
            </a:r>
            <a:endParaRPr lang="en-US" dirty="0"/>
          </a:p>
        </p:txBody>
      </p:sp>
      <p:sp>
        <p:nvSpPr>
          <p:cNvPr id="3" name="Content Placeholder 2"/>
          <p:cNvSpPr>
            <a:spLocks noGrp="1"/>
          </p:cNvSpPr>
          <p:nvPr>
            <p:ph idx="1"/>
          </p:nvPr>
        </p:nvSpPr>
        <p:spPr/>
        <p:txBody>
          <a:bodyPr/>
          <a:lstStyle/>
          <a:p>
            <a:r>
              <a:rPr lang="en-US" dirty="0" smtClean="0"/>
              <a:t>By beginning of 4</a:t>
            </a:r>
            <a:r>
              <a:rPr lang="en-US" baseline="30000" dirty="0" smtClean="0"/>
              <a:t>th</a:t>
            </a:r>
            <a:r>
              <a:rPr lang="en-US" dirty="0" smtClean="0"/>
              <a:t> century the order had supplied the Church with 24 popes, 200 cardinals, 7000 archbishops, 15,000 bishops and 1500 canonized Saints.</a:t>
            </a:r>
          </a:p>
          <a:p>
            <a:r>
              <a:rPr lang="en-US" dirty="0" smtClean="0"/>
              <a:t>At its height the Benedictines had 37,000 monasteries </a:t>
            </a:r>
          </a:p>
          <a:p>
            <a:endParaRPr lang="en-US" dirty="0" smtClean="0"/>
          </a:p>
          <a:p>
            <a:endParaRPr lang="en-US" dirty="0"/>
          </a:p>
        </p:txBody>
      </p:sp>
    </p:spTree>
    <p:extLst>
      <p:ext uri="{BB962C8B-B14F-4D97-AF65-F5344CB8AC3E}">
        <p14:creationId xmlns:p14="http://schemas.microsoft.com/office/powerpoint/2010/main" val="1746816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Practical Arts</a:t>
            </a:r>
            <a:endParaRPr lang="en-US" dirty="0"/>
          </a:p>
        </p:txBody>
      </p:sp>
      <p:sp>
        <p:nvSpPr>
          <p:cNvPr id="3" name="Content Placeholder 2"/>
          <p:cNvSpPr>
            <a:spLocks noGrp="1"/>
          </p:cNvSpPr>
          <p:nvPr>
            <p:ph sz="half" idx="1"/>
          </p:nvPr>
        </p:nvSpPr>
        <p:spPr/>
        <p:txBody>
          <a:bodyPr>
            <a:normAutofit fontScale="77500" lnSpcReduction="20000"/>
          </a:bodyPr>
          <a:lstStyle/>
          <a:p>
            <a:r>
              <a:rPr lang="en-US" dirty="0" smtClean="0"/>
              <a:t>Agriculture: saved it, practiced it under untried conditions</a:t>
            </a:r>
          </a:p>
          <a:p>
            <a:r>
              <a:rPr lang="en-US" dirty="0" smtClean="0"/>
              <a:t>‘</a:t>
            </a:r>
            <a:r>
              <a:rPr lang="en-US" dirty="0"/>
              <a:t>W</a:t>
            </a:r>
            <a:r>
              <a:rPr lang="en-US" dirty="0" smtClean="0"/>
              <a:t>e owe the </a:t>
            </a:r>
            <a:r>
              <a:rPr lang="en-US" dirty="0" smtClean="0">
                <a:solidFill>
                  <a:srgbClr val="00B050"/>
                </a:solidFill>
              </a:rPr>
              <a:t>agricultural restoration</a:t>
            </a:r>
            <a:r>
              <a:rPr lang="en-US" dirty="0" smtClean="0"/>
              <a:t> of a great part of Europe to the monks’</a:t>
            </a:r>
          </a:p>
          <a:p>
            <a:r>
              <a:rPr lang="en-US" dirty="0" smtClean="0"/>
              <a:t>Converted wilderness into cultivated land</a:t>
            </a:r>
            <a:r>
              <a:rPr lang="en-US" dirty="0" smtClean="0">
                <a:solidFill>
                  <a:srgbClr val="00B050"/>
                </a:solidFill>
              </a:rPr>
              <a:t>, bred cattle, cleared morasses (swamps</a:t>
            </a:r>
            <a:r>
              <a:rPr lang="en-US" dirty="0" smtClean="0"/>
              <a:t>)</a:t>
            </a:r>
          </a:p>
          <a:p>
            <a:r>
              <a:rPr lang="en-US" dirty="0" smtClean="0"/>
              <a:t>“Every Benedictine monastery was an agricultural college for the whole region it was located in”</a:t>
            </a:r>
          </a:p>
          <a:p>
            <a:r>
              <a:rPr lang="en-US" dirty="0" smtClean="0"/>
              <a:t>The monks embraced hard work, manual labor as a spiritual penance/test</a:t>
            </a:r>
            <a:endParaRPr lang="en-US" dirty="0"/>
          </a:p>
        </p:txBody>
      </p:sp>
      <p:pic>
        <p:nvPicPr>
          <p:cNvPr id="5" name="Content Placeholder 4"/>
          <p:cNvPicPr>
            <a:picLocks noGrp="1" noChangeAspect="1"/>
          </p:cNvPicPr>
          <p:nvPr>
            <p:ph sz="half" idx="2"/>
          </p:nvPr>
        </p:nvPicPr>
        <p:blipFill>
          <a:blip r:embed="rId2"/>
          <a:stretch>
            <a:fillRect/>
          </a:stretch>
        </p:blipFill>
        <p:spPr>
          <a:xfrm>
            <a:off x="4648200" y="2454067"/>
            <a:ext cx="4038600" cy="2818229"/>
          </a:xfrm>
          <a:prstGeom prst="rect">
            <a:avLst/>
          </a:prstGeom>
        </p:spPr>
      </p:pic>
    </p:spTree>
    <p:extLst>
      <p:ext uri="{BB962C8B-B14F-4D97-AF65-F5344CB8AC3E}">
        <p14:creationId xmlns:p14="http://schemas.microsoft.com/office/powerpoint/2010/main" val="2642361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additive="base">
                                        <p:cTn id="1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 calcmode="lin" valueType="num">
                                      <p:cBhvr additive="base">
                                        <p:cTn id="20"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 calcmode="lin" valueType="num">
                                      <p:cBhvr additive="base">
                                        <p:cTn id="2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Swamps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Most of the land that the monks occupied was at first forests and swamps.</a:t>
            </a:r>
          </a:p>
          <a:p>
            <a:r>
              <a:rPr lang="en-US" dirty="0" smtClean="0"/>
              <a:t>Most secluded and inaccessible sites-to reinforce communal solitude</a:t>
            </a:r>
          </a:p>
          <a:p>
            <a:r>
              <a:rPr lang="en-US" dirty="0" smtClean="0"/>
              <a:t>Bad land was donated to them</a:t>
            </a:r>
          </a:p>
          <a:p>
            <a:r>
              <a:rPr lang="en-US" dirty="0" smtClean="0"/>
              <a:t>The monks were the 1</a:t>
            </a:r>
            <a:r>
              <a:rPr lang="en-US" baseline="30000" dirty="0" smtClean="0"/>
              <a:t>st</a:t>
            </a:r>
            <a:r>
              <a:rPr lang="en-US" dirty="0" smtClean="0"/>
              <a:t> to dike and drain swamps turning what was a source of disease and filth into fertile agricultural land.</a:t>
            </a:r>
          </a:p>
          <a:p>
            <a:r>
              <a:rPr lang="en-US" dirty="0" smtClean="0"/>
              <a:t>Also the monks planted trees and conserved forests when possible.</a:t>
            </a:r>
          </a:p>
          <a:p>
            <a:endParaRPr lang="en-US" dirty="0"/>
          </a:p>
        </p:txBody>
      </p:sp>
    </p:spTree>
    <p:extLst>
      <p:ext uri="{BB962C8B-B14F-4D97-AF65-F5344CB8AC3E}">
        <p14:creationId xmlns:p14="http://schemas.microsoft.com/office/powerpoint/2010/main" val="2875939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r>
              <a:rPr lang="en-US" dirty="0" smtClean="0"/>
              <a:t>Before</a:t>
            </a:r>
            <a:endParaRPr lang="en-US" dirty="0"/>
          </a:p>
        </p:txBody>
      </p:sp>
      <p:pic>
        <p:nvPicPr>
          <p:cNvPr id="9" name="Content Placeholder 8"/>
          <p:cNvPicPr>
            <a:picLocks noGrp="1" noChangeAspect="1"/>
          </p:cNvPicPr>
          <p:nvPr>
            <p:ph sz="half" idx="2"/>
          </p:nvPr>
        </p:nvPicPr>
        <p:blipFill>
          <a:blip r:embed="rId2"/>
          <a:stretch>
            <a:fillRect/>
          </a:stretch>
        </p:blipFill>
        <p:spPr>
          <a:xfrm>
            <a:off x="457200" y="2635448"/>
            <a:ext cx="4040188" cy="3030141"/>
          </a:xfrm>
          <a:prstGeom prst="rect">
            <a:avLst/>
          </a:prstGeom>
        </p:spPr>
      </p:pic>
      <p:sp>
        <p:nvSpPr>
          <p:cNvPr id="7" name="Text Placeholder 6"/>
          <p:cNvSpPr>
            <a:spLocks noGrp="1"/>
          </p:cNvSpPr>
          <p:nvPr>
            <p:ph type="body" sz="quarter" idx="3"/>
          </p:nvPr>
        </p:nvSpPr>
        <p:spPr/>
        <p:txBody>
          <a:bodyPr/>
          <a:lstStyle/>
          <a:p>
            <a:r>
              <a:rPr lang="en-US" dirty="0" smtClean="0"/>
              <a:t>After</a:t>
            </a:r>
            <a:endParaRPr lang="en-US" dirty="0"/>
          </a:p>
        </p:txBody>
      </p:sp>
      <p:pic>
        <p:nvPicPr>
          <p:cNvPr id="10" name="Content Placeholder 9"/>
          <p:cNvPicPr>
            <a:picLocks noGrp="1" noChangeAspect="1"/>
          </p:cNvPicPr>
          <p:nvPr>
            <p:ph sz="quarter" idx="4"/>
          </p:nvPr>
        </p:nvPicPr>
        <p:blipFill>
          <a:blip r:embed="rId3"/>
          <a:stretch>
            <a:fillRect/>
          </a:stretch>
        </p:blipFill>
        <p:spPr>
          <a:xfrm>
            <a:off x="4645025" y="2635447"/>
            <a:ext cx="4270375" cy="3030141"/>
          </a:xfrm>
          <a:prstGeom prst="rect">
            <a:avLst/>
          </a:prstGeom>
        </p:spPr>
      </p:pic>
    </p:spTree>
    <p:extLst>
      <p:ext uri="{BB962C8B-B14F-4D97-AF65-F5344CB8AC3E}">
        <p14:creationId xmlns:p14="http://schemas.microsoft.com/office/powerpoint/2010/main" val="539235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Beyond Agriculture</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They introduced  people to the rearing of cattle and horses: methods improved breeding</a:t>
            </a:r>
          </a:p>
          <a:p>
            <a:r>
              <a:rPr lang="en-US" dirty="0" smtClean="0"/>
              <a:t>Brewing of beer</a:t>
            </a:r>
          </a:p>
          <a:p>
            <a:r>
              <a:rPr lang="en-US" dirty="0" smtClean="0"/>
              <a:t>Bee keeping, fruit trees</a:t>
            </a:r>
          </a:p>
          <a:p>
            <a:r>
              <a:rPr lang="en-US" dirty="0" smtClean="0"/>
              <a:t>Sweden-Corn trade</a:t>
            </a:r>
          </a:p>
          <a:p>
            <a:r>
              <a:rPr lang="en-US" dirty="0" smtClean="0"/>
              <a:t>Parma-Cheese making</a:t>
            </a:r>
          </a:p>
          <a:p>
            <a:r>
              <a:rPr lang="en-US" dirty="0" smtClean="0"/>
              <a:t>Ireland-Salmon fisheries</a:t>
            </a:r>
          </a:p>
          <a:p>
            <a:r>
              <a:rPr lang="en-US" dirty="0" smtClean="0"/>
              <a:t>Clock making</a:t>
            </a:r>
          </a:p>
          <a:p>
            <a:r>
              <a:rPr lang="en-US" dirty="0" smtClean="0"/>
              <a:t>All over-The finest vineyards/wine champagne</a:t>
            </a:r>
          </a:p>
          <a:p>
            <a:r>
              <a:rPr lang="en-US" dirty="0" smtClean="0"/>
              <a:t>Irrigation-redirecting water</a:t>
            </a:r>
            <a:endParaRPr lang="en-US" dirty="0"/>
          </a:p>
        </p:txBody>
      </p:sp>
      <p:pic>
        <p:nvPicPr>
          <p:cNvPr id="4" name="Picture 3"/>
          <p:cNvPicPr>
            <a:picLocks noChangeAspect="1"/>
          </p:cNvPicPr>
          <p:nvPr/>
        </p:nvPicPr>
        <p:blipFill>
          <a:blip r:embed="rId2"/>
          <a:stretch>
            <a:fillRect/>
          </a:stretch>
        </p:blipFill>
        <p:spPr>
          <a:xfrm>
            <a:off x="4658868" y="2590800"/>
            <a:ext cx="4485132" cy="2076450"/>
          </a:xfrm>
          <a:prstGeom prst="rect">
            <a:avLst/>
          </a:prstGeom>
        </p:spPr>
      </p:pic>
      <p:pic>
        <p:nvPicPr>
          <p:cNvPr id="5" name="Picture 4"/>
          <p:cNvPicPr>
            <a:picLocks noChangeAspect="1"/>
          </p:cNvPicPr>
          <p:nvPr/>
        </p:nvPicPr>
        <p:blipFill>
          <a:blip r:embed="rId3"/>
          <a:stretch>
            <a:fillRect/>
          </a:stretch>
        </p:blipFill>
        <p:spPr>
          <a:xfrm>
            <a:off x="5715000" y="1131887"/>
            <a:ext cx="3238500" cy="2238375"/>
          </a:xfrm>
          <a:prstGeom prst="rect">
            <a:avLst/>
          </a:prstGeom>
        </p:spPr>
      </p:pic>
      <p:pic>
        <p:nvPicPr>
          <p:cNvPr id="6" name="Picture 5"/>
          <p:cNvPicPr>
            <a:picLocks noChangeAspect="1"/>
          </p:cNvPicPr>
          <p:nvPr/>
        </p:nvPicPr>
        <p:blipFill>
          <a:blip r:embed="rId4"/>
          <a:stretch>
            <a:fillRect/>
          </a:stretch>
        </p:blipFill>
        <p:spPr>
          <a:xfrm>
            <a:off x="838200" y="1117305"/>
            <a:ext cx="4762500" cy="2838450"/>
          </a:xfrm>
          <a:prstGeom prst="rect">
            <a:avLst/>
          </a:prstGeom>
        </p:spPr>
      </p:pic>
      <p:pic>
        <p:nvPicPr>
          <p:cNvPr id="7" name="Picture 6"/>
          <p:cNvPicPr>
            <a:picLocks noChangeAspect="1"/>
          </p:cNvPicPr>
          <p:nvPr/>
        </p:nvPicPr>
        <p:blipFill>
          <a:blip r:embed="rId5"/>
          <a:stretch>
            <a:fillRect/>
          </a:stretch>
        </p:blipFill>
        <p:spPr>
          <a:xfrm>
            <a:off x="675186" y="3745559"/>
            <a:ext cx="4962525" cy="2590800"/>
          </a:xfrm>
          <a:prstGeom prst="rect">
            <a:avLst/>
          </a:prstGeom>
        </p:spPr>
      </p:pic>
    </p:spTree>
    <p:extLst>
      <p:ext uri="{BB962C8B-B14F-4D97-AF65-F5344CB8AC3E}">
        <p14:creationId xmlns:p14="http://schemas.microsoft.com/office/powerpoint/2010/main" val="3559868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additive="base">
                                        <p:cTn id="26"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 calcmode="lin" valueType="num">
                                      <p:cBhvr additive="base">
                                        <p:cTn id="3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 calcmode="lin" valueType="num">
                                      <p:cBhvr additive="base">
                                        <p:cTn id="38"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3">
                                            <p:txEl>
                                              <p:pRg st="5" end="5"/>
                                            </p:txEl>
                                          </p:spTgt>
                                        </p:tgtEl>
                                        <p:attrNameLst>
                                          <p:attrName>style.visibility</p:attrName>
                                        </p:attrNameLst>
                                      </p:cBhvr>
                                      <p:to>
                                        <p:strVal val="visible"/>
                                      </p:to>
                                    </p:set>
                                    <p:anim calcmode="lin" valueType="num">
                                      <p:cBhvr additive="base">
                                        <p:cTn id="44"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3">
                                            <p:txEl>
                                              <p:pRg st="6" end="6"/>
                                            </p:txEl>
                                          </p:spTgt>
                                        </p:tgtEl>
                                        <p:attrNameLst>
                                          <p:attrName>style.visibility</p:attrName>
                                        </p:attrNameLst>
                                      </p:cBhvr>
                                      <p:to>
                                        <p:strVal val="visible"/>
                                      </p:to>
                                    </p:set>
                                    <p:anim calcmode="lin" valueType="num">
                                      <p:cBhvr additive="base">
                                        <p:cTn id="50"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 calcmode="lin" valueType="num">
                                      <p:cBhvr additive="base">
                                        <p:cTn id="56"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3">
                                            <p:txEl>
                                              <p:pRg st="8" end="8"/>
                                            </p:txEl>
                                          </p:spTgt>
                                        </p:tgtEl>
                                        <p:attrNameLst>
                                          <p:attrName>style.visibility</p:attrName>
                                        </p:attrNameLst>
                                      </p:cBhvr>
                                      <p:to>
                                        <p:strVal val="visible"/>
                                      </p:to>
                                    </p:set>
                                    <p:anim calcmode="lin" valueType="num">
                                      <p:cBhvr additive="base">
                                        <p:cTn id="62"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63"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nodeType="click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additive="base">
                                        <p:cTn id="68" dur="500" fill="hold"/>
                                        <p:tgtEl>
                                          <p:spTgt spid="5"/>
                                        </p:tgtEl>
                                        <p:attrNameLst>
                                          <p:attrName>ppt_x</p:attrName>
                                        </p:attrNameLst>
                                      </p:cBhvr>
                                      <p:tavLst>
                                        <p:tav tm="0">
                                          <p:val>
                                            <p:strVal val="#ppt_x"/>
                                          </p:val>
                                        </p:tav>
                                        <p:tav tm="100000">
                                          <p:val>
                                            <p:strVal val="#ppt_x"/>
                                          </p:val>
                                        </p:tav>
                                      </p:tavLst>
                                    </p:anim>
                                    <p:anim calcmode="lin" valueType="num">
                                      <p:cBhvr additive="base">
                                        <p:cTn id="6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6"/>
                                        </p:tgtEl>
                                        <p:attrNameLst>
                                          <p:attrName>style.visibility</p:attrName>
                                        </p:attrNameLst>
                                      </p:cBhvr>
                                      <p:to>
                                        <p:strVal val="visible"/>
                                      </p:to>
                                    </p:set>
                                    <p:animEffect transition="in" filter="fade">
                                      <p:cBhvr>
                                        <p:cTn id="74" dur="500"/>
                                        <p:tgtEl>
                                          <p:spTgt spid="6"/>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nodeType="clickEffect">
                                  <p:stCondLst>
                                    <p:cond delay="0"/>
                                  </p:stCondLst>
                                  <p:childTnLst>
                                    <p:set>
                                      <p:cBhvr>
                                        <p:cTn id="78" dur="1" fill="hold">
                                          <p:stCondLst>
                                            <p:cond delay="0"/>
                                          </p:stCondLst>
                                        </p:cTn>
                                        <p:tgtEl>
                                          <p:spTgt spid="7"/>
                                        </p:tgtEl>
                                        <p:attrNameLst>
                                          <p:attrName>style.visibility</p:attrName>
                                        </p:attrNameLst>
                                      </p:cBhvr>
                                      <p:to>
                                        <p:strVal val="visible"/>
                                      </p:to>
                                    </p:set>
                                    <p:animEffect transition="in" filter="barn(inVertical)">
                                      <p:cBhvr>
                                        <p:cTn id="7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Dom </a:t>
            </a:r>
            <a:r>
              <a:rPr lang="en-US" dirty="0" err="1" smtClean="0"/>
              <a:t>Perignon</a:t>
            </a:r>
            <a:endParaRPr lang="en-US" dirty="0"/>
          </a:p>
        </p:txBody>
      </p:sp>
      <p:sp>
        <p:nvSpPr>
          <p:cNvPr id="4" name="Content Placeholder 3"/>
          <p:cNvSpPr>
            <a:spLocks noGrp="1"/>
          </p:cNvSpPr>
          <p:nvPr>
            <p:ph sz="half" idx="1"/>
          </p:nvPr>
        </p:nvSpPr>
        <p:spPr/>
        <p:txBody>
          <a:bodyPr/>
          <a:lstStyle/>
          <a:p>
            <a:r>
              <a:rPr lang="en-US" dirty="0" smtClean="0"/>
              <a:t>Benedictine monk at St. Peter’s Abbey</a:t>
            </a:r>
          </a:p>
          <a:p>
            <a:r>
              <a:rPr lang="en-US" dirty="0" smtClean="0"/>
              <a:t>Appointed cellarer of the abbey in 1688</a:t>
            </a:r>
          </a:p>
          <a:p>
            <a:r>
              <a:rPr lang="en-US" dirty="0" smtClean="0"/>
              <a:t>Developed champagne by blending wines</a:t>
            </a:r>
          </a:p>
          <a:p>
            <a:r>
              <a:rPr lang="en-US" dirty="0" smtClean="0"/>
              <a:t>Same principles used today</a:t>
            </a:r>
            <a:endParaRPr lang="en-US" dirty="0"/>
          </a:p>
        </p:txBody>
      </p:sp>
      <p:pic>
        <p:nvPicPr>
          <p:cNvPr id="3" name="Content Placeholder 2"/>
          <p:cNvPicPr>
            <a:picLocks noGrp="1" noChangeAspect="1"/>
          </p:cNvPicPr>
          <p:nvPr>
            <p:ph sz="half" idx="2"/>
          </p:nvPr>
        </p:nvPicPr>
        <p:blipFill>
          <a:blip r:embed="rId2"/>
          <a:stretch>
            <a:fillRect/>
          </a:stretch>
        </p:blipFill>
        <p:spPr>
          <a:xfrm>
            <a:off x="4572000" y="1752600"/>
            <a:ext cx="3692641" cy="2458244"/>
          </a:xfrm>
          <a:prstGeom prst="rect">
            <a:avLst/>
          </a:prstGeom>
        </p:spPr>
      </p:pic>
      <p:pic>
        <p:nvPicPr>
          <p:cNvPr id="6" name="Picture 5"/>
          <p:cNvPicPr>
            <a:picLocks noChangeAspect="1"/>
          </p:cNvPicPr>
          <p:nvPr/>
        </p:nvPicPr>
        <p:blipFill>
          <a:blip r:embed="rId3"/>
          <a:stretch>
            <a:fillRect/>
          </a:stretch>
        </p:blipFill>
        <p:spPr>
          <a:xfrm>
            <a:off x="4580709" y="4515326"/>
            <a:ext cx="2628900" cy="1743075"/>
          </a:xfrm>
          <a:prstGeom prst="rect">
            <a:avLst/>
          </a:prstGeom>
        </p:spPr>
      </p:pic>
    </p:spTree>
    <p:extLst>
      <p:ext uri="{BB962C8B-B14F-4D97-AF65-F5344CB8AC3E}">
        <p14:creationId xmlns:p14="http://schemas.microsoft.com/office/powerpoint/2010/main" val="672045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Monks architects of medieval technology</a:t>
            </a:r>
            <a:endParaRPr lang="en-US" dirty="0"/>
          </a:p>
        </p:txBody>
      </p:sp>
      <p:sp>
        <p:nvSpPr>
          <p:cNvPr id="5" name="Content Placeholder 4"/>
          <p:cNvSpPr>
            <a:spLocks noGrp="1"/>
          </p:cNvSpPr>
          <p:nvPr>
            <p:ph sz="half" idx="1"/>
          </p:nvPr>
        </p:nvSpPr>
        <p:spPr/>
        <p:txBody>
          <a:bodyPr/>
          <a:lstStyle/>
          <a:p>
            <a:r>
              <a:rPr lang="en-US" dirty="0" smtClean="0"/>
              <a:t>The Cistercians employed water power  </a:t>
            </a:r>
            <a:endParaRPr lang="en-US" dirty="0"/>
          </a:p>
          <a:p>
            <a:r>
              <a:rPr lang="en-US" dirty="0" smtClean="0"/>
              <a:t>Factory with water power to operate machinery</a:t>
            </a:r>
          </a:p>
          <a:p>
            <a:pPr lvl="1"/>
            <a:r>
              <a:rPr lang="en-US" dirty="0" smtClean="0"/>
              <a:t>Crushing wheat</a:t>
            </a:r>
          </a:p>
          <a:p>
            <a:pPr lvl="1"/>
            <a:r>
              <a:rPr lang="en-US" dirty="0" smtClean="0"/>
              <a:t>Sieving flour</a:t>
            </a:r>
          </a:p>
          <a:p>
            <a:pPr lvl="1"/>
            <a:r>
              <a:rPr lang="en-US" dirty="0" smtClean="0"/>
              <a:t>Fulling cloth</a:t>
            </a:r>
          </a:p>
          <a:p>
            <a:pPr lvl="1"/>
            <a:r>
              <a:rPr lang="en-US" dirty="0" smtClean="0"/>
              <a:t>Tanning hides</a:t>
            </a:r>
          </a:p>
          <a:p>
            <a:pPr lvl="1"/>
            <a:endParaRPr lang="en-US" dirty="0" smtClean="0"/>
          </a:p>
          <a:p>
            <a:pPr lvl="1"/>
            <a:endParaRPr lang="en-US" dirty="0" smtClean="0"/>
          </a:p>
          <a:p>
            <a:endParaRPr lang="en-US" dirty="0" smtClean="0"/>
          </a:p>
          <a:p>
            <a:endParaRPr lang="en-US" dirty="0"/>
          </a:p>
        </p:txBody>
      </p:sp>
      <p:pic>
        <p:nvPicPr>
          <p:cNvPr id="4" name="CzNr6eTedLs"/>
          <p:cNvPicPr>
            <a:picLocks noGrp="1" noRot="1" noChangeAspect="1"/>
          </p:cNvPicPr>
          <p:nvPr>
            <p:ph sz="half" idx="2"/>
            <a:videoFile r:link="rId1"/>
          </p:nvPr>
        </p:nvPicPr>
        <p:blipFill>
          <a:blip r:embed="rId3"/>
          <a:stretch>
            <a:fillRect/>
          </a:stretch>
        </p:blipFill>
        <p:spPr>
          <a:xfrm>
            <a:off x="4381500" y="2576513"/>
            <a:ext cx="4572000" cy="2571750"/>
          </a:xfrm>
          <a:prstGeom prst="rect">
            <a:avLst/>
          </a:prstGeom>
        </p:spPr>
      </p:pic>
    </p:spTree>
    <p:extLst>
      <p:ext uri="{BB962C8B-B14F-4D97-AF65-F5344CB8AC3E}">
        <p14:creationId xmlns:p14="http://schemas.microsoft.com/office/powerpoint/2010/main" val="3883453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 calcmode="lin" valueType="num">
                                      <p:cBhvr additive="base">
                                        <p:cTn id="17"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 calcmode="lin" valueType="num">
                                      <p:cBhvr additive="base">
                                        <p:cTn id="2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anim calcmode="lin" valueType="num">
                                      <p:cBhvr additive="base">
                                        <p:cTn id="25"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Metallurgy</a:t>
            </a:r>
            <a:endParaRPr lang="en-US" dirty="0"/>
          </a:p>
        </p:txBody>
      </p:sp>
      <p:sp>
        <p:nvSpPr>
          <p:cNvPr id="3" name="Content Placeholder 2"/>
          <p:cNvSpPr>
            <a:spLocks noGrp="1"/>
          </p:cNvSpPr>
          <p:nvPr>
            <p:ph sz="half" idx="1"/>
          </p:nvPr>
        </p:nvSpPr>
        <p:spPr>
          <a:xfrm>
            <a:off x="4648200" y="1600200"/>
            <a:ext cx="4038600" cy="4525963"/>
          </a:xfrm>
        </p:spPr>
        <p:txBody>
          <a:bodyPr/>
          <a:lstStyle/>
          <a:p>
            <a:r>
              <a:rPr lang="en-US" dirty="0" smtClean="0"/>
              <a:t>From 13</a:t>
            </a:r>
            <a:r>
              <a:rPr lang="en-US" baseline="30000" dirty="0" smtClean="0"/>
              <a:t>th</a:t>
            </a:r>
            <a:r>
              <a:rPr lang="en-US" dirty="0" smtClean="0"/>
              <a:t> to 17</a:t>
            </a:r>
            <a:r>
              <a:rPr lang="en-US" baseline="30000" dirty="0" smtClean="0"/>
              <a:t>th</a:t>
            </a:r>
            <a:r>
              <a:rPr lang="en-US" dirty="0" smtClean="0"/>
              <a:t> century Cistercians were the leading iron producers in France</a:t>
            </a:r>
          </a:p>
          <a:p>
            <a:r>
              <a:rPr lang="en-US" dirty="0" smtClean="0"/>
              <a:t>Used slag as fertilizer</a:t>
            </a:r>
          </a:p>
          <a:p>
            <a:pPr marL="0" indent="0">
              <a:buNone/>
            </a:pPr>
            <a:endParaRPr lang="en-US" dirty="0"/>
          </a:p>
        </p:txBody>
      </p:sp>
      <p:pic>
        <p:nvPicPr>
          <p:cNvPr id="5" name="Content Placeholder 4"/>
          <p:cNvPicPr>
            <a:picLocks noGrp="1" noChangeAspect="1"/>
          </p:cNvPicPr>
          <p:nvPr>
            <p:ph sz="half" idx="2"/>
          </p:nvPr>
        </p:nvPicPr>
        <p:blipFill>
          <a:blip r:embed="rId2"/>
          <a:stretch>
            <a:fillRect/>
          </a:stretch>
        </p:blipFill>
        <p:spPr>
          <a:xfrm>
            <a:off x="304800" y="1600200"/>
            <a:ext cx="4038600" cy="2691726"/>
          </a:xfrm>
          <a:prstGeom prst="rect">
            <a:avLst/>
          </a:prstGeom>
        </p:spPr>
      </p:pic>
    </p:spTree>
    <p:extLst>
      <p:ext uri="{BB962C8B-B14F-4D97-AF65-F5344CB8AC3E}">
        <p14:creationId xmlns:p14="http://schemas.microsoft.com/office/powerpoint/2010/main" val="20245423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Flight</a:t>
            </a:r>
            <a:endParaRPr lang="en-US" dirty="0"/>
          </a:p>
        </p:txBody>
      </p:sp>
      <p:sp>
        <p:nvSpPr>
          <p:cNvPr id="3" name="Content Placeholder 2"/>
          <p:cNvSpPr>
            <a:spLocks noGrp="1"/>
          </p:cNvSpPr>
          <p:nvPr>
            <p:ph sz="half" idx="1"/>
          </p:nvPr>
        </p:nvSpPr>
        <p:spPr/>
        <p:txBody>
          <a:bodyPr>
            <a:normAutofit fontScale="92500" lnSpcReduction="10000"/>
          </a:bodyPr>
          <a:lstStyle/>
          <a:p>
            <a:r>
              <a:rPr lang="en-US" dirty="0" smtClean="0"/>
              <a:t>An early 11</a:t>
            </a:r>
            <a:r>
              <a:rPr lang="en-US" baseline="30000" dirty="0" smtClean="0"/>
              <a:t>th</a:t>
            </a:r>
            <a:r>
              <a:rPr lang="en-US" dirty="0" smtClean="0"/>
              <a:t> century monk named </a:t>
            </a:r>
            <a:r>
              <a:rPr lang="en-US" dirty="0" err="1" smtClean="0"/>
              <a:t>Eilmer</a:t>
            </a:r>
            <a:r>
              <a:rPr lang="en-US" dirty="0" smtClean="0"/>
              <a:t> flew more than 600 ft. with a glider</a:t>
            </a:r>
          </a:p>
          <a:p>
            <a:r>
              <a:rPr lang="en-US" dirty="0" smtClean="0"/>
              <a:t>Jesuit Fr. </a:t>
            </a:r>
            <a:r>
              <a:rPr lang="en-US" dirty="0" err="1" smtClean="0"/>
              <a:t>Frencesco</a:t>
            </a:r>
            <a:r>
              <a:rPr lang="en-US" dirty="0" smtClean="0"/>
              <a:t> Lana-Terzi (1670) called father of aviation wrote a book called, ‘</a:t>
            </a:r>
            <a:r>
              <a:rPr lang="en-US" dirty="0" err="1" smtClean="0"/>
              <a:t>Prodromo</a:t>
            </a:r>
            <a:r>
              <a:rPr lang="en-US" dirty="0" smtClean="0"/>
              <a:t> </a:t>
            </a:r>
            <a:r>
              <a:rPr lang="en-US" dirty="0" err="1" smtClean="0"/>
              <a:t>alla</a:t>
            </a:r>
            <a:r>
              <a:rPr lang="en-US" dirty="0" smtClean="0"/>
              <a:t> Arte Maestra’-1</a:t>
            </a:r>
            <a:r>
              <a:rPr lang="en-US" baseline="30000" dirty="0" smtClean="0"/>
              <a:t>st</a:t>
            </a:r>
            <a:r>
              <a:rPr lang="en-US" dirty="0" smtClean="0"/>
              <a:t> to describe </a:t>
            </a:r>
            <a:r>
              <a:rPr lang="en-US" dirty="0"/>
              <a:t>the geometry</a:t>
            </a:r>
            <a:r>
              <a:rPr lang="en-US" dirty="0" smtClean="0"/>
              <a:t> and physics of a flying vessel</a:t>
            </a:r>
          </a:p>
          <a:p>
            <a:pPr marL="0" indent="0">
              <a:buNone/>
            </a:pPr>
            <a:endParaRPr lang="en-US" dirty="0"/>
          </a:p>
        </p:txBody>
      </p:sp>
      <p:pic>
        <p:nvPicPr>
          <p:cNvPr id="5" name="Content Placeholder 4"/>
          <p:cNvPicPr>
            <a:picLocks noGrp="1" noChangeAspect="1"/>
          </p:cNvPicPr>
          <p:nvPr>
            <p:ph sz="half" idx="2"/>
          </p:nvPr>
        </p:nvPicPr>
        <p:blipFill>
          <a:blip r:embed="rId2"/>
          <a:stretch>
            <a:fillRect/>
          </a:stretch>
        </p:blipFill>
        <p:spPr>
          <a:xfrm>
            <a:off x="4521926" y="1417638"/>
            <a:ext cx="4038600" cy="2803454"/>
          </a:xfrm>
          <a:prstGeom prst="rect">
            <a:avLst/>
          </a:prstGeom>
        </p:spPr>
      </p:pic>
      <p:pic>
        <p:nvPicPr>
          <p:cNvPr id="6" name="Picture 5"/>
          <p:cNvPicPr>
            <a:picLocks noChangeAspect="1"/>
          </p:cNvPicPr>
          <p:nvPr/>
        </p:nvPicPr>
        <p:blipFill>
          <a:blip r:embed="rId3"/>
          <a:stretch>
            <a:fillRect/>
          </a:stretch>
        </p:blipFill>
        <p:spPr>
          <a:xfrm>
            <a:off x="4664801" y="4221092"/>
            <a:ext cx="1876425" cy="2428875"/>
          </a:xfrm>
          <a:prstGeom prst="rect">
            <a:avLst/>
          </a:prstGeom>
        </p:spPr>
      </p:pic>
      <p:pic>
        <p:nvPicPr>
          <p:cNvPr id="7" name="Picture 6"/>
          <p:cNvPicPr>
            <a:picLocks noChangeAspect="1"/>
          </p:cNvPicPr>
          <p:nvPr/>
        </p:nvPicPr>
        <p:blipFill>
          <a:blip r:embed="rId4"/>
          <a:stretch>
            <a:fillRect/>
          </a:stretch>
        </p:blipFill>
        <p:spPr>
          <a:xfrm>
            <a:off x="4395652" y="1683495"/>
            <a:ext cx="4792085" cy="5022105"/>
          </a:xfrm>
          <a:prstGeom prst="rect">
            <a:avLst/>
          </a:prstGeom>
        </p:spPr>
      </p:pic>
    </p:spTree>
    <p:extLst>
      <p:ext uri="{BB962C8B-B14F-4D97-AF65-F5344CB8AC3E}">
        <p14:creationId xmlns:p14="http://schemas.microsoft.com/office/powerpoint/2010/main" val="2021667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Charitable Works</a:t>
            </a:r>
            <a:endParaRPr lang="en-US" dirty="0"/>
          </a:p>
        </p:txBody>
      </p:sp>
      <p:sp>
        <p:nvSpPr>
          <p:cNvPr id="3" name="Content Placeholder 2"/>
          <p:cNvSpPr>
            <a:spLocks noGrp="1"/>
          </p:cNvSpPr>
          <p:nvPr>
            <p:ph sz="half" idx="1"/>
          </p:nvPr>
        </p:nvSpPr>
        <p:spPr/>
        <p:txBody>
          <a:bodyPr>
            <a:normAutofit fontScale="85000" lnSpcReduction="20000"/>
          </a:bodyPr>
          <a:lstStyle/>
          <a:p>
            <a:r>
              <a:rPr lang="en-US" dirty="0" smtClean="0"/>
              <a:t>Benedicts Rule: Monks must alms and hospitality, ‘All guests who come shall be received as though they were Christ’</a:t>
            </a:r>
          </a:p>
          <a:p>
            <a:r>
              <a:rPr lang="en-US" dirty="0" smtClean="0"/>
              <a:t>Monasteries served as Inns: safe, peaceful resting place for foreigners, pilgrims, poor</a:t>
            </a:r>
          </a:p>
          <a:p>
            <a:r>
              <a:rPr lang="en-US" dirty="0" smtClean="0"/>
              <a:t>Monastic hospital: the bell of the wanderers</a:t>
            </a:r>
          </a:p>
          <a:p>
            <a:r>
              <a:rPr lang="en-US" dirty="0" smtClean="0"/>
              <a:t>Aid to shipwrecked</a:t>
            </a:r>
          </a:p>
          <a:p>
            <a:r>
              <a:rPr lang="en-US" dirty="0" smtClean="0"/>
              <a:t>Roads/bridges in local communities</a:t>
            </a:r>
          </a:p>
          <a:p>
            <a:endParaRPr lang="en-US" dirty="0"/>
          </a:p>
        </p:txBody>
      </p:sp>
      <p:pic>
        <p:nvPicPr>
          <p:cNvPr id="5" name="Content Placeholder 4"/>
          <p:cNvPicPr>
            <a:picLocks noGrp="1" noChangeAspect="1"/>
          </p:cNvPicPr>
          <p:nvPr>
            <p:ph sz="half" idx="2"/>
          </p:nvPr>
        </p:nvPicPr>
        <p:blipFill>
          <a:blip r:embed="rId2"/>
          <a:stretch>
            <a:fillRect/>
          </a:stretch>
        </p:blipFill>
        <p:spPr>
          <a:xfrm>
            <a:off x="4637314" y="1621971"/>
            <a:ext cx="4038600" cy="2692400"/>
          </a:xfrm>
          <a:prstGeom prst="rect">
            <a:avLst/>
          </a:prstGeom>
        </p:spPr>
      </p:pic>
      <p:pic>
        <p:nvPicPr>
          <p:cNvPr id="6" name="Picture 5"/>
          <p:cNvPicPr>
            <a:picLocks noChangeAspect="1"/>
          </p:cNvPicPr>
          <p:nvPr/>
        </p:nvPicPr>
        <p:blipFill>
          <a:blip r:embed="rId3"/>
          <a:stretch>
            <a:fillRect/>
          </a:stretch>
        </p:blipFill>
        <p:spPr>
          <a:xfrm>
            <a:off x="4500154" y="3477827"/>
            <a:ext cx="4572000" cy="3429000"/>
          </a:xfrm>
          <a:prstGeom prst="rect">
            <a:avLst/>
          </a:prstGeom>
        </p:spPr>
      </p:pic>
    </p:spTree>
    <p:extLst>
      <p:ext uri="{BB962C8B-B14F-4D97-AF65-F5344CB8AC3E}">
        <p14:creationId xmlns:p14="http://schemas.microsoft.com/office/powerpoint/2010/main" val="2191408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200’s AD</a:t>
            </a:r>
            <a:endParaRPr lang="en-US" dirty="0"/>
          </a:p>
        </p:txBody>
      </p:sp>
      <p:sp>
        <p:nvSpPr>
          <p:cNvPr id="3" name="Content Placeholder 2"/>
          <p:cNvSpPr>
            <a:spLocks noGrp="1"/>
          </p:cNvSpPr>
          <p:nvPr>
            <p:ph sz="half" idx="1"/>
          </p:nvPr>
        </p:nvSpPr>
        <p:spPr/>
        <p:txBody>
          <a:bodyPr/>
          <a:lstStyle/>
          <a:p>
            <a:r>
              <a:rPr lang="en-US" dirty="0" smtClean="0"/>
              <a:t>Consecrated virgins: Women who lived lives of prayer and sacrifice</a:t>
            </a:r>
          </a:p>
          <a:p>
            <a:r>
              <a:rPr lang="en-US" dirty="0" smtClean="0"/>
              <a:t>Looking after the poor and sick</a:t>
            </a:r>
          </a:p>
          <a:p>
            <a:pPr marL="0" indent="0">
              <a:buNone/>
            </a:pPr>
            <a:endParaRPr lang="en-US" dirty="0"/>
          </a:p>
        </p:txBody>
      </p:sp>
      <p:pic>
        <p:nvPicPr>
          <p:cNvPr id="5" name="Content Placeholder 4"/>
          <p:cNvPicPr>
            <a:picLocks noGrp="1" noChangeAspect="1"/>
          </p:cNvPicPr>
          <p:nvPr>
            <p:ph sz="half" idx="2"/>
          </p:nvPr>
        </p:nvPicPr>
        <p:blipFill>
          <a:blip r:embed="rId2"/>
          <a:stretch>
            <a:fillRect/>
          </a:stretch>
        </p:blipFill>
        <p:spPr>
          <a:xfrm>
            <a:off x="4952999" y="1702910"/>
            <a:ext cx="2881817" cy="3631089"/>
          </a:xfrm>
          <a:prstGeom prst="rect">
            <a:avLst/>
          </a:prstGeom>
        </p:spPr>
      </p:pic>
    </p:spTree>
    <p:extLst>
      <p:ext uri="{BB962C8B-B14F-4D97-AF65-F5344CB8AC3E}">
        <p14:creationId xmlns:p14="http://schemas.microsoft.com/office/powerpoint/2010/main" val="1521495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Written Word</a:t>
            </a:r>
            <a:endParaRPr lang="en-US" dirty="0"/>
          </a:p>
        </p:txBody>
      </p:sp>
      <p:sp>
        <p:nvSpPr>
          <p:cNvPr id="3" name="Content Placeholder 2"/>
          <p:cNvSpPr>
            <a:spLocks noGrp="1"/>
          </p:cNvSpPr>
          <p:nvPr>
            <p:ph sz="half" idx="1"/>
          </p:nvPr>
        </p:nvSpPr>
        <p:spPr>
          <a:xfrm>
            <a:off x="4876800" y="1828800"/>
            <a:ext cx="4038600" cy="4525963"/>
          </a:xfrm>
        </p:spPr>
        <p:txBody>
          <a:bodyPr>
            <a:normAutofit lnSpcReduction="10000"/>
          </a:bodyPr>
          <a:lstStyle/>
          <a:p>
            <a:r>
              <a:rPr lang="en-US" dirty="0" smtClean="0"/>
              <a:t>The Church cherished, preserved studied and taught the works of the ancients which otherwise would have been lost</a:t>
            </a:r>
          </a:p>
          <a:p>
            <a:r>
              <a:rPr lang="en-US" dirty="0" smtClean="0"/>
              <a:t>The copyist: difficult demanding task</a:t>
            </a:r>
          </a:p>
          <a:p>
            <a:r>
              <a:rPr lang="en-US" dirty="0" smtClean="0"/>
              <a:t>‘Though three fingers hold the pen, the whole body grows weary’</a:t>
            </a:r>
          </a:p>
        </p:txBody>
      </p:sp>
      <p:pic>
        <p:nvPicPr>
          <p:cNvPr id="5" name="Content Placeholder 4"/>
          <p:cNvPicPr>
            <a:picLocks noGrp="1" noChangeAspect="1"/>
          </p:cNvPicPr>
          <p:nvPr>
            <p:ph sz="half" idx="2"/>
          </p:nvPr>
        </p:nvPicPr>
        <p:blipFill>
          <a:blip r:embed="rId2"/>
          <a:stretch>
            <a:fillRect/>
          </a:stretch>
        </p:blipFill>
        <p:spPr>
          <a:xfrm>
            <a:off x="485503" y="1828800"/>
            <a:ext cx="4038600" cy="3383905"/>
          </a:xfrm>
          <a:prstGeom prst="rect">
            <a:avLst/>
          </a:prstGeom>
        </p:spPr>
      </p:pic>
    </p:spTree>
    <p:extLst>
      <p:ext uri="{BB962C8B-B14F-4D97-AF65-F5344CB8AC3E}">
        <p14:creationId xmlns:p14="http://schemas.microsoft.com/office/powerpoint/2010/main" val="345285312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a:t>
            </a:r>
            <a:r>
              <a:rPr lang="en-US" dirty="0" smtClean="0"/>
              <a:t>Bible</a:t>
            </a:r>
            <a:r>
              <a:rPr lang="en-US" dirty="0"/>
              <a:t/>
            </a:r>
            <a:br>
              <a:rPr lang="en-US" dirty="0"/>
            </a:br>
            <a:endParaRPr lang="en-US" dirty="0"/>
          </a:p>
        </p:txBody>
      </p:sp>
      <p:sp>
        <p:nvSpPr>
          <p:cNvPr id="3" name="Content Placeholder 2"/>
          <p:cNvSpPr>
            <a:spLocks noGrp="1"/>
          </p:cNvSpPr>
          <p:nvPr>
            <p:ph sz="half" idx="1"/>
          </p:nvPr>
        </p:nvSpPr>
        <p:spPr/>
        <p:txBody>
          <a:bodyPr>
            <a:normAutofit fontScale="85000" lnSpcReduction="20000"/>
          </a:bodyPr>
          <a:lstStyle/>
          <a:p>
            <a:r>
              <a:rPr lang="en-US" dirty="0"/>
              <a:t>Ancient Latin and Greek literature, books documents saved and transcribed, preserved</a:t>
            </a:r>
          </a:p>
          <a:p>
            <a:r>
              <a:rPr lang="en-US" dirty="0"/>
              <a:t>Works by Aristotle, Cicero, Pliny, and Virgil</a:t>
            </a:r>
          </a:p>
          <a:p>
            <a:r>
              <a:rPr lang="en-US" dirty="0"/>
              <a:t>These copyist became students and later great teachers of the classics and church </a:t>
            </a:r>
            <a:r>
              <a:rPr lang="en-US" dirty="0" smtClean="0"/>
              <a:t>fathers</a:t>
            </a:r>
          </a:p>
          <a:p>
            <a:r>
              <a:rPr lang="en-US" dirty="0" smtClean="0"/>
              <a:t>-</a:t>
            </a:r>
            <a:r>
              <a:rPr lang="en-US" dirty="0"/>
              <a:t>Numerous copies-survived onslaught of </a:t>
            </a:r>
            <a:r>
              <a:rPr lang="en-US" dirty="0" smtClean="0"/>
              <a:t>Barbarians</a:t>
            </a:r>
          </a:p>
          <a:p>
            <a:r>
              <a:rPr lang="en-US" dirty="0" smtClean="0"/>
              <a:t>Decorated gospels with art</a:t>
            </a:r>
            <a:endParaRPr lang="en-US" dirty="0"/>
          </a:p>
        </p:txBody>
      </p:sp>
      <p:pic>
        <p:nvPicPr>
          <p:cNvPr id="5" name="Content Placeholder 4"/>
          <p:cNvPicPr>
            <a:picLocks noGrp="1" noChangeAspect="1"/>
          </p:cNvPicPr>
          <p:nvPr>
            <p:ph sz="half" idx="2"/>
          </p:nvPr>
        </p:nvPicPr>
        <p:blipFill>
          <a:blip r:embed="rId2"/>
          <a:stretch>
            <a:fillRect/>
          </a:stretch>
        </p:blipFill>
        <p:spPr>
          <a:xfrm>
            <a:off x="5334000" y="1600200"/>
            <a:ext cx="3200400" cy="4262351"/>
          </a:xfrm>
          <a:prstGeom prst="rect">
            <a:avLst/>
          </a:prstGeom>
        </p:spPr>
      </p:pic>
    </p:spTree>
    <p:extLst>
      <p:ext uri="{BB962C8B-B14F-4D97-AF65-F5344CB8AC3E}">
        <p14:creationId xmlns:p14="http://schemas.microsoft.com/office/powerpoint/2010/main" val="326579592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Pope Victor III 1086</a:t>
            </a:r>
            <a:endParaRPr lang="en-US" dirty="0"/>
          </a:p>
        </p:txBody>
      </p:sp>
      <p:sp>
        <p:nvSpPr>
          <p:cNvPr id="3" name="Content Placeholder 2"/>
          <p:cNvSpPr>
            <a:spLocks noGrp="1"/>
          </p:cNvSpPr>
          <p:nvPr>
            <p:ph sz="half" idx="1"/>
          </p:nvPr>
        </p:nvSpPr>
        <p:spPr/>
        <p:txBody>
          <a:bodyPr>
            <a:normAutofit lnSpcReduction="10000"/>
          </a:bodyPr>
          <a:lstStyle/>
          <a:p>
            <a:r>
              <a:rPr lang="en-US" dirty="0" smtClean="0"/>
              <a:t>Described as the greatest of the Abbots of Monte </a:t>
            </a:r>
            <a:r>
              <a:rPr lang="en-US" dirty="0" err="1" smtClean="0"/>
              <a:t>Cassino</a:t>
            </a:r>
            <a:r>
              <a:rPr lang="en-US" dirty="0" smtClean="0"/>
              <a:t> after Benedict himself.</a:t>
            </a:r>
          </a:p>
          <a:p>
            <a:r>
              <a:rPr lang="en-US" dirty="0" smtClean="0"/>
              <a:t>Studied and taught Horace, Sallust, Terence and </a:t>
            </a:r>
            <a:r>
              <a:rPr lang="en-US" dirty="0" err="1" smtClean="0"/>
              <a:t>virgil</a:t>
            </a:r>
            <a:endParaRPr lang="en-US" dirty="0" smtClean="0"/>
          </a:p>
          <a:p>
            <a:r>
              <a:rPr lang="en-US" dirty="0" smtClean="0"/>
              <a:t>Oversaw the transcription of Horace Seneca and Virgil</a:t>
            </a:r>
          </a:p>
          <a:p>
            <a:endParaRPr lang="en-US" dirty="0"/>
          </a:p>
        </p:txBody>
      </p:sp>
      <p:pic>
        <p:nvPicPr>
          <p:cNvPr id="5" name="Content Placeholder 4"/>
          <p:cNvPicPr>
            <a:picLocks noGrp="1" noChangeAspect="1"/>
          </p:cNvPicPr>
          <p:nvPr>
            <p:ph sz="half" idx="2"/>
          </p:nvPr>
        </p:nvPicPr>
        <p:blipFill>
          <a:blip r:embed="rId2"/>
          <a:stretch>
            <a:fillRect/>
          </a:stretch>
        </p:blipFill>
        <p:spPr>
          <a:xfrm>
            <a:off x="5257800" y="1828800"/>
            <a:ext cx="2762250" cy="3867150"/>
          </a:xfrm>
          <a:prstGeom prst="rect">
            <a:avLst/>
          </a:prstGeom>
        </p:spPr>
      </p:pic>
    </p:spTree>
    <p:extLst>
      <p:ext uri="{BB962C8B-B14F-4D97-AF65-F5344CB8AC3E}">
        <p14:creationId xmlns:p14="http://schemas.microsoft.com/office/powerpoint/2010/main" val="1100216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Branches of Knowledge</a:t>
            </a:r>
            <a:endParaRPr lang="en-US" dirty="0"/>
          </a:p>
        </p:txBody>
      </p:sp>
      <p:sp>
        <p:nvSpPr>
          <p:cNvPr id="3" name="Content Placeholder 2"/>
          <p:cNvSpPr>
            <a:spLocks noGrp="1"/>
          </p:cNvSpPr>
          <p:nvPr>
            <p:ph sz="half" idx="1"/>
          </p:nvPr>
        </p:nvSpPr>
        <p:spPr>
          <a:xfrm>
            <a:off x="4648200" y="1600200"/>
            <a:ext cx="4038600" cy="4525963"/>
          </a:xfrm>
        </p:spPr>
        <p:txBody>
          <a:bodyPr>
            <a:normAutofit lnSpcReduction="10000"/>
          </a:bodyPr>
          <a:lstStyle/>
          <a:p>
            <a:r>
              <a:rPr lang="en-US" dirty="0" err="1" smtClean="0"/>
              <a:t>Gerbert</a:t>
            </a:r>
            <a:r>
              <a:rPr lang="en-US" dirty="0" smtClean="0"/>
              <a:t> of </a:t>
            </a:r>
            <a:r>
              <a:rPr lang="en-US" dirty="0" err="1" smtClean="0"/>
              <a:t>Aurillac</a:t>
            </a:r>
            <a:r>
              <a:rPr lang="en-US" dirty="0" smtClean="0"/>
              <a:t> (Pope Sylvester II)-Logic</a:t>
            </a:r>
          </a:p>
          <a:p>
            <a:r>
              <a:rPr lang="en-US" dirty="0" smtClean="0"/>
              <a:t>The Monks of St. </a:t>
            </a:r>
            <a:r>
              <a:rPr lang="en-US" dirty="0" err="1" smtClean="0"/>
              <a:t>Benignus</a:t>
            </a:r>
            <a:r>
              <a:rPr lang="en-US" dirty="0" smtClean="0"/>
              <a:t> at Dijon-Medicine</a:t>
            </a:r>
          </a:p>
          <a:p>
            <a:r>
              <a:rPr lang="en-US" dirty="0" smtClean="0"/>
              <a:t>Monastery of St. gall-painting, engraving</a:t>
            </a:r>
          </a:p>
          <a:p>
            <a:r>
              <a:rPr lang="en-US" dirty="0" smtClean="0"/>
              <a:t>German monasteries- </a:t>
            </a:r>
            <a:r>
              <a:rPr lang="en-US" dirty="0"/>
              <a:t>G</a:t>
            </a:r>
            <a:r>
              <a:rPr lang="en-US" dirty="0" smtClean="0"/>
              <a:t>reek, Hebrew and Arabic</a:t>
            </a:r>
          </a:p>
          <a:p>
            <a:endParaRPr lang="en-US" dirty="0" smtClean="0"/>
          </a:p>
          <a:p>
            <a:endParaRPr lang="en-US" dirty="0"/>
          </a:p>
        </p:txBody>
      </p:sp>
      <p:pic>
        <p:nvPicPr>
          <p:cNvPr id="4" name="Picture 3"/>
          <p:cNvPicPr>
            <a:picLocks noChangeAspect="1"/>
          </p:cNvPicPr>
          <p:nvPr/>
        </p:nvPicPr>
        <p:blipFill>
          <a:blip r:embed="rId2"/>
          <a:stretch>
            <a:fillRect/>
          </a:stretch>
        </p:blipFill>
        <p:spPr>
          <a:xfrm>
            <a:off x="152400" y="1219200"/>
            <a:ext cx="4338693" cy="6018757"/>
          </a:xfrm>
          <a:prstGeom prst="rect">
            <a:avLst/>
          </a:prstGeom>
        </p:spPr>
      </p:pic>
    </p:spTree>
    <p:extLst>
      <p:ext uri="{BB962C8B-B14F-4D97-AF65-F5344CB8AC3E}">
        <p14:creationId xmlns:p14="http://schemas.microsoft.com/office/powerpoint/2010/main" val="1601351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1000"/>
                                        <p:tgtEl>
                                          <p:spTgt spid="3">
                                            <p:txEl>
                                              <p:pRg st="2" end="2"/>
                                            </p:txEl>
                                          </p:spTgt>
                                        </p:tgtEl>
                                      </p:cBhvr>
                                    </p:animEffect>
                                    <p:anim calcmode="lin" valueType="num">
                                      <p:cBhvr>
                                        <p:cTn id="1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 calcmode="lin" valueType="num">
                                      <p:cBhvr additive="base">
                                        <p:cTn id="20"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Intellectuals</a:t>
            </a:r>
            <a:endParaRPr lang="en-US" dirty="0"/>
          </a:p>
        </p:txBody>
      </p:sp>
      <p:sp>
        <p:nvSpPr>
          <p:cNvPr id="3" name="Content Placeholder 2"/>
          <p:cNvSpPr>
            <a:spLocks noGrp="1"/>
          </p:cNvSpPr>
          <p:nvPr>
            <p:ph sz="half" idx="1"/>
          </p:nvPr>
        </p:nvSpPr>
        <p:spPr/>
        <p:txBody>
          <a:bodyPr>
            <a:normAutofit fontScale="92500" lnSpcReduction="20000"/>
          </a:bodyPr>
          <a:lstStyle/>
          <a:p>
            <a:r>
              <a:rPr lang="en-US" dirty="0" smtClean="0"/>
              <a:t>“Without study and without books”, said a monk of </a:t>
            </a:r>
            <a:r>
              <a:rPr lang="en-US" dirty="0" err="1" smtClean="0"/>
              <a:t>Muri</a:t>
            </a:r>
            <a:r>
              <a:rPr lang="en-US" dirty="0" smtClean="0"/>
              <a:t>, “The life of a monk is nothing”.</a:t>
            </a:r>
          </a:p>
          <a:p>
            <a:r>
              <a:rPr lang="en-US" dirty="0" smtClean="0"/>
              <a:t>“Our books are our delight and our wealth in time of peace, our offensive and defensive arms in times of war, our food when we are hungry and our medicine when we are sick”.-St. Hugh of Lincoln</a:t>
            </a:r>
            <a:endParaRPr lang="en-US" dirty="0"/>
          </a:p>
        </p:txBody>
      </p:sp>
      <p:pic>
        <p:nvPicPr>
          <p:cNvPr id="5" name="Content Placeholder 4"/>
          <p:cNvPicPr>
            <a:picLocks noGrp="1" noChangeAspect="1"/>
          </p:cNvPicPr>
          <p:nvPr>
            <p:ph sz="half" idx="2"/>
          </p:nvPr>
        </p:nvPicPr>
        <p:blipFill>
          <a:blip r:embed="rId2"/>
          <a:stretch>
            <a:fillRect/>
          </a:stretch>
        </p:blipFill>
        <p:spPr>
          <a:xfrm>
            <a:off x="4826942" y="1600200"/>
            <a:ext cx="3681116" cy="4525963"/>
          </a:xfrm>
          <a:prstGeom prst="rect">
            <a:avLst/>
          </a:prstGeom>
        </p:spPr>
      </p:pic>
    </p:spTree>
    <p:extLst>
      <p:ext uri="{BB962C8B-B14F-4D97-AF65-F5344CB8AC3E}">
        <p14:creationId xmlns:p14="http://schemas.microsoft.com/office/powerpoint/2010/main" val="1976545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Education</a:t>
            </a:r>
            <a:endParaRPr lang="en-US" dirty="0"/>
          </a:p>
        </p:txBody>
      </p:sp>
      <p:sp>
        <p:nvSpPr>
          <p:cNvPr id="3" name="Content Placeholder 2"/>
          <p:cNvSpPr>
            <a:spLocks noGrp="1"/>
          </p:cNvSpPr>
          <p:nvPr>
            <p:ph sz="half" idx="1"/>
          </p:nvPr>
        </p:nvSpPr>
        <p:spPr>
          <a:xfrm>
            <a:off x="4724400" y="1719563"/>
            <a:ext cx="4038600" cy="4525963"/>
          </a:xfrm>
        </p:spPr>
        <p:txBody>
          <a:bodyPr>
            <a:normAutofit fontScale="62500" lnSpcReduction="20000"/>
          </a:bodyPr>
          <a:lstStyle/>
          <a:p>
            <a:r>
              <a:rPr lang="en-US" dirty="0" smtClean="0"/>
              <a:t>Monks were teachers</a:t>
            </a:r>
          </a:p>
          <a:p>
            <a:r>
              <a:rPr lang="en-US" dirty="0" smtClean="0"/>
              <a:t>As early as the 4</a:t>
            </a:r>
            <a:r>
              <a:rPr lang="en-US" baseline="30000" dirty="0" smtClean="0"/>
              <a:t>th</a:t>
            </a:r>
            <a:r>
              <a:rPr lang="en-US" dirty="0" smtClean="0"/>
              <a:t> century it was a custom in Antioch to send sons to be educated by the monks</a:t>
            </a:r>
          </a:p>
          <a:p>
            <a:r>
              <a:rPr lang="en-US" dirty="0" smtClean="0"/>
              <a:t>St. Benedict instructed the sons of Roman nobles</a:t>
            </a:r>
          </a:p>
          <a:p>
            <a:r>
              <a:rPr lang="en-US" dirty="0" smtClean="0"/>
              <a:t>St. Boniface established a school at every monastery he founded in Germany</a:t>
            </a:r>
          </a:p>
          <a:p>
            <a:r>
              <a:rPr lang="en-US" dirty="0" smtClean="0"/>
              <a:t>In England, St Augustine and his monks set up schools where ever they went</a:t>
            </a:r>
          </a:p>
          <a:p>
            <a:r>
              <a:rPr lang="en-US" dirty="0" smtClean="0"/>
              <a:t>St. Patrick Irish monasteries became important centers for learning</a:t>
            </a:r>
          </a:p>
          <a:p>
            <a:r>
              <a:rPr lang="en-US" dirty="0" smtClean="0"/>
              <a:t>Cathedral schools were established under Charlemagne</a:t>
            </a:r>
          </a:p>
          <a:p>
            <a:endParaRPr lang="en-US" dirty="0"/>
          </a:p>
        </p:txBody>
      </p:sp>
      <p:pic>
        <p:nvPicPr>
          <p:cNvPr id="5" name="Content Placeholder 4"/>
          <p:cNvPicPr>
            <a:picLocks noGrp="1" noChangeAspect="1"/>
          </p:cNvPicPr>
          <p:nvPr>
            <p:ph sz="half" idx="2"/>
          </p:nvPr>
        </p:nvPicPr>
        <p:blipFill>
          <a:blip r:embed="rId2"/>
          <a:stretch>
            <a:fillRect/>
          </a:stretch>
        </p:blipFill>
        <p:spPr>
          <a:xfrm>
            <a:off x="437606" y="1905000"/>
            <a:ext cx="4210594" cy="3458148"/>
          </a:xfrm>
          <a:prstGeom prst="rect">
            <a:avLst/>
          </a:prstGeom>
        </p:spPr>
      </p:pic>
    </p:spTree>
    <p:extLst>
      <p:ext uri="{BB962C8B-B14F-4D97-AF65-F5344CB8AC3E}">
        <p14:creationId xmlns:p14="http://schemas.microsoft.com/office/powerpoint/2010/main" val="2592083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Men</a:t>
            </a:r>
            <a:endParaRPr lang="en-US" dirty="0"/>
          </a:p>
        </p:txBody>
      </p:sp>
      <p:sp>
        <p:nvSpPr>
          <p:cNvPr id="3" name="Content Placeholder 2"/>
          <p:cNvSpPr>
            <a:spLocks noGrp="1"/>
          </p:cNvSpPr>
          <p:nvPr>
            <p:ph idx="1"/>
          </p:nvPr>
        </p:nvSpPr>
        <p:spPr/>
        <p:txBody>
          <a:bodyPr>
            <a:normAutofit fontScale="92500" lnSpcReduction="20000"/>
          </a:bodyPr>
          <a:lstStyle/>
          <a:p>
            <a:endParaRPr lang="en-US" dirty="0" smtClean="0"/>
          </a:p>
          <a:p>
            <a:endParaRPr lang="en-US" dirty="0"/>
          </a:p>
          <a:p>
            <a:r>
              <a:rPr lang="en-US" dirty="0" smtClean="0"/>
              <a:t>St. Paul of Thebes</a:t>
            </a:r>
          </a:p>
          <a:p>
            <a:endParaRPr lang="en-US" dirty="0"/>
          </a:p>
          <a:p>
            <a:pPr marL="0" indent="0">
              <a:buNone/>
            </a:pPr>
            <a:endParaRPr lang="en-US" dirty="0" smtClean="0"/>
          </a:p>
          <a:p>
            <a:r>
              <a:rPr lang="en-US" dirty="0" smtClean="0"/>
              <a:t>St. Anthony of Egypt</a:t>
            </a:r>
          </a:p>
          <a:p>
            <a:pPr marL="0" indent="0">
              <a:buNone/>
            </a:pPr>
            <a:r>
              <a:rPr lang="en-US" dirty="0" smtClean="0"/>
              <a:t>	-Sister became consecrated virgin</a:t>
            </a:r>
          </a:p>
          <a:p>
            <a:pPr marL="0" indent="0">
              <a:buNone/>
            </a:pPr>
            <a:r>
              <a:rPr lang="en-US" dirty="0"/>
              <a:t>	</a:t>
            </a:r>
            <a:r>
              <a:rPr lang="en-US" dirty="0" smtClean="0"/>
              <a:t>-he became a hermit in desert of Egypt</a:t>
            </a:r>
          </a:p>
          <a:p>
            <a:pPr marL="0" indent="0">
              <a:buNone/>
            </a:pPr>
            <a:r>
              <a:rPr lang="en-US" dirty="0"/>
              <a:t>	</a:t>
            </a:r>
            <a:r>
              <a:rPr lang="en-US" dirty="0" smtClean="0"/>
              <a:t>-pursued spiritual perfection (attracted 	many to him)</a:t>
            </a:r>
            <a:endParaRPr lang="en-US" dirty="0"/>
          </a:p>
        </p:txBody>
      </p:sp>
      <p:pic>
        <p:nvPicPr>
          <p:cNvPr id="5" name="Picture 4"/>
          <p:cNvPicPr>
            <a:picLocks noChangeAspect="1"/>
          </p:cNvPicPr>
          <p:nvPr/>
        </p:nvPicPr>
        <p:blipFill>
          <a:blip r:embed="rId2"/>
          <a:stretch>
            <a:fillRect/>
          </a:stretch>
        </p:blipFill>
        <p:spPr>
          <a:xfrm>
            <a:off x="417513" y="1435100"/>
            <a:ext cx="3048000" cy="2286000"/>
          </a:xfrm>
          <a:prstGeom prst="rect">
            <a:avLst/>
          </a:prstGeom>
        </p:spPr>
      </p:pic>
      <p:sp>
        <p:nvSpPr>
          <p:cNvPr id="4" name="Text Placeholder 3"/>
          <p:cNvSpPr>
            <a:spLocks noGrp="1"/>
          </p:cNvSpPr>
          <p:nvPr>
            <p:ph type="body" sz="half" idx="2"/>
          </p:nvPr>
        </p:nvSpPr>
        <p:spPr/>
        <p:txBody>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r>
              <a:rPr lang="en-US" dirty="0" smtClean="0"/>
              <a:t>On </a:t>
            </a:r>
            <a:r>
              <a:rPr lang="en-US" dirty="0"/>
              <a:t>Jan. 15, the Catholic Church remembers Saint Paul of Thebes</a:t>
            </a:r>
          </a:p>
        </p:txBody>
      </p:sp>
      <p:pic>
        <p:nvPicPr>
          <p:cNvPr id="6" name="Picture 5"/>
          <p:cNvPicPr>
            <a:picLocks noChangeAspect="1"/>
          </p:cNvPicPr>
          <p:nvPr/>
        </p:nvPicPr>
        <p:blipFill>
          <a:blip r:embed="rId3"/>
          <a:stretch>
            <a:fillRect/>
          </a:stretch>
        </p:blipFill>
        <p:spPr>
          <a:xfrm>
            <a:off x="417513" y="4343400"/>
            <a:ext cx="1905000" cy="2238375"/>
          </a:xfrm>
          <a:prstGeom prst="rect">
            <a:avLst/>
          </a:prstGeom>
        </p:spPr>
      </p:pic>
    </p:spTree>
    <p:extLst>
      <p:ext uri="{BB962C8B-B14F-4D97-AF65-F5344CB8AC3E}">
        <p14:creationId xmlns:p14="http://schemas.microsoft.com/office/powerpoint/2010/main" val="4272046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 calcmode="lin" valueType="num">
                                      <p:cBhvr additive="base">
                                        <p:cTn id="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anim calcmode="lin" valueType="num">
                                      <p:cBhvr additive="base">
                                        <p:cTn id="1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6" end="6"/>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anim calcmode="lin" valueType="num">
                                      <p:cBhvr additive="base">
                                        <p:cTn id="1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7" end="7"/>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anim calcmode="lin" valueType="num">
                                      <p:cBhvr additive="base">
                                        <p:cTn id="1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Life of a Hermit</a:t>
            </a:r>
            <a:endParaRPr lang="en-US" dirty="0"/>
          </a:p>
        </p:txBody>
      </p:sp>
      <p:sp>
        <p:nvSpPr>
          <p:cNvPr id="3" name="Content Placeholder 2"/>
          <p:cNvSpPr>
            <a:spLocks noGrp="1"/>
          </p:cNvSpPr>
          <p:nvPr>
            <p:ph idx="1"/>
          </p:nvPr>
        </p:nvSpPr>
        <p:spPr/>
        <p:txBody>
          <a:bodyPr/>
          <a:lstStyle/>
          <a:p>
            <a:r>
              <a:rPr lang="en-US" dirty="0" smtClean="0"/>
              <a:t>Retreat into remote solitude</a:t>
            </a:r>
          </a:p>
          <a:p>
            <a:r>
              <a:rPr lang="en-US" dirty="0" smtClean="0"/>
              <a:t>Renounce detach from worldly things</a:t>
            </a:r>
          </a:p>
          <a:p>
            <a:r>
              <a:rPr lang="en-US" dirty="0" smtClean="0"/>
              <a:t>Concentrate intensely on spiritual life</a:t>
            </a:r>
          </a:p>
          <a:p>
            <a:r>
              <a:rPr lang="en-US" dirty="0" smtClean="0"/>
              <a:t>Lived alone in caves/huts. Basket weaving</a:t>
            </a:r>
          </a:p>
          <a:p>
            <a:r>
              <a:rPr lang="en-US" dirty="0" smtClean="0"/>
              <a:t>Lack of oversight by Church hierarchy led to some strange practices</a:t>
            </a:r>
          </a:p>
          <a:p>
            <a:endParaRPr lang="en-US" dirty="0" smtClean="0"/>
          </a:p>
          <a:p>
            <a:endParaRPr lang="en-US" dirty="0" smtClean="0"/>
          </a:p>
          <a:p>
            <a:endParaRPr lang="en-US" dirty="0"/>
          </a:p>
        </p:txBody>
      </p:sp>
      <p:pic>
        <p:nvPicPr>
          <p:cNvPr id="4" name="Picture 3"/>
          <p:cNvPicPr>
            <a:picLocks noChangeAspect="1"/>
          </p:cNvPicPr>
          <p:nvPr/>
        </p:nvPicPr>
        <p:blipFill>
          <a:blip r:embed="rId2"/>
          <a:stretch>
            <a:fillRect/>
          </a:stretch>
        </p:blipFill>
        <p:spPr>
          <a:xfrm>
            <a:off x="457200" y="1219200"/>
            <a:ext cx="7768046" cy="5826035"/>
          </a:xfrm>
          <a:prstGeom prst="rect">
            <a:avLst/>
          </a:prstGeom>
        </p:spPr>
      </p:pic>
    </p:spTree>
    <p:extLst>
      <p:ext uri="{BB962C8B-B14F-4D97-AF65-F5344CB8AC3E}">
        <p14:creationId xmlns:p14="http://schemas.microsoft.com/office/powerpoint/2010/main" val="827635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Monasticism</a:t>
            </a:r>
            <a:endParaRPr lang="en-US" dirty="0"/>
          </a:p>
        </p:txBody>
      </p:sp>
      <p:sp>
        <p:nvSpPr>
          <p:cNvPr id="3" name="Content Placeholder 2"/>
          <p:cNvSpPr>
            <a:spLocks noGrp="1"/>
          </p:cNvSpPr>
          <p:nvPr>
            <p:ph sz="half" idx="1"/>
          </p:nvPr>
        </p:nvSpPr>
        <p:spPr/>
        <p:txBody>
          <a:bodyPr/>
          <a:lstStyle/>
          <a:p>
            <a:r>
              <a:rPr lang="en-US" dirty="0" smtClean="0"/>
              <a:t>Monks living in community</a:t>
            </a:r>
          </a:p>
          <a:p>
            <a:r>
              <a:rPr lang="en-US" dirty="0" smtClean="0"/>
              <a:t>Reaction against the Hermit life-men ought to live in community</a:t>
            </a:r>
          </a:p>
          <a:p>
            <a:r>
              <a:rPr lang="en-US" dirty="0" smtClean="0"/>
              <a:t>East-St. Basil the Great, West-St. Benedict of </a:t>
            </a:r>
            <a:r>
              <a:rPr lang="en-US" dirty="0" err="1" smtClean="0"/>
              <a:t>Nursia</a:t>
            </a:r>
            <a:endParaRPr lang="en-US" dirty="0" smtClean="0"/>
          </a:p>
          <a:p>
            <a:pPr marL="0" indent="0">
              <a:buNone/>
            </a:pPr>
            <a:endParaRPr lang="en-US" dirty="0" smtClean="0"/>
          </a:p>
          <a:p>
            <a:endParaRPr lang="en-US" dirty="0"/>
          </a:p>
        </p:txBody>
      </p:sp>
      <p:pic>
        <p:nvPicPr>
          <p:cNvPr id="8" name="Content Placeholder 7"/>
          <p:cNvPicPr>
            <a:picLocks noGrp="1" noChangeAspect="1"/>
          </p:cNvPicPr>
          <p:nvPr>
            <p:ph sz="half" idx="2"/>
          </p:nvPr>
        </p:nvPicPr>
        <p:blipFill>
          <a:blip r:embed="rId2"/>
          <a:stretch>
            <a:fillRect/>
          </a:stretch>
        </p:blipFill>
        <p:spPr>
          <a:xfrm>
            <a:off x="4941351" y="1600200"/>
            <a:ext cx="3452298" cy="4525963"/>
          </a:xfrm>
          <a:prstGeom prst="rect">
            <a:avLst/>
          </a:prstGeom>
        </p:spPr>
      </p:pic>
    </p:spTree>
    <p:extLst>
      <p:ext uri="{BB962C8B-B14F-4D97-AF65-F5344CB8AC3E}">
        <p14:creationId xmlns:p14="http://schemas.microsoft.com/office/powerpoint/2010/main" val="3636954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 Benedict</a:t>
            </a:r>
            <a:endParaRPr lang="en-US" dirty="0"/>
          </a:p>
        </p:txBody>
      </p:sp>
      <p:sp>
        <p:nvSpPr>
          <p:cNvPr id="3" name="Content Placeholder 2"/>
          <p:cNvSpPr>
            <a:spLocks noGrp="1"/>
          </p:cNvSpPr>
          <p:nvPr>
            <p:ph idx="1"/>
          </p:nvPr>
        </p:nvSpPr>
        <p:spPr/>
        <p:txBody>
          <a:bodyPr>
            <a:normAutofit lnSpcReduction="10000"/>
          </a:bodyPr>
          <a:lstStyle/>
          <a:p>
            <a:r>
              <a:rPr lang="en-US" dirty="0" smtClean="0"/>
              <a:t>The rule-529AD: provided organization, structure and order. Moderation.</a:t>
            </a:r>
          </a:p>
          <a:p>
            <a:r>
              <a:rPr lang="en-US" dirty="0" smtClean="0"/>
              <a:t>Adequate food and sleep</a:t>
            </a:r>
          </a:p>
          <a:p>
            <a:r>
              <a:rPr lang="en-US" dirty="0" smtClean="0"/>
              <a:t>Each Benedictine monastery was independently run by an abbot</a:t>
            </a:r>
          </a:p>
          <a:p>
            <a:r>
              <a:rPr lang="en-US" dirty="0" smtClean="0"/>
              <a:t>Monks did not roam-attached to their monastery</a:t>
            </a:r>
          </a:p>
          <a:p>
            <a:r>
              <a:rPr lang="en-US" dirty="0" smtClean="0"/>
              <a:t>Abbot treated all equal-God is no respecter of persons</a:t>
            </a:r>
          </a:p>
          <a:p>
            <a:endParaRPr lang="en-US" dirty="0"/>
          </a:p>
        </p:txBody>
      </p:sp>
    </p:spTree>
    <p:extLst>
      <p:ext uri="{BB962C8B-B14F-4D97-AF65-F5344CB8AC3E}">
        <p14:creationId xmlns:p14="http://schemas.microsoft.com/office/powerpoint/2010/main" val="4185388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Content Placeholder 4"/>
          <p:cNvSpPr>
            <a:spLocks noGrp="1"/>
          </p:cNvSpPr>
          <p:nvPr>
            <p:ph idx="1"/>
          </p:nvPr>
        </p:nvSpPr>
        <p:spPr/>
        <p:txBody>
          <a:bodyPr/>
          <a:lstStyle/>
          <a:p>
            <a:endParaRPr lang="en-US"/>
          </a:p>
        </p:txBody>
      </p:sp>
    </p:spTree>
    <p:extLst>
      <p:ext uri="{BB962C8B-B14F-4D97-AF65-F5344CB8AC3E}">
        <p14:creationId xmlns:p14="http://schemas.microsoft.com/office/powerpoint/2010/main" val="15302004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Barbarian </a:t>
            </a:r>
            <a:r>
              <a:rPr lang="en-US" dirty="0" err="1" smtClean="0"/>
              <a:t>Invasion:Turmoil</a:t>
            </a:r>
            <a:endParaRPr lang="en-US" dirty="0"/>
          </a:p>
        </p:txBody>
      </p:sp>
      <p:sp>
        <p:nvSpPr>
          <p:cNvPr id="3" name="Content Placeholder 2"/>
          <p:cNvSpPr>
            <a:spLocks noGrp="1"/>
          </p:cNvSpPr>
          <p:nvPr>
            <p:ph sz="half" idx="1"/>
          </p:nvPr>
        </p:nvSpPr>
        <p:spPr/>
        <p:txBody>
          <a:bodyPr/>
          <a:lstStyle/>
          <a:p>
            <a:r>
              <a:rPr lang="en-US" dirty="0" smtClean="0"/>
              <a:t>Benedictine monks endured</a:t>
            </a:r>
          </a:p>
          <a:p>
            <a:r>
              <a:rPr lang="en-US" dirty="0" smtClean="0"/>
              <a:t>Remained an oasis of order and peace</a:t>
            </a:r>
          </a:p>
          <a:p>
            <a:endParaRPr lang="en-US" dirty="0"/>
          </a:p>
        </p:txBody>
      </p:sp>
      <p:pic>
        <p:nvPicPr>
          <p:cNvPr id="5" name="Content Placeholder 4"/>
          <p:cNvPicPr>
            <a:picLocks noGrp="1" noChangeAspect="1"/>
          </p:cNvPicPr>
          <p:nvPr>
            <p:ph sz="half" idx="2"/>
          </p:nvPr>
        </p:nvPicPr>
        <p:blipFill>
          <a:blip r:embed="rId2"/>
          <a:stretch>
            <a:fillRect/>
          </a:stretch>
        </p:blipFill>
        <p:spPr>
          <a:xfrm>
            <a:off x="4267200" y="1752600"/>
            <a:ext cx="4637028" cy="2793809"/>
          </a:xfrm>
          <a:prstGeom prst="rect">
            <a:avLst/>
          </a:prstGeom>
        </p:spPr>
      </p:pic>
    </p:spTree>
    <p:extLst>
      <p:ext uri="{BB962C8B-B14F-4D97-AF65-F5344CB8AC3E}">
        <p14:creationId xmlns:p14="http://schemas.microsoft.com/office/powerpoint/2010/main" val="28952700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Resilience of Monte Casino</a:t>
            </a:r>
            <a:endParaRPr lang="en-US" dirty="0"/>
          </a:p>
        </p:txBody>
      </p:sp>
      <p:sp>
        <p:nvSpPr>
          <p:cNvPr id="3" name="Content Placeholder 2"/>
          <p:cNvSpPr>
            <a:spLocks noGrp="1"/>
          </p:cNvSpPr>
          <p:nvPr>
            <p:ph idx="1"/>
          </p:nvPr>
        </p:nvSpPr>
        <p:spPr/>
        <p:txBody>
          <a:bodyPr>
            <a:normAutofit lnSpcReduction="10000"/>
          </a:bodyPr>
          <a:lstStyle/>
          <a:p>
            <a:r>
              <a:rPr lang="en-US" dirty="0" smtClean="0"/>
              <a:t>Mother House of the Benedictines</a:t>
            </a:r>
          </a:p>
          <a:p>
            <a:r>
              <a:rPr lang="en-US" dirty="0" smtClean="0"/>
              <a:t>St. Benedict himself founded it</a:t>
            </a:r>
          </a:p>
          <a:p>
            <a:r>
              <a:rPr lang="en-US" dirty="0" smtClean="0"/>
              <a:t>Sacked by barbarian </a:t>
            </a:r>
            <a:r>
              <a:rPr lang="en-US" dirty="0" err="1" smtClean="0"/>
              <a:t>Lombards</a:t>
            </a:r>
            <a:r>
              <a:rPr lang="en-US" dirty="0" smtClean="0"/>
              <a:t> in 589</a:t>
            </a:r>
          </a:p>
          <a:p>
            <a:r>
              <a:rPr lang="en-US" dirty="0" smtClean="0"/>
              <a:t>Destroyed by the </a:t>
            </a:r>
            <a:r>
              <a:rPr lang="en-US" dirty="0" err="1" smtClean="0"/>
              <a:t>Saracenes</a:t>
            </a:r>
            <a:r>
              <a:rPr lang="en-US" dirty="0" smtClean="0"/>
              <a:t> in 884</a:t>
            </a:r>
          </a:p>
          <a:p>
            <a:r>
              <a:rPr lang="en-US" dirty="0" smtClean="0"/>
              <a:t>Razed by an earthquake in 1349</a:t>
            </a:r>
          </a:p>
          <a:p>
            <a:r>
              <a:rPr lang="en-US" dirty="0" smtClean="0"/>
              <a:t>Pillaged by the French in 1799</a:t>
            </a:r>
          </a:p>
          <a:p>
            <a:r>
              <a:rPr lang="en-US" dirty="0" smtClean="0"/>
              <a:t>Bombed during WWII 1944</a:t>
            </a:r>
          </a:p>
          <a:p>
            <a:r>
              <a:rPr lang="en-US" dirty="0" smtClean="0"/>
              <a:t>Each time the monks returned and rebuilt!</a:t>
            </a:r>
            <a:endParaRPr lang="en-US" dirty="0"/>
          </a:p>
        </p:txBody>
      </p:sp>
    </p:spTree>
    <p:extLst>
      <p:ext uri="{BB962C8B-B14F-4D97-AF65-F5344CB8AC3E}">
        <p14:creationId xmlns:p14="http://schemas.microsoft.com/office/powerpoint/2010/main" val="3507839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TM03457503[[fn=Quotable]]</Template>
  <TotalTime>341</TotalTime>
  <Words>938</Words>
  <Application>Microsoft Office PowerPoint</Application>
  <PresentationFormat>On-screen Show (4:3)</PresentationFormat>
  <Paragraphs>140</Paragraphs>
  <Slides>25</Slides>
  <Notes>1</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25</vt:i4>
      </vt:variant>
    </vt:vector>
  </HeadingPairs>
  <TitlesOfParts>
    <vt:vector size="28" baseType="lpstr">
      <vt:lpstr>Arial</vt:lpstr>
      <vt:lpstr>Calibri</vt:lpstr>
      <vt:lpstr>Office Theme</vt:lpstr>
      <vt:lpstr>How The Monks Saved Civilization</vt:lpstr>
      <vt:lpstr>200’s AD</vt:lpstr>
      <vt:lpstr>The Men</vt:lpstr>
      <vt:lpstr>Life of a Hermit</vt:lpstr>
      <vt:lpstr>Monasticism</vt:lpstr>
      <vt:lpstr>St. Benedict</vt:lpstr>
      <vt:lpstr>PowerPoint Presentation</vt:lpstr>
      <vt:lpstr>Barbarian Invasion:Turmoil</vt:lpstr>
      <vt:lpstr>Resilience of Monte Casino</vt:lpstr>
      <vt:lpstr>Benedictine Achievement</vt:lpstr>
      <vt:lpstr>The Practical Arts</vt:lpstr>
      <vt:lpstr>Swamps</vt:lpstr>
      <vt:lpstr>PowerPoint Presentation</vt:lpstr>
      <vt:lpstr>Beyond Agriculture</vt:lpstr>
      <vt:lpstr>Dom Perignon</vt:lpstr>
      <vt:lpstr>Monks architects of medieval technology</vt:lpstr>
      <vt:lpstr>Metallurgy</vt:lpstr>
      <vt:lpstr>Flight</vt:lpstr>
      <vt:lpstr>Charitable Works</vt:lpstr>
      <vt:lpstr>The Written Word</vt:lpstr>
      <vt:lpstr>The Bible </vt:lpstr>
      <vt:lpstr>Pope Victor III 1086</vt:lpstr>
      <vt:lpstr>Branches of Knowledge</vt:lpstr>
      <vt:lpstr>Intellectuals</vt:lpstr>
      <vt:lpstr>Education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dcmeagle</dc:creator>
  <cp:lastModifiedBy>Sullivan</cp:lastModifiedBy>
  <cp:revision>27</cp:revision>
  <dcterms:created xsi:type="dcterms:W3CDTF">2006-08-16T00:00:00Z</dcterms:created>
  <dcterms:modified xsi:type="dcterms:W3CDTF">2016-04-15T21:24:04Z</dcterms:modified>
</cp:coreProperties>
</file>