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sldIdLst>
    <p:sldId id="256" r:id="rId2"/>
    <p:sldId id="257" r:id="rId3"/>
    <p:sldId id="258" r:id="rId4"/>
    <p:sldId id="259" r:id="rId5"/>
    <p:sldId id="261" r:id="rId6"/>
    <p:sldId id="277" r:id="rId7"/>
    <p:sldId id="260" r:id="rId8"/>
    <p:sldId id="263" r:id="rId9"/>
    <p:sldId id="262" r:id="rId10"/>
    <p:sldId id="264" r:id="rId11"/>
    <p:sldId id="265" r:id="rId12"/>
    <p:sldId id="266" r:id="rId13"/>
    <p:sldId id="267" r:id="rId14"/>
    <p:sldId id="268" r:id="rId15"/>
    <p:sldId id="269" r:id="rId16"/>
    <p:sldId id="270" r:id="rId17"/>
    <p:sldId id="279" r:id="rId18"/>
    <p:sldId id="271" r:id="rId19"/>
    <p:sldId id="274" r:id="rId20"/>
    <p:sldId id="275" r:id="rId21"/>
    <p:sldId id="280" r:id="rId22"/>
    <p:sldId id="272" r:id="rId23"/>
    <p:sldId id="278" r:id="rId24"/>
    <p:sldId id="276"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5" d="100"/>
          <a:sy n="55" d="100"/>
        </p:scale>
        <p:origin x="946" y="3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2173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6812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8498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0378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1364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5292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2/3/2016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9430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2/3/2016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297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9428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0240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0837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84922107"/>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03279" y="1854498"/>
            <a:ext cx="5137442" cy="2554545"/>
          </a:xfrm>
          <a:prstGeom prst="rect">
            <a:avLst/>
          </a:prstGeom>
          <a:noFill/>
        </p:spPr>
        <p:txBody>
          <a:bodyPr wrap="square" lIns="91440" tIns="45720" rIns="91440" bIns="45720">
            <a:spAutoFit/>
          </a:bodyPr>
          <a:lstStyle/>
          <a:p>
            <a:pPr algn="ctr"/>
            <a:r>
              <a:rPr lang="en-US" sz="8000" b="1" cap="none" spc="0" dirty="0" smtClean="0">
                <a:ln w="6600">
                  <a:solidFill>
                    <a:schemeClr val="accent2"/>
                  </a:solidFill>
                  <a:prstDash val="solid"/>
                </a:ln>
                <a:solidFill>
                  <a:srgbClr val="FFFFFF"/>
                </a:solidFill>
                <a:effectLst>
                  <a:outerShdw dist="38100" dir="2700000" algn="tl" rotWithShape="0">
                    <a:schemeClr val="accent2"/>
                  </a:outerShdw>
                </a:effectLst>
              </a:rPr>
              <a:t>Lum</a:t>
            </a:r>
            <a:r>
              <a:rPr lang="en-US" sz="8000" b="1" dirty="0" smtClean="0">
                <a:ln w="6600">
                  <a:solidFill>
                    <a:schemeClr val="accent2"/>
                  </a:solidFill>
                  <a:prstDash val="solid"/>
                </a:ln>
                <a:solidFill>
                  <a:srgbClr val="FFFFFF"/>
                </a:solidFill>
                <a:effectLst>
                  <a:outerShdw dist="38100" dir="2700000" algn="tl" rotWithShape="0">
                    <a:schemeClr val="accent2"/>
                  </a:outerShdw>
                </a:effectLst>
              </a:rPr>
              <a:t>en </a:t>
            </a:r>
            <a:r>
              <a:rPr lang="en-US" sz="8000" b="1" dirty="0" err="1" smtClean="0">
                <a:ln w="6600">
                  <a:solidFill>
                    <a:schemeClr val="accent2"/>
                  </a:solidFill>
                  <a:prstDash val="solid"/>
                </a:ln>
                <a:solidFill>
                  <a:srgbClr val="FFFFFF"/>
                </a:solidFill>
                <a:effectLst>
                  <a:outerShdw dist="38100" dir="2700000" algn="tl" rotWithShape="0">
                    <a:schemeClr val="accent2"/>
                  </a:outerShdw>
                </a:effectLst>
              </a:rPr>
              <a:t>Gentium</a:t>
            </a:r>
            <a:endParaRPr lang="en-US" sz="8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4663425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FF00"/>
                </a:solidFill>
              </a:rPr>
              <a:t>Institution: an established organization</a:t>
            </a:r>
          </a:p>
        </p:txBody>
      </p:sp>
      <p:sp>
        <p:nvSpPr>
          <p:cNvPr id="3" name="Content Placeholder 2"/>
          <p:cNvSpPr>
            <a:spLocks noGrp="1"/>
          </p:cNvSpPr>
          <p:nvPr>
            <p:ph sz="half" idx="1"/>
          </p:nvPr>
        </p:nvSpPr>
        <p:spPr/>
        <p:txBody>
          <a:bodyPr>
            <a:normAutofit fontScale="77500" lnSpcReduction="20000"/>
          </a:bodyPr>
          <a:lstStyle/>
          <a:p>
            <a:r>
              <a:rPr lang="en-US" dirty="0" smtClean="0"/>
              <a:t>The church the oldest institution on earth</a:t>
            </a:r>
          </a:p>
          <a:p>
            <a:r>
              <a:rPr lang="en-US" dirty="0"/>
              <a:t>There are an estimated 1.2 billion Roman Catholics in the </a:t>
            </a:r>
            <a:r>
              <a:rPr lang="en-US" dirty="0" smtClean="0"/>
              <a:t>world</a:t>
            </a:r>
          </a:p>
          <a:p>
            <a:r>
              <a:rPr lang="en-US" dirty="0" smtClean="0"/>
              <a:t>More </a:t>
            </a:r>
            <a:r>
              <a:rPr lang="en-US" dirty="0"/>
              <a:t>than 40% of the world's Catholics live in Latin America - but Africa has seen the biggest growth in Catholic congregations in recent years</a:t>
            </a:r>
            <a:r>
              <a:rPr lang="en-US" dirty="0" smtClean="0"/>
              <a:t>.</a:t>
            </a:r>
          </a:p>
          <a:p>
            <a:r>
              <a:rPr lang="en-US" dirty="0" smtClean="0"/>
              <a:t>Records of Sacraments better than most </a:t>
            </a:r>
            <a:r>
              <a:rPr lang="en-US" dirty="0" err="1" smtClean="0"/>
              <a:t>govs</a:t>
            </a:r>
            <a:r>
              <a:rPr lang="en-US" dirty="0" smtClean="0"/>
              <a:t>.-</a:t>
            </a:r>
            <a:r>
              <a:rPr lang="en-US" dirty="0" err="1" smtClean="0"/>
              <a:t>Geneology</a:t>
            </a:r>
            <a:endParaRPr lang="en-US" dirty="0" smtClean="0"/>
          </a:p>
          <a:p>
            <a:r>
              <a:rPr lang="en-US" dirty="0" smtClean="0"/>
              <a:t>The human dimension</a:t>
            </a:r>
          </a:p>
          <a:p>
            <a:pPr lvl="1"/>
            <a:r>
              <a:rPr lang="en-US" dirty="0" smtClean="0"/>
              <a:t>Both saints and sinners</a:t>
            </a:r>
          </a:p>
          <a:p>
            <a:pPr marL="457200" lvl="1" indent="0">
              <a:buNone/>
            </a:pPr>
            <a:endParaRPr lang="en-US" dirty="0"/>
          </a:p>
        </p:txBody>
      </p:sp>
      <p:pic>
        <p:nvPicPr>
          <p:cNvPr id="5" name="Content Placeholder 4"/>
          <p:cNvPicPr>
            <a:picLocks noGrp="1" noChangeAspect="1"/>
          </p:cNvPicPr>
          <p:nvPr>
            <p:ph sz="half" idx="2"/>
          </p:nvPr>
        </p:nvPicPr>
        <p:blipFill>
          <a:blip r:embed="rId2"/>
          <a:stretch>
            <a:fillRect/>
          </a:stretch>
        </p:blipFill>
        <p:spPr>
          <a:xfrm>
            <a:off x="5105400" y="1225632"/>
            <a:ext cx="3249663" cy="4445793"/>
          </a:xfrm>
          <a:prstGeom prst="rect">
            <a:avLst/>
          </a:prstGeom>
        </p:spPr>
      </p:pic>
      <p:sp>
        <p:nvSpPr>
          <p:cNvPr id="6" name="TextBox 5"/>
          <p:cNvSpPr txBox="1"/>
          <p:nvPr/>
        </p:nvSpPr>
        <p:spPr>
          <a:xfrm>
            <a:off x="6248400" y="5664498"/>
            <a:ext cx="3733800" cy="923330"/>
          </a:xfrm>
          <a:prstGeom prst="rect">
            <a:avLst/>
          </a:prstGeom>
          <a:noFill/>
        </p:spPr>
        <p:txBody>
          <a:bodyPr wrap="square" rtlCol="0">
            <a:spAutoFit/>
          </a:bodyPr>
          <a:lstStyle/>
          <a:p>
            <a:r>
              <a:rPr lang="en-US" b="1" dirty="0" smtClean="0"/>
              <a:t>Deacons</a:t>
            </a:r>
          </a:p>
          <a:p>
            <a:r>
              <a:rPr lang="en-US" b="1" dirty="0" smtClean="0"/>
              <a:t>Religious</a:t>
            </a:r>
          </a:p>
          <a:p>
            <a:r>
              <a:rPr lang="en-US" b="1" dirty="0" smtClean="0"/>
              <a:t>Lay people</a:t>
            </a:r>
            <a:endParaRPr lang="en-US" b="1" dirty="0"/>
          </a:p>
        </p:txBody>
      </p:sp>
    </p:spTree>
    <p:extLst>
      <p:ext uri="{BB962C8B-B14F-4D97-AF65-F5344CB8AC3E}">
        <p14:creationId xmlns:p14="http://schemas.microsoft.com/office/powerpoint/2010/main" val="118575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Body of Christ</a:t>
            </a:r>
            <a:endParaRPr lang="en-US" dirty="0">
              <a:solidFill>
                <a:srgbClr val="FFFF00"/>
              </a:solidFill>
            </a:endParaRPr>
          </a:p>
        </p:txBody>
      </p:sp>
      <p:sp>
        <p:nvSpPr>
          <p:cNvPr id="3" name="Content Placeholder 2"/>
          <p:cNvSpPr>
            <a:spLocks noGrp="1"/>
          </p:cNvSpPr>
          <p:nvPr>
            <p:ph sz="half" idx="1"/>
          </p:nvPr>
        </p:nvSpPr>
        <p:spPr/>
        <p:txBody>
          <a:bodyPr/>
          <a:lstStyle/>
          <a:p>
            <a:r>
              <a:rPr lang="en-US" dirty="0" smtClean="0"/>
              <a:t>St. Paul’s favorite model</a:t>
            </a:r>
          </a:p>
          <a:p>
            <a:pPr lvl="1"/>
            <a:r>
              <a:rPr lang="en-US" dirty="0" smtClean="0"/>
              <a:t>“Though many parts we are one body” 1 Cor.</a:t>
            </a:r>
          </a:p>
          <a:p>
            <a:pPr lvl="1"/>
            <a:r>
              <a:rPr lang="en-US" dirty="0" smtClean="0"/>
              <a:t>“We were all baptized into one body” 1 Cor.</a:t>
            </a:r>
          </a:p>
          <a:p>
            <a:pPr lvl="1"/>
            <a:r>
              <a:rPr lang="en-US" dirty="0" smtClean="0"/>
              <a:t>“For Christ is head of the body-church” Eph.</a:t>
            </a:r>
          </a:p>
          <a:p>
            <a:pPr lvl="1"/>
            <a:r>
              <a:rPr lang="en-US" dirty="0" smtClean="0"/>
              <a:t>“I am Christ whom you persecute” Acts.</a:t>
            </a:r>
            <a:endParaRPr lang="en-US" dirty="0"/>
          </a:p>
        </p:txBody>
      </p:sp>
      <p:pic>
        <p:nvPicPr>
          <p:cNvPr id="5" name="Content Placeholder 4"/>
          <p:cNvPicPr>
            <a:picLocks noGrp="1" noChangeAspect="1"/>
          </p:cNvPicPr>
          <p:nvPr>
            <p:ph sz="half" idx="2"/>
          </p:nvPr>
        </p:nvPicPr>
        <p:blipFill>
          <a:blip r:embed="rId2"/>
          <a:stretch>
            <a:fillRect/>
          </a:stretch>
        </p:blipFill>
        <p:spPr>
          <a:xfrm>
            <a:off x="4629150" y="2543969"/>
            <a:ext cx="3886200" cy="2914650"/>
          </a:xfrm>
          <a:prstGeom prst="rect">
            <a:avLst/>
          </a:prstGeom>
        </p:spPr>
      </p:pic>
    </p:spTree>
    <p:extLst>
      <p:ext uri="{BB962C8B-B14F-4D97-AF65-F5344CB8AC3E}">
        <p14:creationId xmlns:p14="http://schemas.microsoft.com/office/powerpoint/2010/main" val="411834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Body of Christ</a:t>
            </a:r>
            <a:endParaRPr lang="en-US" dirty="0">
              <a:solidFill>
                <a:srgbClr val="FFFF00"/>
              </a:solidFill>
            </a:endParaRPr>
          </a:p>
        </p:txBody>
      </p:sp>
      <p:sp>
        <p:nvSpPr>
          <p:cNvPr id="3" name="Content Placeholder 2"/>
          <p:cNvSpPr>
            <a:spLocks noGrp="1"/>
          </p:cNvSpPr>
          <p:nvPr>
            <p:ph sz="half" idx="1"/>
          </p:nvPr>
        </p:nvSpPr>
        <p:spPr/>
        <p:txBody>
          <a:bodyPr>
            <a:normAutofit fontScale="92500" lnSpcReduction="10000"/>
          </a:bodyPr>
          <a:lstStyle/>
          <a:p>
            <a:r>
              <a:rPr lang="en-US" dirty="0" smtClean="0"/>
              <a:t>Our suffering, prayers and sins affect the whole body</a:t>
            </a:r>
          </a:p>
          <a:p>
            <a:r>
              <a:rPr lang="en-US" dirty="0" smtClean="0"/>
              <a:t>For Catholics it’s never just ‘me, my bible and God’---Rather… ‘We are all in it together’</a:t>
            </a:r>
          </a:p>
          <a:p>
            <a:r>
              <a:rPr lang="en-US" dirty="0" smtClean="0"/>
              <a:t>Christ’s bodies…</a:t>
            </a:r>
          </a:p>
          <a:p>
            <a:pPr lvl="1"/>
            <a:r>
              <a:rPr lang="en-US" dirty="0" smtClean="0"/>
              <a:t>Historical</a:t>
            </a:r>
          </a:p>
          <a:p>
            <a:pPr lvl="1"/>
            <a:r>
              <a:rPr lang="en-US" dirty="0" smtClean="0"/>
              <a:t>Resurrected</a:t>
            </a:r>
          </a:p>
          <a:p>
            <a:pPr lvl="1"/>
            <a:r>
              <a:rPr lang="en-US" dirty="0" smtClean="0"/>
              <a:t>Eucharistic</a:t>
            </a:r>
          </a:p>
          <a:p>
            <a:pPr lvl="1"/>
            <a:r>
              <a:rPr lang="en-US" dirty="0" smtClean="0"/>
              <a:t>Mystical</a:t>
            </a:r>
            <a:endParaRPr lang="en-US" dirty="0"/>
          </a:p>
        </p:txBody>
      </p:sp>
      <p:pic>
        <p:nvPicPr>
          <p:cNvPr id="5" name="Content Placeholder 4"/>
          <p:cNvPicPr>
            <a:picLocks noGrp="1" noChangeAspect="1"/>
          </p:cNvPicPr>
          <p:nvPr>
            <p:ph sz="half" idx="2"/>
          </p:nvPr>
        </p:nvPicPr>
        <p:blipFill>
          <a:blip r:embed="rId2"/>
          <a:stretch>
            <a:fillRect/>
          </a:stretch>
        </p:blipFill>
        <p:spPr>
          <a:xfrm>
            <a:off x="4523407" y="2514600"/>
            <a:ext cx="4240231" cy="2667000"/>
          </a:xfrm>
          <a:prstGeom prst="rect">
            <a:avLst/>
          </a:prstGeom>
        </p:spPr>
      </p:pic>
    </p:spTree>
    <p:extLst>
      <p:ext uri="{BB962C8B-B14F-4D97-AF65-F5344CB8AC3E}">
        <p14:creationId xmlns:p14="http://schemas.microsoft.com/office/powerpoint/2010/main" val="341976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Bride of Christ: theme of whole bible</a:t>
            </a:r>
            <a:endParaRPr lang="en-US" dirty="0">
              <a:solidFill>
                <a:srgbClr val="FFFF00"/>
              </a:solidFill>
            </a:endParaRPr>
          </a:p>
        </p:txBody>
      </p:sp>
      <p:sp>
        <p:nvSpPr>
          <p:cNvPr id="3" name="Content Placeholder 2"/>
          <p:cNvSpPr>
            <a:spLocks noGrp="1"/>
          </p:cNvSpPr>
          <p:nvPr>
            <p:ph sz="half" idx="1"/>
          </p:nvPr>
        </p:nvSpPr>
        <p:spPr>
          <a:xfrm>
            <a:off x="453673" y="1676400"/>
            <a:ext cx="4343400" cy="4953000"/>
          </a:xfrm>
        </p:spPr>
        <p:txBody>
          <a:bodyPr>
            <a:normAutofit fontScale="70000" lnSpcReduction="20000"/>
          </a:bodyPr>
          <a:lstStyle/>
          <a:p>
            <a:r>
              <a:rPr lang="en-US" dirty="0" smtClean="0"/>
              <a:t>Genesis: </a:t>
            </a:r>
          </a:p>
          <a:p>
            <a:pPr lvl="1"/>
            <a:r>
              <a:rPr lang="en-US" dirty="0" smtClean="0"/>
              <a:t>‘At last this one is bone of my bone, flesh of my flesh’</a:t>
            </a:r>
          </a:p>
          <a:p>
            <a:r>
              <a:rPr lang="en-US" dirty="0" smtClean="0"/>
              <a:t>Song of Songs</a:t>
            </a:r>
          </a:p>
          <a:p>
            <a:pPr lvl="1"/>
            <a:r>
              <a:rPr lang="en-US" dirty="0" smtClean="0"/>
              <a:t>Eros/Agape</a:t>
            </a:r>
          </a:p>
          <a:p>
            <a:r>
              <a:rPr lang="en-US" dirty="0" smtClean="0"/>
              <a:t>Gospels</a:t>
            </a:r>
          </a:p>
          <a:p>
            <a:pPr lvl="1"/>
            <a:r>
              <a:rPr lang="en-US" dirty="0" smtClean="0"/>
              <a:t>Jesus calls himself ‘the groom of the bride’</a:t>
            </a:r>
          </a:p>
          <a:p>
            <a:pPr lvl="1"/>
            <a:r>
              <a:rPr lang="en-US" dirty="0" smtClean="0"/>
              <a:t>Bride of Christ built up from Jesus’ side </a:t>
            </a:r>
          </a:p>
          <a:p>
            <a:r>
              <a:rPr lang="en-US" dirty="0" smtClean="0"/>
              <a:t>Ephesians </a:t>
            </a:r>
            <a:r>
              <a:rPr lang="en-US" dirty="0" err="1" smtClean="0"/>
              <a:t>ch</a:t>
            </a:r>
            <a:r>
              <a:rPr lang="en-US" dirty="0" smtClean="0"/>
              <a:t> 5</a:t>
            </a:r>
          </a:p>
          <a:p>
            <a:pPr lvl="1"/>
            <a:r>
              <a:rPr lang="en-US" dirty="0" smtClean="0"/>
              <a:t>Wives/husbands =Christ/church</a:t>
            </a:r>
          </a:p>
          <a:p>
            <a:r>
              <a:rPr lang="en-US" dirty="0"/>
              <a:t>Revelation 21- 22: </a:t>
            </a:r>
            <a:endParaRPr lang="en-US" dirty="0" smtClean="0"/>
          </a:p>
          <a:p>
            <a:pPr lvl="1"/>
            <a:r>
              <a:rPr lang="en-US" sz="2600" dirty="0" smtClean="0"/>
              <a:t>And </a:t>
            </a:r>
            <a:r>
              <a:rPr lang="en-US" sz="2600" dirty="0"/>
              <a:t>I saw the holy city, new Jerusalem, coming down out of heaven from God, made ready as a bride adorned for her husband. </a:t>
            </a:r>
            <a:endParaRPr lang="en-US" sz="2600" dirty="0" smtClean="0"/>
          </a:p>
          <a:p>
            <a:pPr lvl="2"/>
            <a:r>
              <a:rPr lang="en-US" sz="2600" dirty="0" smtClean="0"/>
              <a:t>“</a:t>
            </a:r>
            <a:r>
              <a:rPr lang="en-US" sz="2600" dirty="0"/>
              <a:t>The Wedding Feast of the Lamb”</a:t>
            </a:r>
            <a:endParaRPr lang="en-US" sz="2600" dirty="0" smtClean="0"/>
          </a:p>
          <a:p>
            <a:endParaRPr lang="en-US" dirty="0"/>
          </a:p>
        </p:txBody>
      </p:sp>
      <p:pic>
        <p:nvPicPr>
          <p:cNvPr id="5" name="Content Placeholder 4"/>
          <p:cNvPicPr>
            <a:picLocks noGrp="1" noChangeAspect="1"/>
          </p:cNvPicPr>
          <p:nvPr>
            <p:ph sz="half" idx="2"/>
          </p:nvPr>
        </p:nvPicPr>
        <p:blipFill rotWithShape="1">
          <a:blip r:embed="rId2"/>
          <a:srcRect b="18247"/>
          <a:stretch/>
        </p:blipFill>
        <p:spPr>
          <a:xfrm>
            <a:off x="4800600" y="1295400"/>
            <a:ext cx="4038600" cy="3413920"/>
          </a:xfrm>
          <a:prstGeom prst="rect">
            <a:avLst/>
          </a:prstGeom>
        </p:spPr>
      </p:pic>
      <p:pic>
        <p:nvPicPr>
          <p:cNvPr id="6" name="Picture 5"/>
          <p:cNvPicPr>
            <a:picLocks noChangeAspect="1"/>
          </p:cNvPicPr>
          <p:nvPr/>
        </p:nvPicPr>
        <p:blipFill>
          <a:blip r:embed="rId3"/>
          <a:stretch>
            <a:fillRect/>
          </a:stretch>
        </p:blipFill>
        <p:spPr>
          <a:xfrm>
            <a:off x="5867400" y="2330229"/>
            <a:ext cx="2611582" cy="3977029"/>
          </a:xfrm>
          <a:prstGeom prst="rect">
            <a:avLst/>
          </a:prstGeom>
        </p:spPr>
      </p:pic>
    </p:spTree>
    <p:extLst>
      <p:ext uri="{BB962C8B-B14F-4D97-AF65-F5344CB8AC3E}">
        <p14:creationId xmlns:p14="http://schemas.microsoft.com/office/powerpoint/2010/main" val="301581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 calcmode="lin" valueType="num">
                                      <p:cBhvr additive="base">
                                        <p:cTn id="5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 calcmode="lin" valueType="num">
                                      <p:cBhvr additive="base">
                                        <p:cTn id="5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 calcmode="lin" valueType="num">
                                      <p:cBhvr additive="base">
                                        <p:cTn id="6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
                                            <p:txEl>
                                              <p:pRg st="11" end="11"/>
                                            </p:txEl>
                                          </p:spTgt>
                                        </p:tgtEl>
                                        <p:attrNameLst>
                                          <p:attrName>style.visibility</p:attrName>
                                        </p:attrNameLst>
                                      </p:cBhvr>
                                      <p:to>
                                        <p:strVal val="visible"/>
                                      </p:to>
                                    </p:set>
                                    <p:anim calcmode="lin" valueType="num">
                                      <p:cBhvr additive="base">
                                        <p:cTn id="6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solidFill>
                  <a:srgbClr val="FFFF00"/>
                </a:solidFill>
              </a:rPr>
              <a:t>Eph</a:t>
            </a:r>
            <a:r>
              <a:rPr lang="en-US" dirty="0" smtClean="0">
                <a:solidFill>
                  <a:srgbClr val="FFFF00"/>
                </a:solidFill>
              </a:rPr>
              <a:t> 5: The Church is undergoing a transformation</a:t>
            </a:r>
            <a:endParaRPr lang="en-US" dirty="0">
              <a:solidFill>
                <a:srgbClr val="FFFF00"/>
              </a:solidFill>
            </a:endParaRPr>
          </a:p>
        </p:txBody>
      </p:sp>
      <p:sp>
        <p:nvSpPr>
          <p:cNvPr id="3" name="Content Placeholder 2"/>
          <p:cNvSpPr>
            <a:spLocks noGrp="1"/>
          </p:cNvSpPr>
          <p:nvPr>
            <p:ph sz="half" idx="1"/>
          </p:nvPr>
        </p:nvSpPr>
        <p:spPr/>
        <p:txBody>
          <a:bodyPr>
            <a:normAutofit fontScale="77500" lnSpcReduction="20000"/>
          </a:bodyPr>
          <a:lstStyle/>
          <a:p>
            <a:r>
              <a:rPr lang="en-US" dirty="0" smtClean="0"/>
              <a:t>‘</a:t>
            </a:r>
            <a:r>
              <a:rPr lang="en-US" b="1" dirty="0" smtClean="0"/>
              <a:t>Husbands</a:t>
            </a:r>
            <a:r>
              <a:rPr lang="en-US" dirty="0"/>
              <a:t>, love your </a:t>
            </a:r>
            <a:r>
              <a:rPr lang="en-US" b="1" dirty="0"/>
              <a:t>wives</a:t>
            </a:r>
            <a:r>
              <a:rPr lang="en-US" dirty="0"/>
              <a:t>, just as </a:t>
            </a:r>
            <a:r>
              <a:rPr lang="en-US" b="1" dirty="0"/>
              <a:t>Christ</a:t>
            </a:r>
            <a:r>
              <a:rPr lang="en-US" dirty="0"/>
              <a:t> also loved the </a:t>
            </a:r>
            <a:r>
              <a:rPr lang="en-US" b="1" dirty="0"/>
              <a:t>church </a:t>
            </a:r>
            <a:r>
              <a:rPr lang="en-US" dirty="0"/>
              <a:t>and gave Himself up for her, </a:t>
            </a:r>
            <a:r>
              <a:rPr lang="en-US" dirty="0" smtClean="0"/>
              <a:t> </a:t>
            </a:r>
            <a:r>
              <a:rPr lang="en-US" dirty="0"/>
              <a:t>so that He might sanctify her, having cleansed her by the washing of water with the word, </a:t>
            </a:r>
            <a:r>
              <a:rPr lang="en-US" dirty="0" smtClean="0"/>
              <a:t>that </a:t>
            </a:r>
            <a:r>
              <a:rPr lang="en-US" dirty="0"/>
              <a:t>He might present to Himself the church </a:t>
            </a:r>
            <a:r>
              <a:rPr lang="en-US" dirty="0" smtClean="0"/>
              <a:t>in </a:t>
            </a:r>
            <a:r>
              <a:rPr lang="en-US" dirty="0"/>
              <a:t>all her glory, having no spot or wrinkle or any such thing; but that she would be holy and blameless</a:t>
            </a:r>
            <a:r>
              <a:rPr lang="en-US" dirty="0" smtClean="0"/>
              <a:t>.’</a:t>
            </a:r>
          </a:p>
          <a:p>
            <a:r>
              <a:rPr lang="en-US" dirty="0" smtClean="0"/>
              <a:t>Ugly Duckling</a:t>
            </a:r>
          </a:p>
          <a:p>
            <a:r>
              <a:rPr lang="en-US" dirty="0" smtClean="0"/>
              <a:t>Cinderella</a:t>
            </a:r>
            <a:endParaRPr lang="en-US" dirty="0"/>
          </a:p>
        </p:txBody>
      </p:sp>
      <p:pic>
        <p:nvPicPr>
          <p:cNvPr id="5" name="Content Placeholder 4"/>
          <p:cNvPicPr>
            <a:picLocks noGrp="1" noChangeAspect="1"/>
          </p:cNvPicPr>
          <p:nvPr>
            <p:ph sz="half" idx="2"/>
          </p:nvPr>
        </p:nvPicPr>
        <p:blipFill rotWithShape="1">
          <a:blip r:embed="rId2"/>
          <a:srcRect l="34507"/>
          <a:stretch/>
        </p:blipFill>
        <p:spPr>
          <a:xfrm>
            <a:off x="4599709" y="1600200"/>
            <a:ext cx="4163876" cy="3962399"/>
          </a:xfrm>
          <a:prstGeom prst="rect">
            <a:avLst/>
          </a:prstGeom>
        </p:spPr>
      </p:pic>
    </p:spTree>
    <p:extLst>
      <p:ext uri="{BB962C8B-B14F-4D97-AF65-F5344CB8AC3E}">
        <p14:creationId xmlns:p14="http://schemas.microsoft.com/office/powerpoint/2010/main" val="322726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Community</a:t>
            </a:r>
            <a:endParaRPr lang="en-US" dirty="0">
              <a:solidFill>
                <a:srgbClr val="FFFF00"/>
              </a:solidFill>
            </a:endParaRPr>
          </a:p>
        </p:txBody>
      </p:sp>
      <p:pic>
        <p:nvPicPr>
          <p:cNvPr id="5" name="Content Placeholder 4"/>
          <p:cNvPicPr>
            <a:picLocks noGrp="1" noChangeAspect="1"/>
          </p:cNvPicPr>
          <p:nvPr>
            <p:ph sz="half" idx="1"/>
          </p:nvPr>
        </p:nvPicPr>
        <p:blipFill>
          <a:blip r:embed="rId2"/>
          <a:stretch>
            <a:fillRect/>
          </a:stretch>
        </p:blipFill>
        <p:spPr>
          <a:xfrm>
            <a:off x="305189" y="1828800"/>
            <a:ext cx="4280666" cy="3352800"/>
          </a:xfrm>
          <a:prstGeom prst="rect">
            <a:avLst/>
          </a:prstGeom>
        </p:spPr>
      </p:pic>
      <p:sp>
        <p:nvSpPr>
          <p:cNvPr id="4" name="Content Placeholder 3"/>
          <p:cNvSpPr>
            <a:spLocks noGrp="1"/>
          </p:cNvSpPr>
          <p:nvPr>
            <p:ph sz="half" idx="2"/>
          </p:nvPr>
        </p:nvSpPr>
        <p:spPr/>
        <p:txBody>
          <a:bodyPr/>
          <a:lstStyle/>
          <a:p>
            <a:r>
              <a:rPr lang="en-US" dirty="0" smtClean="0"/>
              <a:t>Spiritual Support group</a:t>
            </a:r>
          </a:p>
          <a:p>
            <a:r>
              <a:rPr lang="en-US" dirty="0" smtClean="0"/>
              <a:t>“</a:t>
            </a:r>
            <a:r>
              <a:rPr lang="en-US" u="sng" dirty="0" smtClean="0"/>
              <a:t>We</a:t>
            </a:r>
            <a:r>
              <a:rPr lang="en-US" dirty="0" smtClean="0"/>
              <a:t> believe…”</a:t>
            </a:r>
          </a:p>
          <a:p>
            <a:r>
              <a:rPr lang="en-US" dirty="0" smtClean="0"/>
              <a:t>Fellowship</a:t>
            </a:r>
          </a:p>
          <a:p>
            <a:r>
              <a:rPr lang="en-US" dirty="0" smtClean="0"/>
              <a:t>Common lifestyles in a diverse culture</a:t>
            </a:r>
          </a:p>
          <a:p>
            <a:r>
              <a:rPr lang="en-US" dirty="0" smtClean="0"/>
              <a:t>A sense of belonging</a:t>
            </a:r>
          </a:p>
          <a:p>
            <a:r>
              <a:rPr lang="en-US" dirty="0" smtClean="0"/>
              <a:t>The tissue incident</a:t>
            </a:r>
          </a:p>
          <a:p>
            <a:r>
              <a:rPr lang="en-US" dirty="0" smtClean="0"/>
              <a:t>The wine group</a:t>
            </a:r>
          </a:p>
          <a:p>
            <a:endParaRPr lang="en-US" dirty="0"/>
          </a:p>
        </p:txBody>
      </p:sp>
    </p:spTree>
    <p:extLst>
      <p:ext uri="{BB962C8B-B14F-4D97-AF65-F5344CB8AC3E}">
        <p14:creationId xmlns:p14="http://schemas.microsoft.com/office/powerpoint/2010/main" val="84862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Sacrament</a:t>
            </a:r>
            <a:endParaRPr lang="en-US" dirty="0">
              <a:solidFill>
                <a:srgbClr val="FFFF00"/>
              </a:solidFill>
            </a:endParaRPr>
          </a:p>
        </p:txBody>
      </p:sp>
      <p:sp>
        <p:nvSpPr>
          <p:cNvPr id="3" name="Content Placeholder 2"/>
          <p:cNvSpPr>
            <a:spLocks noGrp="1"/>
          </p:cNvSpPr>
          <p:nvPr>
            <p:ph sz="half" idx="1"/>
          </p:nvPr>
        </p:nvSpPr>
        <p:spPr/>
        <p:txBody>
          <a:bodyPr>
            <a:normAutofit fontScale="92500" lnSpcReduction="10000"/>
          </a:bodyPr>
          <a:lstStyle/>
          <a:p>
            <a:r>
              <a:rPr lang="en-US" dirty="0" smtClean="0"/>
              <a:t>An outward, visible and powerful sign of an interior invisible Holy Grace.</a:t>
            </a:r>
          </a:p>
          <a:p>
            <a:r>
              <a:rPr lang="en-US" dirty="0" smtClean="0"/>
              <a:t>Making  God more present and active in the world.</a:t>
            </a:r>
          </a:p>
          <a:p>
            <a:r>
              <a:rPr lang="en-US" dirty="0" smtClean="0"/>
              <a:t>Jesus as sacrament of Father, Church as sacrament of Christ.</a:t>
            </a:r>
          </a:p>
          <a:p>
            <a:pPr marL="0" indent="0">
              <a:buNone/>
            </a:pPr>
            <a:r>
              <a:rPr lang="en-US" dirty="0" smtClean="0"/>
              <a:t>	-‘Whoever has seen me has seen the Father’</a:t>
            </a:r>
          </a:p>
        </p:txBody>
      </p:sp>
      <p:pic>
        <p:nvPicPr>
          <p:cNvPr id="5" name="Content Placeholder 4"/>
          <p:cNvPicPr>
            <a:picLocks noGrp="1" noChangeAspect="1"/>
          </p:cNvPicPr>
          <p:nvPr>
            <p:ph sz="half" idx="2"/>
          </p:nvPr>
        </p:nvPicPr>
        <p:blipFill>
          <a:blip r:embed="rId2"/>
          <a:stretch>
            <a:fillRect/>
          </a:stretch>
        </p:blipFill>
        <p:spPr>
          <a:xfrm>
            <a:off x="5376862" y="1825625"/>
            <a:ext cx="2863190" cy="4117975"/>
          </a:xfrm>
          <a:prstGeom prst="rect">
            <a:avLst/>
          </a:prstGeom>
        </p:spPr>
      </p:pic>
    </p:spTree>
    <p:extLst>
      <p:ext uri="{BB962C8B-B14F-4D97-AF65-F5344CB8AC3E}">
        <p14:creationId xmlns:p14="http://schemas.microsoft.com/office/powerpoint/2010/main" val="46963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Church as Sacrament of Christ</a:t>
            </a:r>
            <a:endParaRPr lang="en-US" dirty="0">
              <a:solidFill>
                <a:srgbClr val="FFFF00"/>
              </a:solidFill>
            </a:endParaRPr>
          </a:p>
        </p:txBody>
      </p:sp>
      <p:pic>
        <p:nvPicPr>
          <p:cNvPr id="5" name="Content Placeholder 4"/>
          <p:cNvPicPr>
            <a:picLocks noGrp="1" noChangeAspect="1"/>
          </p:cNvPicPr>
          <p:nvPr>
            <p:ph sz="half" idx="1"/>
          </p:nvPr>
        </p:nvPicPr>
        <p:blipFill>
          <a:blip r:embed="rId2"/>
          <a:stretch>
            <a:fillRect/>
          </a:stretch>
        </p:blipFill>
        <p:spPr>
          <a:xfrm>
            <a:off x="888326" y="1825625"/>
            <a:ext cx="3366847" cy="4351338"/>
          </a:xfrm>
          <a:prstGeom prst="rect">
            <a:avLst/>
          </a:prstGeom>
        </p:spPr>
      </p:pic>
      <p:sp>
        <p:nvSpPr>
          <p:cNvPr id="4" name="Content Placeholder 3"/>
          <p:cNvSpPr>
            <a:spLocks noGrp="1"/>
          </p:cNvSpPr>
          <p:nvPr>
            <p:ph sz="half" idx="2"/>
          </p:nvPr>
        </p:nvSpPr>
        <p:spPr>
          <a:xfrm>
            <a:off x="4800600" y="1825625"/>
            <a:ext cx="3886200" cy="4351338"/>
          </a:xfrm>
        </p:spPr>
        <p:txBody>
          <a:bodyPr>
            <a:noAutofit/>
          </a:bodyPr>
          <a:lstStyle/>
          <a:p>
            <a:pPr marL="0" indent="0">
              <a:buNone/>
            </a:pPr>
            <a:r>
              <a:rPr lang="en-US" sz="1600" dirty="0"/>
              <a:t>A story is told that during the bombing of a city in World War II, a large statue of Jesus Christ was severely damaged. When the townspeople found the statue among the rubble, they mourned because it had been a beloved symbol of their faith and of God’s presence in their lives.</a:t>
            </a:r>
          </a:p>
          <a:p>
            <a:endParaRPr lang="en-US" sz="1600" dirty="0"/>
          </a:p>
          <a:p>
            <a:pPr marL="0" indent="0">
              <a:buNone/>
            </a:pPr>
            <a:r>
              <a:rPr lang="en-US" sz="1600" dirty="0" smtClean="0"/>
              <a:t>Experts </a:t>
            </a:r>
            <a:r>
              <a:rPr lang="en-US" sz="1600" dirty="0"/>
              <a:t>were able to repair most of the </a:t>
            </a:r>
            <a:r>
              <a:rPr lang="en-US" sz="1600" dirty="0" smtClean="0"/>
              <a:t>statue</a:t>
            </a:r>
            <a:r>
              <a:rPr lang="en-US" sz="1600" dirty="0"/>
              <a:t>, but its hands had been damaged so severely that they could not be restored. Some suggested that they hire a sculptor to make new hands, but others wanted to leave it as it was—a permanent reminder of the tragedy of war. Ultimately, the statue remained without hands. However, the people of the city added on the base of the statue of Jesus Christ a sign with these words: “You are my hands.”</a:t>
            </a:r>
          </a:p>
        </p:txBody>
      </p:sp>
    </p:spTree>
    <p:extLst>
      <p:ext uri="{BB962C8B-B14F-4D97-AF65-F5344CB8AC3E}">
        <p14:creationId xmlns:p14="http://schemas.microsoft.com/office/powerpoint/2010/main" val="134385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Servant</a:t>
            </a:r>
            <a:endParaRPr lang="en-US" dirty="0">
              <a:solidFill>
                <a:srgbClr val="FFFF00"/>
              </a:solidFill>
            </a:endParaRPr>
          </a:p>
        </p:txBody>
      </p:sp>
      <p:sp>
        <p:nvSpPr>
          <p:cNvPr id="3" name="Content Placeholder 2"/>
          <p:cNvSpPr>
            <a:spLocks noGrp="1"/>
          </p:cNvSpPr>
          <p:nvPr>
            <p:ph sz="half" idx="1"/>
          </p:nvPr>
        </p:nvSpPr>
        <p:spPr/>
        <p:txBody>
          <a:bodyPr/>
          <a:lstStyle/>
          <a:p>
            <a:r>
              <a:rPr lang="en-US" dirty="0" smtClean="0"/>
              <a:t>Social Transformation</a:t>
            </a:r>
          </a:p>
          <a:p>
            <a:r>
              <a:rPr lang="en-US" dirty="0" smtClean="0"/>
              <a:t>Serving those in need regardless of their identity</a:t>
            </a:r>
          </a:p>
          <a:p>
            <a:r>
              <a:rPr lang="en-US" dirty="0" smtClean="0"/>
              <a:t>Hospitals/Schools/Charities</a:t>
            </a:r>
          </a:p>
          <a:p>
            <a:r>
              <a:rPr lang="en-US" dirty="0" smtClean="0"/>
              <a:t>Church’s role as part of the human family.</a:t>
            </a:r>
          </a:p>
          <a:p>
            <a:pPr lvl="1"/>
            <a:r>
              <a:rPr lang="en-US" dirty="0" smtClean="0"/>
              <a:t> ‘Who is my neighbor?”</a:t>
            </a:r>
            <a:endParaRPr lang="en-US" dirty="0"/>
          </a:p>
        </p:txBody>
      </p:sp>
      <p:pic>
        <p:nvPicPr>
          <p:cNvPr id="5" name="Content Placeholder 4"/>
          <p:cNvPicPr>
            <a:picLocks noGrp="1" noChangeAspect="1"/>
          </p:cNvPicPr>
          <p:nvPr>
            <p:ph sz="half" idx="2"/>
          </p:nvPr>
        </p:nvPicPr>
        <p:blipFill>
          <a:blip r:embed="rId2"/>
          <a:stretch>
            <a:fillRect/>
          </a:stretch>
        </p:blipFill>
        <p:spPr>
          <a:xfrm>
            <a:off x="4792177" y="1981200"/>
            <a:ext cx="3730100" cy="2785141"/>
          </a:xfrm>
          <a:prstGeom prst="rect">
            <a:avLst/>
          </a:prstGeom>
        </p:spPr>
      </p:pic>
    </p:spTree>
    <p:extLst>
      <p:ext uri="{BB962C8B-B14F-4D97-AF65-F5344CB8AC3E}">
        <p14:creationId xmlns:p14="http://schemas.microsoft.com/office/powerpoint/2010/main" val="337896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Herald</a:t>
            </a:r>
            <a:endParaRPr lang="en-US" dirty="0">
              <a:solidFill>
                <a:srgbClr val="FFFF00"/>
              </a:solidFill>
            </a:endParaRPr>
          </a:p>
        </p:txBody>
      </p:sp>
      <p:sp>
        <p:nvSpPr>
          <p:cNvPr id="3" name="Content Placeholder 2"/>
          <p:cNvSpPr>
            <a:spLocks noGrp="1"/>
          </p:cNvSpPr>
          <p:nvPr>
            <p:ph sz="half" idx="1"/>
          </p:nvPr>
        </p:nvSpPr>
        <p:spPr/>
        <p:txBody>
          <a:bodyPr>
            <a:normAutofit fontScale="85000" lnSpcReduction="10000"/>
          </a:bodyPr>
          <a:lstStyle/>
          <a:p>
            <a:r>
              <a:rPr lang="en-US" dirty="0" smtClean="0"/>
              <a:t>The Bible in liturgy</a:t>
            </a:r>
          </a:p>
          <a:p>
            <a:r>
              <a:rPr lang="en-US" dirty="0" smtClean="0"/>
              <a:t>We hear the Word and are transformed by it.</a:t>
            </a:r>
          </a:p>
          <a:p>
            <a:r>
              <a:rPr lang="en-US" dirty="0" smtClean="0"/>
              <a:t>The Good News of Salvation</a:t>
            </a:r>
          </a:p>
          <a:p>
            <a:r>
              <a:rPr lang="en-US" dirty="0" smtClean="0"/>
              <a:t>‘Go and baptize all nations, </a:t>
            </a:r>
            <a:r>
              <a:rPr lang="en-US" dirty="0" smtClean="0">
                <a:solidFill>
                  <a:srgbClr val="FF0000"/>
                </a:solidFill>
              </a:rPr>
              <a:t>teaching them </a:t>
            </a:r>
            <a:r>
              <a:rPr lang="en-US" dirty="0" smtClean="0"/>
              <a:t>everything I have given you”</a:t>
            </a:r>
          </a:p>
          <a:p>
            <a:r>
              <a:rPr lang="en-US" dirty="0" smtClean="0"/>
              <a:t>Missionary effort: Spreading the Word, Gospel throughout the world</a:t>
            </a:r>
          </a:p>
          <a:p>
            <a:r>
              <a:rPr lang="en-US" dirty="0" smtClean="0"/>
              <a:t>Angelic role</a:t>
            </a:r>
            <a:endParaRPr lang="en-US" dirty="0"/>
          </a:p>
        </p:txBody>
      </p:sp>
      <p:pic>
        <p:nvPicPr>
          <p:cNvPr id="5" name="Content Placeholder 4"/>
          <p:cNvPicPr>
            <a:picLocks noGrp="1" noChangeAspect="1"/>
          </p:cNvPicPr>
          <p:nvPr>
            <p:ph sz="half" idx="2"/>
          </p:nvPr>
        </p:nvPicPr>
        <p:blipFill>
          <a:blip r:embed="rId2"/>
          <a:stretch>
            <a:fillRect/>
          </a:stretch>
        </p:blipFill>
        <p:spPr>
          <a:xfrm>
            <a:off x="4572000" y="2209800"/>
            <a:ext cx="4404202" cy="2933198"/>
          </a:xfrm>
          <a:prstGeom prst="rect">
            <a:avLst/>
          </a:prstGeom>
        </p:spPr>
      </p:pic>
    </p:spTree>
    <p:extLst>
      <p:ext uri="{BB962C8B-B14F-4D97-AF65-F5344CB8AC3E}">
        <p14:creationId xmlns:p14="http://schemas.microsoft.com/office/powerpoint/2010/main" val="401486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1 of 4 Major Documents </a:t>
            </a:r>
            <a:br>
              <a:rPr lang="en-US" dirty="0" smtClean="0">
                <a:solidFill>
                  <a:srgbClr val="FFFF00"/>
                </a:solidFill>
              </a:rPr>
            </a:br>
            <a:r>
              <a:rPr lang="en-US" dirty="0" smtClean="0">
                <a:solidFill>
                  <a:srgbClr val="FFFF00"/>
                </a:solidFill>
              </a:rPr>
              <a:t>from Vatican II</a:t>
            </a:r>
            <a:endParaRPr lang="en-US" dirty="0">
              <a:solidFill>
                <a:srgbClr val="FFFF00"/>
              </a:solidFill>
            </a:endParaRPr>
          </a:p>
        </p:txBody>
      </p:sp>
      <p:sp>
        <p:nvSpPr>
          <p:cNvPr id="3" name="Content Placeholder 2"/>
          <p:cNvSpPr>
            <a:spLocks noGrp="1"/>
          </p:cNvSpPr>
          <p:nvPr>
            <p:ph idx="1"/>
          </p:nvPr>
        </p:nvSpPr>
        <p:spPr/>
        <p:txBody>
          <a:bodyPr/>
          <a:lstStyle/>
          <a:p>
            <a:r>
              <a:rPr lang="en-US" dirty="0" smtClean="0"/>
              <a:t>Lumen = Light</a:t>
            </a:r>
          </a:p>
          <a:p>
            <a:r>
              <a:rPr lang="en-US" dirty="0" err="1" smtClean="0"/>
              <a:t>Gentium</a:t>
            </a:r>
            <a:r>
              <a:rPr lang="en-US" dirty="0" smtClean="0"/>
              <a:t> = Nations</a:t>
            </a:r>
          </a:p>
          <a:p>
            <a:r>
              <a:rPr lang="en-US" dirty="0" smtClean="0"/>
              <a:t>“Light to the Nations”. Jesus As ‘sun’, church as ‘moon’. The Church is the Light to Nations but it’s source is Jesus Christ.</a:t>
            </a:r>
            <a:endParaRPr lang="en-US" dirty="0"/>
          </a:p>
        </p:txBody>
      </p:sp>
      <p:pic>
        <p:nvPicPr>
          <p:cNvPr id="4" name="Picture 3"/>
          <p:cNvPicPr>
            <a:picLocks noChangeAspect="1"/>
          </p:cNvPicPr>
          <p:nvPr/>
        </p:nvPicPr>
        <p:blipFill>
          <a:blip r:embed="rId2"/>
          <a:stretch>
            <a:fillRect/>
          </a:stretch>
        </p:blipFill>
        <p:spPr>
          <a:xfrm>
            <a:off x="2514600" y="4267200"/>
            <a:ext cx="4375600" cy="2419620"/>
          </a:xfrm>
          <a:prstGeom prst="rect">
            <a:avLst/>
          </a:prstGeom>
        </p:spPr>
      </p:pic>
    </p:spTree>
    <p:extLst>
      <p:ext uri="{BB962C8B-B14F-4D97-AF65-F5344CB8AC3E}">
        <p14:creationId xmlns:p14="http://schemas.microsoft.com/office/powerpoint/2010/main" val="58151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Pilgrim People</a:t>
            </a:r>
            <a:endParaRPr lang="en-US" dirty="0">
              <a:solidFill>
                <a:srgbClr val="FFFF00"/>
              </a:solidFill>
            </a:endParaRPr>
          </a:p>
        </p:txBody>
      </p:sp>
      <p:sp>
        <p:nvSpPr>
          <p:cNvPr id="3" name="Content Placeholder 2"/>
          <p:cNvSpPr>
            <a:spLocks noGrp="1"/>
          </p:cNvSpPr>
          <p:nvPr>
            <p:ph sz="half" idx="1"/>
          </p:nvPr>
        </p:nvSpPr>
        <p:spPr/>
        <p:txBody>
          <a:bodyPr>
            <a:normAutofit fontScale="85000" lnSpcReduction="20000"/>
          </a:bodyPr>
          <a:lstStyle/>
          <a:p>
            <a:r>
              <a:rPr lang="en-US" dirty="0" smtClean="0"/>
              <a:t>The Church is heading toward an end. (</a:t>
            </a:r>
            <a:r>
              <a:rPr lang="en-US" dirty="0" err="1" smtClean="0"/>
              <a:t>Telos</a:t>
            </a:r>
            <a:r>
              <a:rPr lang="en-US" dirty="0" smtClean="0"/>
              <a:t>)</a:t>
            </a:r>
          </a:p>
          <a:p>
            <a:r>
              <a:rPr lang="en-US" dirty="0" smtClean="0"/>
              <a:t>The New Heaven, New Earth is our final home.</a:t>
            </a:r>
          </a:p>
          <a:p>
            <a:r>
              <a:rPr lang="en-US" dirty="0" smtClean="0"/>
              <a:t>The Pilgrim Church on earth is only a small part of the whole</a:t>
            </a:r>
          </a:p>
          <a:p>
            <a:r>
              <a:rPr lang="en-US" dirty="0" smtClean="0"/>
              <a:t>‘Communion of Saints’ is the three P’s:  Pilgrimage, Purgation, Perfection</a:t>
            </a:r>
          </a:p>
          <a:p>
            <a:r>
              <a:rPr lang="en-US" dirty="0" smtClean="0"/>
              <a:t>Part of the church has already arrived at the end (Perfection).</a:t>
            </a:r>
            <a:endParaRPr lang="en-US" dirty="0"/>
          </a:p>
        </p:txBody>
      </p:sp>
      <p:pic>
        <p:nvPicPr>
          <p:cNvPr id="5" name="Content Placeholder 4"/>
          <p:cNvPicPr>
            <a:picLocks noGrp="1" noChangeAspect="1"/>
          </p:cNvPicPr>
          <p:nvPr>
            <p:ph sz="half" idx="2"/>
          </p:nvPr>
        </p:nvPicPr>
        <p:blipFill rotWithShape="1">
          <a:blip r:embed="rId2"/>
          <a:srcRect r="3837"/>
          <a:stretch/>
        </p:blipFill>
        <p:spPr>
          <a:xfrm>
            <a:off x="5557837" y="2057400"/>
            <a:ext cx="2606368" cy="3067844"/>
          </a:xfrm>
          <a:prstGeom prst="rect">
            <a:avLst/>
          </a:prstGeom>
        </p:spPr>
      </p:pic>
      <p:pic>
        <p:nvPicPr>
          <p:cNvPr id="4" name="Picture 3"/>
          <p:cNvPicPr>
            <a:picLocks noChangeAspect="1"/>
          </p:cNvPicPr>
          <p:nvPr/>
        </p:nvPicPr>
        <p:blipFill>
          <a:blip r:embed="rId3"/>
          <a:stretch>
            <a:fillRect/>
          </a:stretch>
        </p:blipFill>
        <p:spPr>
          <a:xfrm>
            <a:off x="4419600" y="2049544"/>
            <a:ext cx="4381500" cy="2979656"/>
          </a:xfrm>
          <a:prstGeom prst="rect">
            <a:avLst/>
          </a:prstGeom>
        </p:spPr>
      </p:pic>
    </p:spTree>
    <p:extLst>
      <p:ext uri="{BB962C8B-B14F-4D97-AF65-F5344CB8AC3E}">
        <p14:creationId xmlns:p14="http://schemas.microsoft.com/office/powerpoint/2010/main" val="415637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“Pilgrim Church: Walking with the Saints”</a:t>
            </a:r>
            <a:endParaRPr lang="en-US" dirty="0">
              <a:solidFill>
                <a:srgbClr val="FFFF00"/>
              </a:solidFill>
            </a:endParaRPr>
          </a:p>
        </p:txBody>
      </p:sp>
      <p:sp>
        <p:nvSpPr>
          <p:cNvPr id="3" name="Content Placeholder 2"/>
          <p:cNvSpPr>
            <a:spLocks noGrp="1"/>
          </p:cNvSpPr>
          <p:nvPr>
            <p:ph sz="half" idx="1"/>
          </p:nvPr>
        </p:nvSpPr>
        <p:spPr/>
        <p:txBody>
          <a:bodyPr/>
          <a:lstStyle/>
          <a:p>
            <a:r>
              <a:rPr lang="en-US" dirty="0" smtClean="0"/>
              <a:t>The communion of saints</a:t>
            </a:r>
          </a:p>
          <a:p>
            <a:r>
              <a:rPr lang="en-US" dirty="0" smtClean="0"/>
              <a:t>We ask the saints to pray for us</a:t>
            </a:r>
          </a:p>
          <a:p>
            <a:r>
              <a:rPr lang="en-US" dirty="0" smtClean="0"/>
              <a:t>The prayers of the righteous are very powerful</a:t>
            </a:r>
          </a:p>
          <a:p>
            <a:r>
              <a:rPr lang="en-US" dirty="0" smtClean="0"/>
              <a:t>Family of God, Mary as mother Saints as brothers and sisters</a:t>
            </a:r>
            <a:endParaRPr lang="en-US" dirty="0"/>
          </a:p>
        </p:txBody>
      </p:sp>
      <p:pic>
        <p:nvPicPr>
          <p:cNvPr id="5" name="Content Placeholder 4"/>
          <p:cNvPicPr>
            <a:picLocks noGrp="1" noChangeAspect="1"/>
          </p:cNvPicPr>
          <p:nvPr>
            <p:ph sz="half" idx="2"/>
          </p:nvPr>
        </p:nvPicPr>
        <p:blipFill>
          <a:blip r:embed="rId2"/>
          <a:stretch>
            <a:fillRect/>
          </a:stretch>
        </p:blipFill>
        <p:spPr>
          <a:xfrm>
            <a:off x="4419600" y="1970752"/>
            <a:ext cx="3886200" cy="2016687"/>
          </a:xfrm>
          <a:prstGeom prst="rect">
            <a:avLst/>
          </a:prstGeom>
        </p:spPr>
      </p:pic>
      <p:pic>
        <p:nvPicPr>
          <p:cNvPr id="6" name="Picture 5"/>
          <p:cNvPicPr>
            <a:picLocks noChangeAspect="1"/>
          </p:cNvPicPr>
          <p:nvPr/>
        </p:nvPicPr>
        <p:blipFill>
          <a:blip r:embed="rId3"/>
          <a:stretch>
            <a:fillRect/>
          </a:stretch>
        </p:blipFill>
        <p:spPr>
          <a:xfrm>
            <a:off x="381000" y="1825625"/>
            <a:ext cx="8382000" cy="4191000"/>
          </a:xfrm>
          <a:prstGeom prst="rect">
            <a:avLst/>
          </a:prstGeom>
        </p:spPr>
      </p:pic>
    </p:spTree>
    <p:extLst>
      <p:ext uri="{BB962C8B-B14F-4D97-AF65-F5344CB8AC3E}">
        <p14:creationId xmlns:p14="http://schemas.microsoft.com/office/powerpoint/2010/main" val="218523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Mother</a:t>
            </a:r>
            <a:endParaRPr lang="en-US" dirty="0">
              <a:solidFill>
                <a:srgbClr val="FFFF00"/>
              </a:solidFill>
            </a:endParaRPr>
          </a:p>
        </p:txBody>
      </p:sp>
      <p:sp>
        <p:nvSpPr>
          <p:cNvPr id="3" name="Content Placeholder 2"/>
          <p:cNvSpPr>
            <a:spLocks noGrp="1"/>
          </p:cNvSpPr>
          <p:nvPr>
            <p:ph sz="half" idx="1"/>
          </p:nvPr>
        </p:nvSpPr>
        <p:spPr/>
        <p:txBody>
          <a:bodyPr>
            <a:normAutofit fontScale="85000" lnSpcReduction="10000"/>
          </a:bodyPr>
          <a:lstStyle/>
          <a:p>
            <a:r>
              <a:rPr lang="en-US" dirty="0" smtClean="0"/>
              <a:t>Baptism is a </a:t>
            </a:r>
            <a:r>
              <a:rPr lang="en-US" dirty="0" smtClean="0">
                <a:solidFill>
                  <a:srgbClr val="FF0000"/>
                </a:solidFill>
              </a:rPr>
              <a:t>Birth</a:t>
            </a:r>
            <a:r>
              <a:rPr lang="en-US" dirty="0" smtClean="0"/>
              <a:t> into a new life of grace</a:t>
            </a:r>
          </a:p>
          <a:p>
            <a:r>
              <a:rPr lang="en-US" b="1" dirty="0" smtClean="0"/>
              <a:t>The church gives birth to her children from </a:t>
            </a:r>
            <a:r>
              <a:rPr lang="en-US" b="1" dirty="0" smtClean="0">
                <a:solidFill>
                  <a:srgbClr val="FF0000"/>
                </a:solidFill>
              </a:rPr>
              <a:t>the womb of the baptismal </a:t>
            </a:r>
            <a:r>
              <a:rPr lang="en-US" b="1" dirty="0" smtClean="0"/>
              <a:t>font.</a:t>
            </a:r>
          </a:p>
          <a:p>
            <a:r>
              <a:rPr lang="en-US" b="1" dirty="0" smtClean="0"/>
              <a:t>The chur</a:t>
            </a:r>
            <a:r>
              <a:rPr lang="en-US" dirty="0" smtClean="0"/>
              <a:t>ch bathes, feeds, heals and teaches her children.</a:t>
            </a:r>
          </a:p>
          <a:p>
            <a:r>
              <a:rPr lang="en-US" dirty="0"/>
              <a:t>https://churchpop.com/2016/01/28/4-life-lessons-from-your-mom-that-you-need-for-your-spiritual-life/</a:t>
            </a:r>
          </a:p>
        </p:txBody>
      </p:sp>
      <p:pic>
        <p:nvPicPr>
          <p:cNvPr id="5" name="Content Placeholder 4"/>
          <p:cNvPicPr>
            <a:picLocks noGrp="1" noChangeAspect="1"/>
          </p:cNvPicPr>
          <p:nvPr>
            <p:ph sz="half" idx="2"/>
          </p:nvPr>
        </p:nvPicPr>
        <p:blipFill>
          <a:blip r:embed="rId2"/>
          <a:stretch>
            <a:fillRect/>
          </a:stretch>
        </p:blipFill>
        <p:spPr>
          <a:xfrm>
            <a:off x="4629150" y="2590799"/>
            <a:ext cx="3823759" cy="2867819"/>
          </a:xfrm>
          <a:prstGeom prst="rect">
            <a:avLst/>
          </a:prstGeom>
        </p:spPr>
      </p:pic>
    </p:spTree>
    <p:extLst>
      <p:ext uri="{BB962C8B-B14F-4D97-AF65-F5344CB8AC3E}">
        <p14:creationId xmlns:p14="http://schemas.microsoft.com/office/powerpoint/2010/main" val="125559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Church as ‘Temple’</a:t>
            </a:r>
            <a:endParaRPr lang="en-US" dirty="0">
              <a:solidFill>
                <a:srgbClr val="FFFF00"/>
              </a:solidFill>
            </a:endParaRPr>
          </a:p>
        </p:txBody>
      </p:sp>
      <p:sp>
        <p:nvSpPr>
          <p:cNvPr id="3" name="Content Placeholder 2"/>
          <p:cNvSpPr>
            <a:spLocks noGrp="1"/>
          </p:cNvSpPr>
          <p:nvPr>
            <p:ph sz="half" idx="1"/>
          </p:nvPr>
        </p:nvSpPr>
        <p:spPr/>
        <p:txBody>
          <a:bodyPr>
            <a:normAutofit fontScale="92500"/>
          </a:bodyPr>
          <a:lstStyle/>
          <a:p>
            <a:r>
              <a:rPr lang="en-US" dirty="0" smtClean="0"/>
              <a:t>A place of prayer and sacrifice</a:t>
            </a:r>
          </a:p>
          <a:p>
            <a:r>
              <a:rPr lang="en-US" dirty="0" smtClean="0"/>
              <a:t>A central gathering of the people of God</a:t>
            </a:r>
          </a:p>
          <a:p>
            <a:r>
              <a:rPr lang="en-US" dirty="0" smtClean="0"/>
              <a:t>The strength and sturdiness of the church</a:t>
            </a:r>
          </a:p>
          <a:p>
            <a:r>
              <a:rPr lang="en-US" dirty="0" smtClean="0"/>
              <a:t>Divine Dwelling Place: Holy Spirit dwells in it.</a:t>
            </a:r>
          </a:p>
          <a:p>
            <a:r>
              <a:rPr lang="en-US" dirty="0" smtClean="0"/>
              <a:t>We , each are mini ‘temples’</a:t>
            </a:r>
            <a:endParaRPr lang="en-US" dirty="0"/>
          </a:p>
        </p:txBody>
      </p:sp>
      <p:pic>
        <p:nvPicPr>
          <p:cNvPr id="5" name="Content Placeholder 4"/>
          <p:cNvPicPr>
            <a:picLocks noGrp="1" noChangeAspect="1"/>
          </p:cNvPicPr>
          <p:nvPr>
            <p:ph sz="half" idx="2"/>
          </p:nvPr>
        </p:nvPicPr>
        <p:blipFill>
          <a:blip r:embed="rId2"/>
          <a:stretch>
            <a:fillRect/>
          </a:stretch>
        </p:blipFill>
        <p:spPr>
          <a:xfrm>
            <a:off x="4629150" y="2592923"/>
            <a:ext cx="3886200" cy="2816741"/>
          </a:xfrm>
          <a:prstGeom prst="rect">
            <a:avLst/>
          </a:prstGeom>
        </p:spPr>
      </p:pic>
    </p:spTree>
    <p:extLst>
      <p:ext uri="{BB962C8B-B14F-4D97-AF65-F5344CB8AC3E}">
        <p14:creationId xmlns:p14="http://schemas.microsoft.com/office/powerpoint/2010/main" val="171014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People of God</a:t>
            </a:r>
            <a:endParaRPr lang="en-US" dirty="0">
              <a:solidFill>
                <a:srgbClr val="FFFF00"/>
              </a:solidFill>
            </a:endParaRPr>
          </a:p>
        </p:txBody>
      </p:sp>
      <p:sp>
        <p:nvSpPr>
          <p:cNvPr id="3" name="Content Placeholder 2"/>
          <p:cNvSpPr>
            <a:spLocks noGrp="1"/>
          </p:cNvSpPr>
          <p:nvPr>
            <p:ph sz="half" idx="1"/>
          </p:nvPr>
        </p:nvSpPr>
        <p:spPr/>
        <p:txBody>
          <a:bodyPr>
            <a:normAutofit fontScale="92500" lnSpcReduction="20000"/>
          </a:bodyPr>
          <a:lstStyle/>
          <a:p>
            <a:r>
              <a:rPr lang="en-US" dirty="0" smtClean="0"/>
              <a:t>Church as the New Israel</a:t>
            </a:r>
          </a:p>
          <a:p>
            <a:r>
              <a:rPr lang="en-US" dirty="0" smtClean="0"/>
              <a:t>Not a replacement of the Jews but a fulfillment of the Promise God made to Abraham.</a:t>
            </a:r>
            <a:endParaRPr lang="en-US" dirty="0"/>
          </a:p>
        </p:txBody>
      </p:sp>
      <p:pic>
        <p:nvPicPr>
          <p:cNvPr id="6" name="Content Placeholder 5"/>
          <p:cNvPicPr>
            <a:picLocks noGrp="1" noChangeAspect="1"/>
          </p:cNvPicPr>
          <p:nvPr>
            <p:ph sz="half" idx="2"/>
          </p:nvPr>
        </p:nvPicPr>
        <p:blipFill>
          <a:blip r:embed="rId2"/>
          <a:stretch>
            <a:fillRect/>
          </a:stretch>
        </p:blipFill>
        <p:spPr>
          <a:xfrm>
            <a:off x="4564143" y="1825624"/>
            <a:ext cx="4271433" cy="3203575"/>
          </a:xfrm>
          <a:prstGeom prst="rect">
            <a:avLst/>
          </a:prstGeom>
        </p:spPr>
      </p:pic>
    </p:spTree>
    <p:extLst>
      <p:ext uri="{BB962C8B-B14F-4D97-AF65-F5344CB8AC3E}">
        <p14:creationId xmlns:p14="http://schemas.microsoft.com/office/powerpoint/2010/main" val="16816654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‘Vatican II’</a:t>
            </a:r>
            <a:endParaRPr lang="en-US" dirty="0">
              <a:solidFill>
                <a:srgbClr val="FFFF00"/>
              </a:solidFill>
            </a:endParaRPr>
          </a:p>
        </p:txBody>
      </p:sp>
      <p:sp>
        <p:nvSpPr>
          <p:cNvPr id="3" name="Content Placeholder 2"/>
          <p:cNvSpPr>
            <a:spLocks noGrp="1"/>
          </p:cNvSpPr>
          <p:nvPr>
            <p:ph sz="half" idx="1"/>
          </p:nvPr>
        </p:nvSpPr>
        <p:spPr/>
        <p:txBody>
          <a:bodyPr>
            <a:normAutofit fontScale="92500" lnSpcReduction="20000"/>
          </a:bodyPr>
          <a:lstStyle/>
          <a:p>
            <a:r>
              <a:rPr lang="en-US" dirty="0" smtClean="0"/>
              <a:t>The most recent Church council. (1962-65)</a:t>
            </a:r>
          </a:p>
          <a:p>
            <a:r>
              <a:rPr lang="en-US" dirty="0" smtClean="0"/>
              <a:t>Named after the place it was held---</a:t>
            </a:r>
          </a:p>
          <a:p>
            <a:pPr lvl="1"/>
            <a:r>
              <a:rPr lang="en-US" dirty="0" smtClean="0"/>
              <a:t>Vatican City is the smallest nation state, with it’s own flag, army, seat at UN  and language. The pope is a National leader/head of State as well as Bishop of Rome.</a:t>
            </a:r>
          </a:p>
          <a:p>
            <a:r>
              <a:rPr lang="en-US" dirty="0" smtClean="0"/>
              <a:t>Completion of Vat I (WW1 &amp; WW2 got in the way)</a:t>
            </a:r>
            <a:endParaRPr lang="en-US" dirty="0"/>
          </a:p>
        </p:txBody>
      </p:sp>
      <p:pic>
        <p:nvPicPr>
          <p:cNvPr id="5" name="Content Placeholder 4"/>
          <p:cNvPicPr>
            <a:picLocks noGrp="1" noChangeAspect="1"/>
          </p:cNvPicPr>
          <p:nvPr>
            <p:ph sz="half" idx="2"/>
          </p:nvPr>
        </p:nvPicPr>
        <p:blipFill>
          <a:blip r:embed="rId2"/>
          <a:stretch>
            <a:fillRect/>
          </a:stretch>
        </p:blipFill>
        <p:spPr>
          <a:xfrm>
            <a:off x="4648200" y="1600200"/>
            <a:ext cx="4038600" cy="2381738"/>
          </a:xfrm>
          <a:prstGeom prst="rect">
            <a:avLst/>
          </a:prstGeom>
        </p:spPr>
      </p:pic>
      <p:pic>
        <p:nvPicPr>
          <p:cNvPr id="6" name="Picture 5"/>
          <p:cNvPicPr>
            <a:picLocks noChangeAspect="1"/>
          </p:cNvPicPr>
          <p:nvPr/>
        </p:nvPicPr>
        <p:blipFill>
          <a:blip r:embed="rId3"/>
          <a:stretch>
            <a:fillRect/>
          </a:stretch>
        </p:blipFill>
        <p:spPr>
          <a:xfrm>
            <a:off x="4634344" y="4002720"/>
            <a:ext cx="4004207" cy="2123443"/>
          </a:xfrm>
          <a:prstGeom prst="rect">
            <a:avLst/>
          </a:prstGeom>
        </p:spPr>
      </p:pic>
    </p:spTree>
    <p:extLst>
      <p:ext uri="{BB962C8B-B14F-4D97-AF65-F5344CB8AC3E}">
        <p14:creationId xmlns:p14="http://schemas.microsoft.com/office/powerpoint/2010/main" val="321541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Dogmatic Constitutions</a:t>
            </a:r>
            <a:endParaRPr lang="en-US" dirty="0">
              <a:solidFill>
                <a:srgbClr val="FFFF00"/>
              </a:solidFill>
            </a:endParaRPr>
          </a:p>
        </p:txBody>
      </p:sp>
      <p:sp>
        <p:nvSpPr>
          <p:cNvPr id="3" name="Content Placeholder 2"/>
          <p:cNvSpPr>
            <a:spLocks noGrp="1"/>
          </p:cNvSpPr>
          <p:nvPr>
            <p:ph sz="half" idx="1"/>
          </p:nvPr>
        </p:nvSpPr>
        <p:spPr>
          <a:xfrm>
            <a:off x="599209" y="1752600"/>
            <a:ext cx="4038600" cy="4525963"/>
          </a:xfrm>
        </p:spPr>
        <p:txBody>
          <a:bodyPr/>
          <a:lstStyle/>
          <a:p>
            <a:r>
              <a:rPr lang="en-US" dirty="0" smtClean="0">
                <a:solidFill>
                  <a:srgbClr val="FF0000"/>
                </a:solidFill>
              </a:rPr>
              <a:t>1. Dei Verbum </a:t>
            </a:r>
            <a:r>
              <a:rPr lang="en-US" dirty="0" smtClean="0"/>
              <a:t>(Word of God)</a:t>
            </a:r>
          </a:p>
          <a:p>
            <a:pPr marL="457200" lvl="1" indent="0">
              <a:buNone/>
            </a:pPr>
            <a:r>
              <a:rPr lang="en-US" dirty="0" smtClean="0"/>
              <a:t> –On Divine Revelation</a:t>
            </a:r>
          </a:p>
          <a:p>
            <a:pPr marL="457200" lvl="1" indent="0">
              <a:buNone/>
            </a:pPr>
            <a:r>
              <a:rPr lang="en-US" dirty="0"/>
              <a:t>	</a:t>
            </a:r>
            <a:r>
              <a:rPr lang="en-US" sz="2000" dirty="0" err="1" smtClean="0"/>
              <a:t>Bible,Tradition,Magisterium</a:t>
            </a:r>
            <a:endParaRPr lang="en-US" sz="2000" dirty="0" smtClean="0"/>
          </a:p>
          <a:p>
            <a:r>
              <a:rPr lang="en-US" dirty="0" smtClean="0">
                <a:solidFill>
                  <a:srgbClr val="FFC000"/>
                </a:solidFill>
              </a:rPr>
              <a:t>2. Lumen </a:t>
            </a:r>
            <a:r>
              <a:rPr lang="en-US" dirty="0" err="1" smtClean="0">
                <a:solidFill>
                  <a:srgbClr val="FFC000"/>
                </a:solidFill>
              </a:rPr>
              <a:t>Gentium</a:t>
            </a:r>
            <a:r>
              <a:rPr lang="en-US" dirty="0" smtClean="0">
                <a:solidFill>
                  <a:srgbClr val="FFC000"/>
                </a:solidFill>
              </a:rPr>
              <a:t> </a:t>
            </a:r>
            <a:r>
              <a:rPr lang="en-US" dirty="0" smtClean="0"/>
              <a:t>(Light to Nations)</a:t>
            </a:r>
          </a:p>
          <a:p>
            <a:pPr lvl="1"/>
            <a:r>
              <a:rPr lang="en-US" dirty="0" smtClean="0"/>
              <a:t>On Nature and Mission of Church</a:t>
            </a:r>
          </a:p>
        </p:txBody>
      </p:sp>
      <p:sp>
        <p:nvSpPr>
          <p:cNvPr id="4" name="Content Placeholder 3"/>
          <p:cNvSpPr>
            <a:spLocks noGrp="1"/>
          </p:cNvSpPr>
          <p:nvPr>
            <p:ph sz="half" idx="2"/>
          </p:nvPr>
        </p:nvSpPr>
        <p:spPr/>
        <p:txBody>
          <a:bodyPr/>
          <a:lstStyle/>
          <a:p>
            <a:r>
              <a:rPr lang="en-US" dirty="0" smtClean="0">
                <a:solidFill>
                  <a:srgbClr val="00B0F0"/>
                </a:solidFill>
              </a:rPr>
              <a:t>3. </a:t>
            </a:r>
            <a:r>
              <a:rPr lang="en-US" dirty="0" err="1" smtClean="0">
                <a:solidFill>
                  <a:srgbClr val="00B0F0"/>
                </a:solidFill>
              </a:rPr>
              <a:t>Sacrosanctum</a:t>
            </a:r>
            <a:r>
              <a:rPr lang="en-US" dirty="0" smtClean="0">
                <a:solidFill>
                  <a:srgbClr val="00B0F0"/>
                </a:solidFill>
              </a:rPr>
              <a:t> </a:t>
            </a:r>
            <a:r>
              <a:rPr lang="en-US" dirty="0" err="1" smtClean="0">
                <a:solidFill>
                  <a:srgbClr val="00B0F0"/>
                </a:solidFill>
              </a:rPr>
              <a:t>Concilium</a:t>
            </a:r>
            <a:endParaRPr lang="en-US" dirty="0" smtClean="0">
              <a:solidFill>
                <a:srgbClr val="00B0F0"/>
              </a:solidFill>
            </a:endParaRPr>
          </a:p>
          <a:p>
            <a:pPr lvl="1"/>
            <a:r>
              <a:rPr lang="en-US" dirty="0" smtClean="0"/>
              <a:t>On Liturgy and Sacraments</a:t>
            </a:r>
          </a:p>
        </p:txBody>
      </p:sp>
      <p:sp>
        <p:nvSpPr>
          <p:cNvPr id="5" name="TextBox 4"/>
          <p:cNvSpPr txBox="1"/>
          <p:nvPr/>
        </p:nvSpPr>
        <p:spPr>
          <a:xfrm>
            <a:off x="4668982" y="3505200"/>
            <a:ext cx="2819400" cy="2492990"/>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solidFill>
                  <a:srgbClr val="00B050"/>
                </a:solidFill>
              </a:rPr>
              <a:t>4. </a:t>
            </a:r>
            <a:r>
              <a:rPr lang="en-US" sz="2800" dirty="0" err="1" smtClean="0">
                <a:solidFill>
                  <a:srgbClr val="00B050"/>
                </a:solidFill>
              </a:rPr>
              <a:t>Guadium</a:t>
            </a:r>
            <a:r>
              <a:rPr lang="en-US" sz="2800" dirty="0" smtClean="0">
                <a:solidFill>
                  <a:srgbClr val="00B050"/>
                </a:solidFill>
              </a:rPr>
              <a:t> et </a:t>
            </a:r>
            <a:r>
              <a:rPr lang="en-US" sz="2800" dirty="0" err="1" smtClean="0">
                <a:solidFill>
                  <a:srgbClr val="00B050"/>
                </a:solidFill>
              </a:rPr>
              <a:t>Spes</a:t>
            </a:r>
            <a:r>
              <a:rPr lang="en-US" sz="2800" dirty="0" smtClean="0">
                <a:solidFill>
                  <a:srgbClr val="00B050"/>
                </a:solidFill>
              </a:rPr>
              <a:t> </a:t>
            </a:r>
            <a:r>
              <a:rPr lang="en-US" sz="2800" dirty="0" smtClean="0"/>
              <a:t>(Our Joy and our Hope)</a:t>
            </a:r>
          </a:p>
          <a:p>
            <a:pPr marL="742950" lvl="1" indent="-285750">
              <a:buFont typeface="Arial" panose="020B0604020202020204" pitchFamily="34" charset="0"/>
              <a:buChar char="•"/>
            </a:pPr>
            <a:r>
              <a:rPr lang="en-US" sz="2400" dirty="0" smtClean="0"/>
              <a:t>On the Church in the Modern World</a:t>
            </a:r>
            <a:endParaRPr lang="en-US" sz="2400" dirty="0"/>
          </a:p>
        </p:txBody>
      </p:sp>
      <p:pic>
        <p:nvPicPr>
          <p:cNvPr id="6" name="Picture 5"/>
          <p:cNvPicPr>
            <a:picLocks noChangeAspect="1"/>
          </p:cNvPicPr>
          <p:nvPr/>
        </p:nvPicPr>
        <p:blipFill>
          <a:blip r:embed="rId2"/>
          <a:stretch>
            <a:fillRect/>
          </a:stretch>
        </p:blipFill>
        <p:spPr>
          <a:xfrm>
            <a:off x="578427" y="1272380"/>
            <a:ext cx="7024255" cy="5433219"/>
          </a:xfrm>
          <a:prstGeom prst="rect">
            <a:avLst/>
          </a:prstGeom>
        </p:spPr>
      </p:pic>
    </p:spTree>
    <p:extLst>
      <p:ext uri="{BB962C8B-B14F-4D97-AF65-F5344CB8AC3E}">
        <p14:creationId xmlns:p14="http://schemas.microsoft.com/office/powerpoint/2010/main" val="286745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 calcmode="lin" valueType="num">
                                      <p:cBhvr additive="base">
                                        <p:cTn id="3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 calcmode="lin" valueType="num">
                                      <p:cBhvr additive="base">
                                        <p:cTn id="3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 calcmode="lin" valueType="num">
                                      <p:cBhvr additive="base">
                                        <p:cTn id="4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
                                            <p:txEl>
                                              <p:pRg st="1" end="1"/>
                                            </p:txEl>
                                          </p:spTgt>
                                        </p:tgtEl>
                                        <p:attrNameLst>
                                          <p:attrName>style.visibility</p:attrName>
                                        </p:attrNameLst>
                                      </p:cBhvr>
                                      <p:to>
                                        <p:strVal val="visible"/>
                                      </p:to>
                                    </p:set>
                                    <p:anim calcmode="lin" valueType="num">
                                      <p:cBhvr additive="base">
                                        <p:cTn id="4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solidFill>
                  <a:srgbClr val="FFFF00"/>
                </a:solidFill>
              </a:rPr>
              <a:t>Lumen </a:t>
            </a:r>
            <a:r>
              <a:rPr lang="en-US" dirty="0" err="1" smtClean="0">
                <a:solidFill>
                  <a:srgbClr val="FFFF00"/>
                </a:solidFill>
              </a:rPr>
              <a:t>Gentium</a:t>
            </a:r>
            <a:r>
              <a:rPr lang="en-US" dirty="0" smtClean="0">
                <a:solidFill>
                  <a:srgbClr val="FFFF00"/>
                </a:solidFill>
              </a:rPr>
              <a:t>  8  Chapters…</a:t>
            </a:r>
            <a:endParaRPr lang="en-US" dirty="0">
              <a:solidFill>
                <a:srgbClr val="FFFF00"/>
              </a:solidFill>
            </a:endParaRPr>
          </a:p>
        </p:txBody>
      </p:sp>
      <p:sp>
        <p:nvSpPr>
          <p:cNvPr id="8" name="TextBox 7"/>
          <p:cNvSpPr txBox="1"/>
          <p:nvPr/>
        </p:nvSpPr>
        <p:spPr>
          <a:xfrm>
            <a:off x="1143000" y="1905000"/>
            <a:ext cx="7391400" cy="4308872"/>
          </a:xfrm>
          <a:prstGeom prst="rect">
            <a:avLst/>
          </a:prstGeom>
          <a:noFill/>
        </p:spPr>
        <p:txBody>
          <a:bodyPr wrap="square" rtlCol="0">
            <a:spAutoFit/>
          </a:bodyPr>
          <a:lstStyle/>
          <a:p>
            <a:pPr marL="342900" indent="-342900">
              <a:buAutoNum type="arabicPeriod"/>
            </a:pPr>
            <a:r>
              <a:rPr lang="en-US" sz="3200" dirty="0" smtClean="0"/>
              <a:t>Mystery of the Church</a:t>
            </a:r>
          </a:p>
          <a:p>
            <a:pPr marL="342900" indent="-342900">
              <a:buAutoNum type="arabicPeriod"/>
            </a:pPr>
            <a:r>
              <a:rPr lang="en-US" sz="3200" dirty="0" smtClean="0"/>
              <a:t>People of God</a:t>
            </a:r>
          </a:p>
          <a:p>
            <a:pPr marL="342900" indent="-342900">
              <a:buAutoNum type="arabicPeriod"/>
            </a:pPr>
            <a:r>
              <a:rPr lang="en-US" sz="3200" dirty="0" smtClean="0"/>
              <a:t>Hierarchy (Episcopate=Bishops/Pope)</a:t>
            </a:r>
          </a:p>
          <a:p>
            <a:pPr marL="342900" indent="-342900">
              <a:buAutoNum type="arabicPeriod"/>
            </a:pPr>
            <a:r>
              <a:rPr lang="en-US" sz="3200" dirty="0" smtClean="0"/>
              <a:t>Laity (baptized members )</a:t>
            </a:r>
          </a:p>
          <a:p>
            <a:pPr marL="342900" indent="-342900">
              <a:buAutoNum type="arabicPeriod"/>
            </a:pPr>
            <a:r>
              <a:rPr lang="en-US" sz="3200" dirty="0" smtClean="0"/>
              <a:t>Universal Call to Holiness</a:t>
            </a:r>
          </a:p>
          <a:p>
            <a:pPr marL="342900" indent="-342900">
              <a:buAutoNum type="arabicPeriod"/>
            </a:pPr>
            <a:r>
              <a:rPr lang="en-US" sz="3200" dirty="0" smtClean="0"/>
              <a:t>Religious</a:t>
            </a:r>
          </a:p>
          <a:p>
            <a:pPr marL="342900" indent="-342900">
              <a:buAutoNum type="arabicPeriod"/>
            </a:pPr>
            <a:r>
              <a:rPr lang="en-US" sz="3200" dirty="0" smtClean="0"/>
              <a:t>The Church in Heaven</a:t>
            </a:r>
          </a:p>
          <a:p>
            <a:pPr marL="342900" indent="-342900">
              <a:buAutoNum type="arabicPeriod"/>
            </a:pPr>
            <a:r>
              <a:rPr lang="en-US" sz="3200" dirty="0" smtClean="0"/>
              <a:t>Mary Our Mother</a:t>
            </a:r>
          </a:p>
          <a:p>
            <a:pPr marL="342900" indent="-342900">
              <a:buAutoNum type="arabicPeriod"/>
            </a:pPr>
            <a:endParaRPr lang="en-US" dirty="0"/>
          </a:p>
        </p:txBody>
      </p:sp>
    </p:spTree>
    <p:extLst>
      <p:ext uri="{BB962C8B-B14F-4D97-AF65-F5344CB8AC3E}">
        <p14:creationId xmlns:p14="http://schemas.microsoft.com/office/powerpoint/2010/main" val="25271480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100 pt. Semester Project</a:t>
            </a:r>
            <a:endParaRPr lang="en-US" dirty="0">
              <a:solidFill>
                <a:srgbClr val="FFFF00"/>
              </a:solidFill>
            </a:endParaRPr>
          </a:p>
        </p:txBody>
      </p:sp>
      <p:sp>
        <p:nvSpPr>
          <p:cNvPr id="3" name="Content Placeholder 2"/>
          <p:cNvSpPr>
            <a:spLocks noGrp="1"/>
          </p:cNvSpPr>
          <p:nvPr>
            <p:ph sz="half" idx="1"/>
          </p:nvPr>
        </p:nvSpPr>
        <p:spPr/>
        <p:txBody>
          <a:bodyPr>
            <a:normAutofit fontScale="55000" lnSpcReduction="20000"/>
          </a:bodyPr>
          <a:lstStyle/>
          <a:p>
            <a:r>
              <a:rPr lang="en-US" dirty="0" smtClean="0"/>
              <a:t>8-9 Paragraph Report on ‘Lumen </a:t>
            </a:r>
            <a:r>
              <a:rPr lang="en-US" dirty="0" err="1" smtClean="0"/>
              <a:t>Gentium</a:t>
            </a:r>
            <a:r>
              <a:rPr lang="en-US" dirty="0" smtClean="0"/>
              <a:t>’ </a:t>
            </a:r>
            <a:r>
              <a:rPr lang="en-US" dirty="0" smtClean="0">
                <a:solidFill>
                  <a:srgbClr val="FF0000"/>
                </a:solidFill>
              </a:rPr>
              <a:t>Due Mon. April 4.</a:t>
            </a:r>
          </a:p>
          <a:p>
            <a:r>
              <a:rPr lang="en-US" dirty="0" smtClean="0"/>
              <a:t>-----------------------------</a:t>
            </a:r>
          </a:p>
          <a:p>
            <a:r>
              <a:rPr lang="en-US" dirty="0" smtClean="0"/>
              <a:t>Size 12 font</a:t>
            </a:r>
          </a:p>
          <a:p>
            <a:r>
              <a:rPr lang="en-US" dirty="0" smtClean="0"/>
              <a:t>Double space</a:t>
            </a:r>
          </a:p>
          <a:p>
            <a:r>
              <a:rPr lang="en-US" dirty="0" smtClean="0"/>
              <a:t>Black ink</a:t>
            </a:r>
          </a:p>
          <a:p>
            <a:r>
              <a:rPr lang="en-US" dirty="0" smtClean="0"/>
              <a:t>Times New Roman</a:t>
            </a:r>
          </a:p>
          <a:p>
            <a:r>
              <a:rPr lang="en-US" dirty="0" smtClean="0"/>
              <a:t>------------------------</a:t>
            </a:r>
          </a:p>
          <a:p>
            <a:r>
              <a:rPr lang="en-US" dirty="0" smtClean="0"/>
              <a:t>Take your summary sentences and create a paragraph that sums up that chapter in one page.</a:t>
            </a:r>
          </a:p>
          <a:p>
            <a:r>
              <a:rPr lang="en-US" dirty="0" smtClean="0"/>
              <a:t>Use connector sentences to make it flow.</a:t>
            </a:r>
          </a:p>
          <a:p>
            <a:r>
              <a:rPr lang="en-US" dirty="0" smtClean="0"/>
              <a:t>Each Paragraph due each Monday.(20pts)</a:t>
            </a:r>
          </a:p>
          <a:p>
            <a:pPr marL="0" indent="0" algn="ctr">
              <a:buNone/>
            </a:pPr>
            <a:r>
              <a:rPr lang="en-US" sz="4600" dirty="0" smtClean="0"/>
              <a:t>(50pts)</a:t>
            </a:r>
            <a:endParaRPr lang="en-US" sz="4600" dirty="0"/>
          </a:p>
        </p:txBody>
      </p:sp>
      <p:sp>
        <p:nvSpPr>
          <p:cNvPr id="4" name="Content Placeholder 3"/>
          <p:cNvSpPr>
            <a:spLocks noGrp="1"/>
          </p:cNvSpPr>
          <p:nvPr>
            <p:ph sz="half" idx="2"/>
          </p:nvPr>
        </p:nvSpPr>
        <p:spPr/>
        <p:txBody>
          <a:bodyPr>
            <a:normAutofit fontScale="55000" lnSpcReduction="20000"/>
          </a:bodyPr>
          <a:lstStyle/>
          <a:p>
            <a:r>
              <a:rPr lang="en-US" dirty="0" smtClean="0"/>
              <a:t>Power point Presentation</a:t>
            </a:r>
          </a:p>
          <a:p>
            <a:r>
              <a:rPr lang="en-US" dirty="0" smtClean="0"/>
              <a:t>You will be assigned one chapter to present. </a:t>
            </a:r>
          </a:p>
          <a:p>
            <a:r>
              <a:rPr lang="en-US" dirty="0" smtClean="0"/>
              <a:t>You will be given a guideline when I assign your </a:t>
            </a:r>
            <a:r>
              <a:rPr lang="en-US" b="1" dirty="0" smtClean="0"/>
              <a:t>group</a:t>
            </a:r>
            <a:r>
              <a:rPr lang="en-US" dirty="0" smtClean="0"/>
              <a:t>.</a:t>
            </a:r>
          </a:p>
          <a:p>
            <a:r>
              <a:rPr lang="en-US" dirty="0" smtClean="0"/>
              <a:t>5 slides/one per guy</a:t>
            </a:r>
          </a:p>
          <a:p>
            <a:r>
              <a:rPr lang="en-US" dirty="0" smtClean="0"/>
              <a:t>Google Docs</a:t>
            </a:r>
          </a:p>
          <a:p>
            <a:r>
              <a:rPr lang="en-US" dirty="0" smtClean="0"/>
              <a:t>8 groups(presentations) total (</a:t>
            </a:r>
            <a:r>
              <a:rPr lang="en-US" dirty="0" smtClean="0">
                <a:solidFill>
                  <a:srgbClr val="FF0000"/>
                </a:solidFill>
              </a:rPr>
              <a:t>April 7-8 block and April 14-15 block.</a:t>
            </a:r>
            <a:r>
              <a:rPr lang="en-US" dirty="0" smtClean="0"/>
              <a:t>)</a:t>
            </a:r>
          </a:p>
          <a:p>
            <a:pPr marL="0" indent="0" algn="ctr">
              <a:buNone/>
            </a:pPr>
            <a:r>
              <a:rPr lang="en-US" sz="4500" dirty="0" smtClean="0"/>
              <a:t>(50 pts)</a:t>
            </a:r>
          </a:p>
          <a:p>
            <a:endParaRPr lang="en-US" dirty="0"/>
          </a:p>
        </p:txBody>
      </p:sp>
    </p:spTree>
    <p:extLst>
      <p:ext uri="{BB962C8B-B14F-4D97-AF65-F5344CB8AC3E}">
        <p14:creationId xmlns:p14="http://schemas.microsoft.com/office/powerpoint/2010/main" val="268731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0" end="0"/>
                                            </p:txEl>
                                          </p:spTgt>
                                        </p:tgtEl>
                                        <p:attrNameLst>
                                          <p:attrName>style.visibility</p:attrName>
                                        </p:attrNameLst>
                                      </p:cBhvr>
                                      <p:to>
                                        <p:strVal val="visible"/>
                                      </p:to>
                                    </p:set>
                                    <p:anim calcmode="lin" valueType="num">
                                      <p:cBhvr additive="base">
                                        <p:cTn id="5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
                                            <p:txEl>
                                              <p:pRg st="1" end="1"/>
                                            </p:txEl>
                                          </p:spTgt>
                                        </p:tgtEl>
                                        <p:attrNameLst>
                                          <p:attrName>style.visibility</p:attrName>
                                        </p:attrNameLst>
                                      </p:cBhvr>
                                      <p:to>
                                        <p:strVal val="visible"/>
                                      </p:to>
                                    </p:set>
                                    <p:anim calcmode="lin" valueType="num">
                                      <p:cBhvr additive="base">
                                        <p:cTn id="6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4">
                                            <p:txEl>
                                              <p:pRg st="2" end="2"/>
                                            </p:txEl>
                                          </p:spTgt>
                                        </p:tgtEl>
                                        <p:attrNameLst>
                                          <p:attrName>style.visibility</p:attrName>
                                        </p:attrNameLst>
                                      </p:cBhvr>
                                      <p:to>
                                        <p:strVal val="visible"/>
                                      </p:to>
                                    </p:set>
                                    <p:anim calcmode="lin" valueType="num">
                                      <p:cBhvr additive="base">
                                        <p:cTn id="6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4">
                                            <p:txEl>
                                              <p:pRg st="3" end="3"/>
                                            </p:txEl>
                                          </p:spTgt>
                                        </p:tgtEl>
                                        <p:attrNameLst>
                                          <p:attrName>style.visibility</p:attrName>
                                        </p:attrNameLst>
                                      </p:cBhvr>
                                      <p:to>
                                        <p:strVal val="visible"/>
                                      </p:to>
                                    </p:set>
                                    <p:anim calcmode="lin" valueType="num">
                                      <p:cBhvr additive="base">
                                        <p:cTn id="7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4">
                                            <p:txEl>
                                              <p:pRg st="4" end="4"/>
                                            </p:txEl>
                                          </p:spTgt>
                                        </p:tgtEl>
                                        <p:attrNameLst>
                                          <p:attrName>style.visibility</p:attrName>
                                        </p:attrNameLst>
                                      </p:cBhvr>
                                      <p:to>
                                        <p:strVal val="visible"/>
                                      </p:to>
                                    </p:set>
                                    <p:anim calcmode="lin" valueType="num">
                                      <p:cBhvr additive="base">
                                        <p:cTn id="7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4">
                                            <p:txEl>
                                              <p:pRg st="5" end="5"/>
                                            </p:txEl>
                                          </p:spTgt>
                                        </p:tgtEl>
                                        <p:attrNameLst>
                                          <p:attrName>style.visibility</p:attrName>
                                        </p:attrNameLst>
                                      </p:cBhvr>
                                      <p:to>
                                        <p:strVal val="visible"/>
                                      </p:to>
                                    </p:set>
                                    <p:anim calcmode="lin" valueType="num">
                                      <p:cBhvr additive="base">
                                        <p:cTn id="8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4">
                                            <p:txEl>
                                              <p:pRg st="6" end="6"/>
                                            </p:txEl>
                                          </p:spTgt>
                                        </p:tgtEl>
                                        <p:attrNameLst>
                                          <p:attrName>style.visibility</p:attrName>
                                        </p:attrNameLst>
                                      </p:cBhvr>
                                      <p:to>
                                        <p:strVal val="visible"/>
                                      </p:to>
                                    </p:set>
                                    <p:anim calcmode="lin" valueType="num">
                                      <p:cBhvr additive="base">
                                        <p:cTn id="9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The Nature and Mission of the Church</a:t>
            </a:r>
            <a:endParaRPr lang="en-US" dirty="0">
              <a:solidFill>
                <a:srgbClr val="FFFF00"/>
              </a:solidFill>
            </a:endParaRPr>
          </a:p>
        </p:txBody>
      </p:sp>
      <p:sp>
        <p:nvSpPr>
          <p:cNvPr id="3" name="Content Placeholder 2"/>
          <p:cNvSpPr>
            <a:spLocks noGrp="1"/>
          </p:cNvSpPr>
          <p:nvPr>
            <p:ph sz="half" idx="1"/>
          </p:nvPr>
        </p:nvSpPr>
        <p:spPr/>
        <p:txBody>
          <a:bodyPr>
            <a:normAutofit lnSpcReduction="10000"/>
          </a:bodyPr>
          <a:lstStyle/>
          <a:p>
            <a:r>
              <a:rPr lang="en-US" dirty="0" smtClean="0"/>
              <a:t>Marks (Descriptive)</a:t>
            </a:r>
          </a:p>
          <a:p>
            <a:pPr lvl="1"/>
            <a:r>
              <a:rPr lang="en-US" dirty="0" smtClean="0"/>
              <a:t>One </a:t>
            </a:r>
          </a:p>
          <a:p>
            <a:pPr lvl="1"/>
            <a:r>
              <a:rPr lang="en-US" dirty="0" smtClean="0"/>
              <a:t>Holy</a:t>
            </a:r>
          </a:p>
          <a:p>
            <a:pPr lvl="1"/>
            <a:r>
              <a:rPr lang="en-US" dirty="0" smtClean="0"/>
              <a:t>Catholic</a:t>
            </a:r>
          </a:p>
          <a:p>
            <a:pPr lvl="1"/>
            <a:r>
              <a:rPr lang="en-US" dirty="0" smtClean="0"/>
              <a:t>Apostolic</a:t>
            </a:r>
          </a:p>
          <a:p>
            <a:pPr marL="457200" lvl="1" indent="0">
              <a:buNone/>
            </a:pPr>
            <a:endParaRPr lang="en-US" dirty="0"/>
          </a:p>
        </p:txBody>
      </p:sp>
      <p:sp>
        <p:nvSpPr>
          <p:cNvPr id="4" name="Content Placeholder 3"/>
          <p:cNvSpPr>
            <a:spLocks noGrp="1"/>
          </p:cNvSpPr>
          <p:nvPr>
            <p:ph sz="half" idx="2"/>
          </p:nvPr>
        </p:nvSpPr>
        <p:spPr/>
        <p:txBody>
          <a:bodyPr>
            <a:normAutofit lnSpcReduction="10000"/>
          </a:bodyPr>
          <a:lstStyle/>
          <a:p>
            <a:r>
              <a:rPr lang="en-US" dirty="0" smtClean="0"/>
              <a:t>Models (Allegorical)</a:t>
            </a:r>
          </a:p>
          <a:p>
            <a:pPr lvl="1"/>
            <a:r>
              <a:rPr lang="en-US" dirty="0" smtClean="0"/>
              <a:t>Institution</a:t>
            </a:r>
          </a:p>
          <a:p>
            <a:pPr lvl="1"/>
            <a:r>
              <a:rPr lang="en-US" dirty="0" smtClean="0"/>
              <a:t>Community</a:t>
            </a:r>
          </a:p>
          <a:p>
            <a:pPr lvl="1"/>
            <a:r>
              <a:rPr lang="en-US" dirty="0" smtClean="0"/>
              <a:t>Sacrament</a:t>
            </a:r>
          </a:p>
          <a:p>
            <a:pPr lvl="1"/>
            <a:r>
              <a:rPr lang="en-US" dirty="0" smtClean="0"/>
              <a:t>Herald</a:t>
            </a:r>
          </a:p>
          <a:p>
            <a:pPr lvl="1"/>
            <a:r>
              <a:rPr lang="en-US" dirty="0" smtClean="0"/>
              <a:t>Servant</a:t>
            </a:r>
          </a:p>
          <a:p>
            <a:pPr lvl="1"/>
            <a:r>
              <a:rPr lang="en-US" dirty="0" smtClean="0"/>
              <a:t>Pilgrim people</a:t>
            </a:r>
          </a:p>
          <a:p>
            <a:pPr lvl="1"/>
            <a:r>
              <a:rPr lang="en-US" dirty="0" smtClean="0"/>
              <a:t>People of God</a:t>
            </a:r>
          </a:p>
          <a:p>
            <a:pPr lvl="1"/>
            <a:r>
              <a:rPr lang="en-US" dirty="0" smtClean="0"/>
              <a:t>Temple</a:t>
            </a:r>
          </a:p>
          <a:p>
            <a:pPr lvl="1"/>
            <a:r>
              <a:rPr lang="en-US" dirty="0" smtClean="0"/>
              <a:t>Body of Christ</a:t>
            </a:r>
          </a:p>
          <a:p>
            <a:pPr lvl="1"/>
            <a:r>
              <a:rPr lang="en-US" dirty="0" smtClean="0"/>
              <a:t>Bride of Christ</a:t>
            </a:r>
          </a:p>
          <a:p>
            <a:pPr lvl="1"/>
            <a:r>
              <a:rPr lang="en-US" dirty="0" smtClean="0"/>
              <a:t>Mother of Christians</a:t>
            </a:r>
          </a:p>
          <a:p>
            <a:endParaRPr lang="en-US" dirty="0"/>
          </a:p>
        </p:txBody>
      </p:sp>
      <p:pic>
        <p:nvPicPr>
          <p:cNvPr id="5" name="Picture 4"/>
          <p:cNvPicPr>
            <a:picLocks noChangeAspect="1"/>
          </p:cNvPicPr>
          <p:nvPr/>
        </p:nvPicPr>
        <p:blipFill>
          <a:blip r:embed="rId2"/>
          <a:stretch>
            <a:fillRect/>
          </a:stretch>
        </p:blipFill>
        <p:spPr>
          <a:xfrm>
            <a:off x="1257300" y="3810000"/>
            <a:ext cx="2209800" cy="2710543"/>
          </a:xfrm>
          <a:prstGeom prst="rect">
            <a:avLst/>
          </a:prstGeom>
        </p:spPr>
      </p:pic>
    </p:spTree>
    <p:extLst>
      <p:ext uri="{BB962C8B-B14F-4D97-AF65-F5344CB8AC3E}">
        <p14:creationId xmlns:p14="http://schemas.microsoft.com/office/powerpoint/2010/main" val="166521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additive="base">
                                        <p:cTn id="3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 calcmode="lin" valueType="num">
                                      <p:cBhvr additive="base">
                                        <p:cTn id="3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 calcmode="lin" valueType="num">
                                      <p:cBhvr additive="base">
                                        <p:cTn id="4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4" end="4"/>
                                            </p:txEl>
                                          </p:spTgt>
                                        </p:tgtEl>
                                        <p:attrNameLst>
                                          <p:attrName>style.visibility</p:attrName>
                                        </p:attrNameLst>
                                      </p:cBhvr>
                                      <p:to>
                                        <p:strVal val="visible"/>
                                      </p:to>
                                    </p:set>
                                    <p:anim calcmode="lin" valueType="num">
                                      <p:cBhvr additive="base">
                                        <p:cTn id="4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5" end="5"/>
                                            </p:txEl>
                                          </p:spTgt>
                                        </p:tgtEl>
                                        <p:attrNameLst>
                                          <p:attrName>style.visibility</p:attrName>
                                        </p:attrNameLst>
                                      </p:cBhvr>
                                      <p:to>
                                        <p:strVal val="visible"/>
                                      </p:to>
                                    </p:set>
                                    <p:anim calcmode="lin" valueType="num">
                                      <p:cBhvr additive="base">
                                        <p:cTn id="5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
                                            <p:txEl>
                                              <p:pRg st="6" end="6"/>
                                            </p:txEl>
                                          </p:spTgt>
                                        </p:tgtEl>
                                        <p:attrNameLst>
                                          <p:attrName>style.visibility</p:attrName>
                                        </p:attrNameLst>
                                      </p:cBhvr>
                                      <p:to>
                                        <p:strVal val="visible"/>
                                      </p:to>
                                    </p:set>
                                    <p:anim calcmode="lin" valueType="num">
                                      <p:cBhvr additive="base">
                                        <p:cTn id="6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4">
                                            <p:txEl>
                                              <p:pRg st="7" end="7"/>
                                            </p:txEl>
                                          </p:spTgt>
                                        </p:tgtEl>
                                        <p:attrNameLst>
                                          <p:attrName>style.visibility</p:attrName>
                                        </p:attrNameLst>
                                      </p:cBhvr>
                                      <p:to>
                                        <p:strVal val="visible"/>
                                      </p:to>
                                    </p:set>
                                    <p:anim calcmode="lin" valueType="num">
                                      <p:cBhvr additive="base">
                                        <p:cTn id="6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4">
                                            <p:txEl>
                                              <p:pRg st="8" end="8"/>
                                            </p:txEl>
                                          </p:spTgt>
                                        </p:tgtEl>
                                        <p:attrNameLst>
                                          <p:attrName>style.visibility</p:attrName>
                                        </p:attrNameLst>
                                      </p:cBhvr>
                                      <p:to>
                                        <p:strVal val="visible"/>
                                      </p:to>
                                    </p:set>
                                    <p:anim calcmode="lin" valueType="num">
                                      <p:cBhvr additive="base">
                                        <p:cTn id="73"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4">
                                            <p:txEl>
                                              <p:pRg st="9" end="9"/>
                                            </p:txEl>
                                          </p:spTgt>
                                        </p:tgtEl>
                                        <p:attrNameLst>
                                          <p:attrName>style.visibility</p:attrName>
                                        </p:attrNameLst>
                                      </p:cBhvr>
                                      <p:to>
                                        <p:strVal val="visible"/>
                                      </p:to>
                                    </p:set>
                                    <p:anim calcmode="lin" valueType="num">
                                      <p:cBhvr additive="base">
                                        <p:cTn id="79"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4">
                                            <p:txEl>
                                              <p:pRg st="10" end="10"/>
                                            </p:txEl>
                                          </p:spTgt>
                                        </p:tgtEl>
                                        <p:attrNameLst>
                                          <p:attrName>style.visibility</p:attrName>
                                        </p:attrNameLst>
                                      </p:cBhvr>
                                      <p:to>
                                        <p:strVal val="visible"/>
                                      </p:to>
                                    </p:set>
                                    <p:anim calcmode="lin" valueType="num">
                                      <p:cBhvr additive="base">
                                        <p:cTn id="85"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4">
                                            <p:txEl>
                                              <p:pRg st="11" end="11"/>
                                            </p:txEl>
                                          </p:spTgt>
                                        </p:tgtEl>
                                        <p:attrNameLst>
                                          <p:attrName>style.visibility</p:attrName>
                                        </p:attrNameLst>
                                      </p:cBhvr>
                                      <p:to>
                                        <p:strVal val="visible"/>
                                      </p:to>
                                    </p:set>
                                    <p:anim calcmode="lin" valueType="num">
                                      <p:cBhvr additive="base">
                                        <p:cTn id="91"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FFFF00"/>
                </a:solidFill>
              </a:rPr>
              <a:t>Church as Mystery</a:t>
            </a:r>
            <a:endParaRPr lang="en-US" dirty="0">
              <a:solidFill>
                <a:srgbClr val="FFFF00"/>
              </a:solidFill>
            </a:endParaRPr>
          </a:p>
        </p:txBody>
      </p:sp>
      <p:sp>
        <p:nvSpPr>
          <p:cNvPr id="7" name="Content Placeholder 6"/>
          <p:cNvSpPr>
            <a:spLocks noGrp="1"/>
          </p:cNvSpPr>
          <p:nvPr>
            <p:ph idx="1"/>
          </p:nvPr>
        </p:nvSpPr>
        <p:spPr/>
        <p:txBody>
          <a:bodyPr>
            <a:normAutofit fontScale="92500" lnSpcReduction="10000"/>
          </a:bodyPr>
          <a:lstStyle/>
          <a:p>
            <a:r>
              <a:rPr lang="en-US" dirty="0" smtClean="0"/>
              <a:t>Church, like Christ is human and divine.</a:t>
            </a:r>
          </a:p>
          <a:p>
            <a:r>
              <a:rPr lang="en-US" dirty="0" smtClean="0"/>
              <a:t>The Church is a ‘hospital for sinners’</a:t>
            </a:r>
          </a:p>
          <a:p>
            <a:r>
              <a:rPr lang="en-US" dirty="0" smtClean="0"/>
              <a:t>Both light and dark, The net contains a variety.</a:t>
            </a:r>
          </a:p>
          <a:p>
            <a:r>
              <a:rPr lang="en-US" dirty="0" smtClean="0"/>
              <a:t>Holy Spirit animates the Church as a soul to a body</a:t>
            </a:r>
          </a:p>
          <a:p>
            <a:r>
              <a:rPr lang="en-US" dirty="0" smtClean="0"/>
              <a:t>2000+ years with very colorful characters and turbulence- proof of Holy Spirit’s protection</a:t>
            </a:r>
          </a:p>
          <a:p>
            <a:r>
              <a:rPr lang="en-US" dirty="0" smtClean="0"/>
              <a:t>Promises of Christ</a:t>
            </a:r>
          </a:p>
          <a:p>
            <a:r>
              <a:rPr lang="en-US" dirty="0" smtClean="0"/>
              <a:t>The church is always changing—It’s a living body</a:t>
            </a:r>
          </a:p>
          <a:p>
            <a:r>
              <a:rPr lang="en-US" dirty="0" smtClean="0"/>
              <a:t>The church is slow: proposes message vs. imposes</a:t>
            </a:r>
          </a:p>
          <a:p>
            <a:r>
              <a:rPr lang="en-US" dirty="0" smtClean="0"/>
              <a:t>No one </a:t>
            </a:r>
            <a:r>
              <a:rPr lang="en-US" i="1" dirty="0" smtClean="0"/>
              <a:t>Model </a:t>
            </a:r>
            <a:r>
              <a:rPr lang="en-US" dirty="0" smtClean="0"/>
              <a:t>or </a:t>
            </a:r>
            <a:r>
              <a:rPr lang="en-US" i="1" dirty="0" smtClean="0"/>
              <a:t>Mark </a:t>
            </a:r>
            <a:r>
              <a:rPr lang="en-US" dirty="0" smtClean="0"/>
              <a:t>can capture the whole</a:t>
            </a:r>
          </a:p>
          <a:p>
            <a:endParaRPr lang="en-US" dirty="0" smtClean="0"/>
          </a:p>
          <a:p>
            <a:pPr marL="0" indent="0">
              <a:buNone/>
            </a:pPr>
            <a:endParaRPr lang="en-US" dirty="0"/>
          </a:p>
        </p:txBody>
      </p:sp>
    </p:spTree>
    <p:extLst>
      <p:ext uri="{BB962C8B-B14F-4D97-AF65-F5344CB8AC3E}">
        <p14:creationId xmlns:p14="http://schemas.microsoft.com/office/powerpoint/2010/main" val="410921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additive="base">
                                        <p:cTn id="4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xEl>
                                              <p:pRg st="7" end="7"/>
                                            </p:txEl>
                                          </p:spTgt>
                                        </p:tgtEl>
                                        <p:attrNameLst>
                                          <p:attrName>style.visibility</p:attrName>
                                        </p:attrNameLst>
                                      </p:cBhvr>
                                      <p:to>
                                        <p:strVal val="visible"/>
                                      </p:to>
                                    </p:set>
                                    <p:anim calcmode="lin" valueType="num">
                                      <p:cBhvr additive="base">
                                        <p:cTn id="49"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
                                            <p:txEl>
                                              <p:pRg st="8" end="8"/>
                                            </p:txEl>
                                          </p:spTgt>
                                        </p:tgtEl>
                                        <p:attrNameLst>
                                          <p:attrName>style.visibility</p:attrName>
                                        </p:attrNameLst>
                                      </p:cBhvr>
                                      <p:to>
                                        <p:strVal val="visible"/>
                                      </p:to>
                                    </p:set>
                                    <p:anim calcmode="lin" valueType="num">
                                      <p:cBhvr additive="base">
                                        <p:cTn id="55"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Institution</a:t>
            </a:r>
            <a:endParaRPr lang="en-US" dirty="0">
              <a:solidFill>
                <a:srgbClr val="FFFF00"/>
              </a:solidFill>
            </a:endParaRPr>
          </a:p>
        </p:txBody>
      </p:sp>
      <p:sp>
        <p:nvSpPr>
          <p:cNvPr id="3" name="Content Placeholder 2"/>
          <p:cNvSpPr>
            <a:spLocks noGrp="1"/>
          </p:cNvSpPr>
          <p:nvPr>
            <p:ph sz="half" idx="1"/>
          </p:nvPr>
        </p:nvSpPr>
        <p:spPr/>
        <p:txBody>
          <a:bodyPr>
            <a:normAutofit fontScale="92500" lnSpcReduction="20000"/>
          </a:bodyPr>
          <a:lstStyle/>
          <a:p>
            <a:r>
              <a:rPr lang="en-US" dirty="0" smtClean="0"/>
              <a:t>The Church is Visible and Hierarchical</a:t>
            </a:r>
          </a:p>
          <a:p>
            <a:r>
              <a:rPr lang="en-US" dirty="0" smtClean="0"/>
              <a:t>Organization and Government</a:t>
            </a:r>
          </a:p>
          <a:p>
            <a:r>
              <a:rPr lang="en-US" dirty="0" smtClean="0"/>
              <a:t>Physical Places: Cathedrals, Basilicas &amp; Parish Churches with Art/Architecture</a:t>
            </a:r>
          </a:p>
          <a:p>
            <a:r>
              <a:rPr lang="en-US" dirty="0" smtClean="0"/>
              <a:t>Bible, catechism, church docs</a:t>
            </a:r>
          </a:p>
          <a:p>
            <a:r>
              <a:rPr lang="en-US" dirty="0" smtClean="0"/>
              <a:t>Rituals/Ceremonies</a:t>
            </a:r>
          </a:p>
          <a:p>
            <a:r>
              <a:rPr lang="en-US" dirty="0" smtClean="0"/>
              <a:t>Clerical Garb</a:t>
            </a:r>
          </a:p>
          <a:p>
            <a:endParaRPr lang="en-US" dirty="0"/>
          </a:p>
        </p:txBody>
      </p:sp>
      <p:pic>
        <p:nvPicPr>
          <p:cNvPr id="5" name="Content Placeholder 4"/>
          <p:cNvPicPr>
            <a:picLocks noGrp="1" noChangeAspect="1"/>
          </p:cNvPicPr>
          <p:nvPr>
            <p:ph sz="half" idx="2"/>
          </p:nvPr>
        </p:nvPicPr>
        <p:blipFill>
          <a:blip r:embed="rId2"/>
          <a:stretch>
            <a:fillRect/>
          </a:stretch>
        </p:blipFill>
        <p:spPr>
          <a:xfrm>
            <a:off x="4475018" y="1600200"/>
            <a:ext cx="4038600" cy="3223307"/>
          </a:xfrm>
          <a:prstGeom prst="rect">
            <a:avLst/>
          </a:prstGeom>
        </p:spPr>
      </p:pic>
      <p:pic>
        <p:nvPicPr>
          <p:cNvPr id="6" name="Picture 5"/>
          <p:cNvPicPr>
            <a:picLocks noChangeAspect="1"/>
          </p:cNvPicPr>
          <p:nvPr/>
        </p:nvPicPr>
        <p:blipFill>
          <a:blip r:embed="rId3"/>
          <a:stretch>
            <a:fillRect/>
          </a:stretch>
        </p:blipFill>
        <p:spPr>
          <a:xfrm>
            <a:off x="4724400" y="4038600"/>
            <a:ext cx="3259632" cy="2493963"/>
          </a:xfrm>
          <a:prstGeom prst="rect">
            <a:avLst/>
          </a:prstGeom>
        </p:spPr>
      </p:pic>
    </p:spTree>
    <p:extLst>
      <p:ext uri="{BB962C8B-B14F-4D97-AF65-F5344CB8AC3E}">
        <p14:creationId xmlns:p14="http://schemas.microsoft.com/office/powerpoint/2010/main" val="393625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Template>
  <TotalTime>243</TotalTime>
  <Words>1312</Words>
  <Application>Microsoft Office PowerPoint</Application>
  <PresentationFormat>On-screen Show (4:3)</PresentationFormat>
  <Paragraphs>179</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Office Theme</vt:lpstr>
      <vt:lpstr>PowerPoint Presentation</vt:lpstr>
      <vt:lpstr>1 of 4 Major Documents  from Vatican II</vt:lpstr>
      <vt:lpstr>‘Vatican II’</vt:lpstr>
      <vt:lpstr>Dogmatic Constitutions</vt:lpstr>
      <vt:lpstr>Lumen Gentium  8  Chapters…</vt:lpstr>
      <vt:lpstr>100 pt. Semester Project</vt:lpstr>
      <vt:lpstr>The Nature and Mission of the Church</vt:lpstr>
      <vt:lpstr>Church as Mystery</vt:lpstr>
      <vt:lpstr>Institution</vt:lpstr>
      <vt:lpstr>Institution: an established organization</vt:lpstr>
      <vt:lpstr>Body of Christ</vt:lpstr>
      <vt:lpstr>Body of Christ</vt:lpstr>
      <vt:lpstr>Bride of Christ: theme of whole bible</vt:lpstr>
      <vt:lpstr>Eph 5: The Church is undergoing a transformation</vt:lpstr>
      <vt:lpstr>Community</vt:lpstr>
      <vt:lpstr>Sacrament</vt:lpstr>
      <vt:lpstr>Church as Sacrament of Christ</vt:lpstr>
      <vt:lpstr>Servant</vt:lpstr>
      <vt:lpstr>Herald</vt:lpstr>
      <vt:lpstr>Pilgrim People</vt:lpstr>
      <vt:lpstr>“Pilgrim Church: Walking with the Saints”</vt:lpstr>
      <vt:lpstr>Mother</vt:lpstr>
      <vt:lpstr>Church as ‘Temple’</vt:lpstr>
      <vt:lpstr>People of God</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dcmeagle</dc:creator>
  <cp:lastModifiedBy>Sullivan</cp:lastModifiedBy>
  <cp:revision>33</cp:revision>
  <dcterms:created xsi:type="dcterms:W3CDTF">2006-08-16T00:00:00Z</dcterms:created>
  <dcterms:modified xsi:type="dcterms:W3CDTF">2016-02-03T21:59:26Z</dcterms:modified>
</cp:coreProperties>
</file>