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0025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0" y="-6624636"/>
            <a:ext cx="1587" cy="14639924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685800" y="4343400"/>
            <a:ext cx="5475286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8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624636"/>
            <a:ext cx="0" cy="14631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43000" y="6248400"/>
            <a:ext cx="1892300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82899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892300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59700" cy="528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143000" y="6248400"/>
            <a:ext cx="1892300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82899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892300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hape 12"/>
          <p:cNvGrpSpPr/>
          <p:nvPr/>
        </p:nvGrpSpPr>
        <p:grpSpPr>
          <a:xfrm>
            <a:off x="0" y="0"/>
            <a:ext cx="1085850" cy="6854825"/>
            <a:chOff x="0" y="0"/>
            <a:chExt cx="1085850" cy="6854825"/>
          </a:xfrm>
        </p:grpSpPr>
        <p:sp>
          <p:nvSpPr>
            <p:cNvPr id="13" name="Shape 13"/>
            <p:cNvSpPr/>
            <p:nvPr/>
          </p:nvSpPr>
          <p:spPr>
            <a:xfrm>
              <a:off x="0" y="0"/>
              <a:ext cx="1085850" cy="6854825"/>
            </a:xfrm>
            <a:prstGeom prst="rect">
              <a:avLst/>
            </a:prstGeom>
            <a:gradFill>
              <a:gsLst>
                <a:gs pos="0">
                  <a:srgbClr val="3333FF"/>
                </a:gs>
                <a:gs pos="50000">
                  <a:srgbClr val="000000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" name="Shape 14"/>
            <p:cNvGrpSpPr/>
            <p:nvPr/>
          </p:nvGrpSpPr>
          <p:grpSpPr>
            <a:xfrm>
              <a:off x="76200" y="161925"/>
              <a:ext cx="152399" cy="6553198"/>
              <a:chOff x="76200" y="161925"/>
              <a:chExt cx="152399" cy="6553198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6200" y="1754186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6200" y="1984375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6200" y="2211386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76200" y="2441575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76200" y="2671761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76200" y="2898775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76200" y="3128961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76200" y="3357562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76200" y="3586162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76200" y="3814762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76200" y="4044950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76200" y="4273550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76200" y="4502150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76200" y="4730750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76200" y="4959350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76200" y="5189537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76200" y="5416550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76200" y="5646737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76200" y="5876925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76200" y="6103937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76200" y="6334125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76200" y="6561136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76200" y="161925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76200" y="390525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76200" y="620712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76200" y="849312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76200" y="1077912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76200" y="1306512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76200" y="1536700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59700" cy="113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indent="-28575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143000" y="6248400"/>
            <a:ext cx="1892300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82899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892300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defRPr sz="1400" b="0" i="0" u="none" strike="noStrike" cap="none" baseline="0">
                <a:solidFill>
                  <a:srgbClr val="FFFFF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59700" cy="528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indent="-28575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indent="-228600" algn="l" rtl="0">
              <a:lnSpc>
                <a:spcPct val="78000"/>
              </a:lnSpc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0" y="0"/>
            <a:ext cx="1085850" cy="6854825"/>
            <a:chOff x="0" y="0"/>
            <a:chExt cx="1085850" cy="6854825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1085850" cy="6854825"/>
            </a:xfrm>
            <a:prstGeom prst="rect">
              <a:avLst/>
            </a:prstGeom>
            <a:gradFill>
              <a:gsLst>
                <a:gs pos="0">
                  <a:srgbClr val="3333FF"/>
                </a:gs>
                <a:gs pos="50000">
                  <a:srgbClr val="000000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4" name="Shape 64"/>
            <p:cNvGrpSpPr/>
            <p:nvPr/>
          </p:nvGrpSpPr>
          <p:grpSpPr>
            <a:xfrm>
              <a:off x="76200" y="163511"/>
              <a:ext cx="152399" cy="6550024"/>
              <a:chOff x="76200" y="163511"/>
              <a:chExt cx="152399" cy="6550024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76200" y="1754186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76200" y="1984375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76200" y="2211386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76200" y="2441575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6200" y="2671761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6200" y="2898775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76200" y="3128961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76200" y="3359150"/>
                <a:ext cx="152399" cy="149225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6200" y="3586162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6200" y="3816350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6200" y="4046537"/>
                <a:ext cx="152399" cy="149225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76200" y="4271962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6200" y="4502150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76200" y="4729162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6200" y="4959350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76200" y="5189537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76200" y="5416550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76200" y="5646737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76200" y="5876925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76200" y="6103937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76200" y="6334125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76200" y="6562725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76200" y="163511"/>
                <a:ext cx="152399" cy="149225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76200" y="390525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76200" y="620712"/>
                <a:ext cx="152399" cy="152399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76200" y="849312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76200" y="1076325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76200" y="1306512"/>
                <a:ext cx="152399" cy="153987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76200" y="1536700"/>
                <a:ext cx="152399" cy="150811"/>
              </a:xfrm>
              <a:prstGeom prst="rect">
                <a:avLst/>
              </a:prstGeom>
              <a:solidFill>
                <a:srgbClr val="3333FF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43000" y="2286000"/>
            <a:ext cx="7759700" cy="113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indent="-28575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indent="-2286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1143000" y="6248400"/>
            <a:ext cx="1892300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82899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892300" cy="4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Baptism</a:t>
            </a:r>
          </a:p>
        </p:txBody>
      </p:sp>
      <p:sp>
        <p:nvSpPr>
          <p:cNvPr id="100" name="Shape 100"/>
          <p:cNvSpPr/>
          <p:nvPr/>
        </p:nvSpPr>
        <p:spPr>
          <a:xfrm>
            <a:off x="3048000" y="2057400"/>
            <a:ext cx="3810000" cy="2698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0812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ICHTHYS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44587" y="1828800"/>
            <a:ext cx="7770812" cy="529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eous = Jesus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ristos = Christ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 </a:t>
            </a:r>
            <a:r>
              <a:rPr lang="en-US" sz="3200" b="0" i="0" u="sng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ios = Son of God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oter = Savior</a:t>
            </a:r>
          </a:p>
        </p:txBody>
      </p:sp>
      <p:sp>
        <p:nvSpPr>
          <p:cNvPr id="176" name="Shape 176"/>
          <p:cNvSpPr/>
          <p:nvPr/>
        </p:nvSpPr>
        <p:spPr>
          <a:xfrm>
            <a:off x="1600200" y="4343400"/>
            <a:ext cx="5029199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White Garment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= Purity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Unstained robe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Clothed with Christ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“They have washed their robes and made them white in the blood of the Lamb”(Rev 7:14)‏</a:t>
            </a:r>
          </a:p>
        </p:txBody>
      </p:sp>
      <p:sp>
        <p:nvSpPr>
          <p:cNvPr id="185" name="Shape 185"/>
          <p:cNvSpPr/>
          <p:nvPr/>
        </p:nvSpPr>
        <p:spPr>
          <a:xfrm>
            <a:off x="5132387" y="2444750"/>
            <a:ext cx="3810000" cy="3117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Anointing with Chrism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169987" y="1600200"/>
            <a:ext cx="3809999" cy="48037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 after water rite.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Chrism: Perfumed Oil used by Old Testament Liturgy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Signifies a new creation as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FF"/>
              </a:buClr>
              <a:buSzPct val="59523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Priest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FF"/>
              </a:buClr>
              <a:buSzPct val="59523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Prophet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FF"/>
              </a:buClr>
              <a:buSzPct val="59523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King(anointed on  </a:t>
            </a:r>
            <a:r>
              <a:rPr lang="en-US" sz="2800" b="0" i="1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crown </a:t>
            </a: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head)‏</a:t>
            </a:r>
          </a:p>
        </p:txBody>
      </p:sp>
      <p:sp>
        <p:nvSpPr>
          <p:cNvPr id="194" name="Shape 194"/>
          <p:cNvSpPr/>
          <p:nvPr/>
        </p:nvSpPr>
        <p:spPr>
          <a:xfrm>
            <a:off x="5132387" y="2209800"/>
            <a:ext cx="3810000" cy="32226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5" name="Shape 195"/>
          <p:cNvSpPr txBox="1"/>
          <p:nvPr/>
        </p:nvSpPr>
        <p:spPr>
          <a:xfrm>
            <a:off x="5257800" y="5341937"/>
            <a:ext cx="2286000" cy="15160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“Once a king or queen of Narnia always a king or queen of Narnia.”</a:t>
            </a:r>
          </a:p>
        </p:txBody>
      </p:sp>
      <p:sp>
        <p:nvSpPr>
          <p:cNvPr id="196" name="Shape 196"/>
          <p:cNvSpPr/>
          <p:nvPr/>
        </p:nvSpPr>
        <p:spPr>
          <a:xfrm>
            <a:off x="7543800" y="4800600"/>
            <a:ext cx="1371600" cy="182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Lit Candle 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143000" y="1828800"/>
            <a:ext cx="3809999" cy="4038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11574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</a:t>
            </a: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 after water rite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Candle represents the Light of Christ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Illumines the spiritual journey of the Baptized</a:t>
            </a:r>
          </a:p>
        </p:txBody>
      </p:sp>
      <p:sp>
        <p:nvSpPr>
          <p:cNvPr id="205" name="Shape 205"/>
          <p:cNvSpPr/>
          <p:nvPr/>
        </p:nvSpPr>
        <p:spPr>
          <a:xfrm>
            <a:off x="5665787" y="1946275"/>
            <a:ext cx="2743200" cy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6" name="Shape 206"/>
          <p:cNvSpPr/>
          <p:nvPr/>
        </p:nvSpPr>
        <p:spPr>
          <a:xfrm>
            <a:off x="7419975" y="4343400"/>
            <a:ext cx="1495425" cy="2184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219200" y="198436"/>
            <a:ext cx="7696199" cy="1433511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Baptism Prefigured In O.T.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169987" y="1143000"/>
            <a:ext cx="7772400" cy="58816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Creation</a:t>
            </a: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Flood</a:t>
            </a: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Circumcision</a:t>
            </a: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Sea</a:t>
            </a: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735136" y="3446462"/>
            <a:ext cx="1693862" cy="1127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6" name="Shape 216"/>
          <p:cNvSpPr/>
          <p:nvPr/>
        </p:nvSpPr>
        <p:spPr>
          <a:xfrm>
            <a:off x="1828800" y="1828800"/>
            <a:ext cx="1600200" cy="1142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7" name="Shape 217"/>
          <p:cNvSpPr/>
          <p:nvPr/>
        </p:nvSpPr>
        <p:spPr>
          <a:xfrm>
            <a:off x="3111500" y="5486400"/>
            <a:ext cx="1917700" cy="1143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8" name="Shape 218"/>
          <p:cNvSpPr/>
          <p:nvPr/>
        </p:nvSpPr>
        <p:spPr>
          <a:xfrm>
            <a:off x="4038600" y="2971800"/>
            <a:ext cx="2590800" cy="24003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Baptism in Creation: Gn 1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8381999" cy="62849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of creation began with water and spirit.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Gn 1:2 The Spirit(Ruah = wind/spirit) swept over the primordial waters(the abyss).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Jesus Baptism = Beginning of a New Creation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99FF"/>
              </a:buClr>
              <a:buSzPct val="59895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Spirit(dove) hovers over water(Jordan River).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Baptism is a new creation through water and Spirit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FF"/>
              </a:buClr>
              <a:buSzPct val="59523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“Amen, amen I say to you, no one can enter the kingdom of God without being BORN of water and spirit”(Jn 3:5)‏</a:t>
            </a:r>
          </a:p>
          <a:p>
            <a:endParaRPr lang="en-US" sz="28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413500" y="0"/>
            <a:ext cx="2501899" cy="1193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Baptism and The Flood: Gn 7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the time of Noah the world was corrupt with sin.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waters washed away the sin of the world. Water as an agent of death.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Noah was saved through water and the ark(a type of church).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saved by entering into the Church. And the water of Baptism destroys the corruption of sin in our lives.</a:t>
            </a:r>
          </a:p>
        </p:txBody>
      </p:sp>
      <p:sp>
        <p:nvSpPr>
          <p:cNvPr id="236" name="Shape 236"/>
          <p:cNvSpPr/>
          <p:nvPr/>
        </p:nvSpPr>
        <p:spPr>
          <a:xfrm>
            <a:off x="7678736" y="228600"/>
            <a:ext cx="1236662" cy="137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772400" cy="1433511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Baptism and Circumcision:</a:t>
            </a:r>
            <a:b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Gn 17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44021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Entrance into the Old Covenant was through a physical sign: circumcision - Gn 17.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Baptism is entrance into the New Covenant.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Circumcision done at eight days old-Lk 2:21.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Baptism too, is usually done as an infant.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Col 2:9-15 p.1295</a:t>
            </a:r>
          </a:p>
        </p:txBody>
      </p:sp>
      <p:sp>
        <p:nvSpPr>
          <p:cNvPr id="245" name="Shape 245"/>
          <p:cNvSpPr/>
          <p:nvPr/>
        </p:nvSpPr>
        <p:spPr>
          <a:xfrm>
            <a:off x="6858000" y="114300"/>
            <a:ext cx="1676400" cy="1943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143000" y="465137"/>
            <a:ext cx="7772400" cy="1433511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Crossing the Red Sea:</a:t>
            </a:r>
            <a:b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 14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4684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Israelites arrived at the Red Sea as slaves to the Egyptians.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crossing the sea they are made free.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as both an </a:t>
            </a:r>
            <a:r>
              <a:rPr lang="en-US" sz="3200" b="0" i="1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 of death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(for Egypt) and an agent of </a:t>
            </a:r>
            <a:r>
              <a:rPr lang="en-US" sz="3200" b="0" i="1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life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(for the Israelites).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Baptism we enter as slaves to sin and we are made into new creatures of grace, freed from sin.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is destroyed like the Egyptians.</a:t>
            </a:r>
          </a:p>
        </p:txBody>
      </p:sp>
      <p:sp>
        <p:nvSpPr>
          <p:cNvPr id="254" name="Shape 254"/>
          <p:cNvSpPr/>
          <p:nvPr/>
        </p:nvSpPr>
        <p:spPr>
          <a:xfrm>
            <a:off x="6311900" y="228600"/>
            <a:ext cx="2603500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Minister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Ordinary: a priest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Extraordinary: Any person if necessary(emergency)‏</a:t>
            </a: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State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50911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Unbaptized infant 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to Catholic Faith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99FF"/>
              </a:buClr>
              <a:buSzPct val="59895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non-Christian backround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99FF"/>
              </a:buClr>
              <a:buSzPct val="59895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Baptism is not repeated for those already baptized.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99FF"/>
              </a:buClr>
              <a:buSzPct val="59895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Validity of non-Catholic baptism recognized. </a:t>
            </a: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32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and Matter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99FF"/>
              </a:buClr>
              <a:buSzPct val="59895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baptize you in the name of the Father, The Son and the Holy Spirit”.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99FF"/>
              </a:buClr>
              <a:buSzPct val="59895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Holy water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99FF"/>
              </a:buClr>
              <a:buSzPct val="59895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Pouring or immersion three times with each name of the Holy Trinity.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Spiritual Effect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8104187" cy="49863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Removes original and actual sin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Causes a new birth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Incorporates into Christ’s death and resurrection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Incorporates into the Body of Christ-The Church.Opens door to other sacraments.As adopted sons of God-</a:t>
            </a:r>
            <a:r>
              <a:rPr lang="en-US" sz="10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Eph 1:10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person ‘Temple’ of Holy Spirit.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Leaves a spiritual mark called character, a permanent sign/mark of belonging to Christ.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Signs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Lighted Candle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7552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Garment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143000" y="465137"/>
            <a:ext cx="7772400" cy="1433511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Anointing with Oil of 				Catechumens	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0" i="0" u="none" strike="noStrike" cap="none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anointing is on chest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anointing is before the water rite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Signifies strengthening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 for spiritual warfare</a:t>
            </a:r>
          </a:p>
        </p:txBody>
      </p:sp>
      <p:sp>
        <p:nvSpPr>
          <p:cNvPr id="149" name="Shape 149"/>
          <p:cNvSpPr/>
          <p:nvPr/>
        </p:nvSpPr>
        <p:spPr>
          <a:xfrm>
            <a:off x="5132387" y="2286000"/>
            <a:ext cx="3809999" cy="3428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Water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371600" y="2514600"/>
            <a:ext cx="3809999" cy="31654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Universal Signs</a:t>
            </a: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Cleansing</a:t>
            </a:r>
          </a:p>
          <a:p>
            <a:endParaRPr lang="en-US" sz="28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Life</a:t>
            </a:r>
          </a:p>
          <a:p>
            <a:endParaRPr lang="en-US" sz="28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74404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</a:t>
            </a:r>
          </a:p>
        </p:txBody>
      </p:sp>
      <p:sp>
        <p:nvSpPr>
          <p:cNvPr id="158" name="Shape 158"/>
          <p:cNvSpPr/>
          <p:nvPr/>
        </p:nvSpPr>
        <p:spPr>
          <a:xfrm>
            <a:off x="5105400" y="2514600"/>
            <a:ext cx="3733799" cy="3136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3333FF"/>
            </a:gs>
          </a:gsLst>
          <a:lin ang="54000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Water Rite: Rm 6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029200" y="1066800"/>
            <a:ext cx="3913187" cy="5486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6388"/>
              <a:buFont typeface="Arial"/>
              <a:buChar char="•"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Entering into water is entering into Christ’s death.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6388"/>
              <a:buFont typeface="Arial"/>
              <a:buChar char="•"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Coming out of water is rising with Christ in his resurrection.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6388"/>
              <a:buFont typeface="Arial"/>
              <a:buChar char="•"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steps into Baptismal font = 3 days in tomb.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6388"/>
              <a:buFont typeface="Arial"/>
              <a:buChar char="•"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 tomb out of womb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6388"/>
              <a:buFont typeface="Arial"/>
              <a:buChar char="•"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Church, as mother,  gives birth to us in water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6388"/>
              <a:buFont typeface="Arial"/>
              <a:buChar char="•"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become little ICHTHYS’s</a:t>
            </a:r>
          </a:p>
        </p:txBody>
      </p:sp>
      <p:sp>
        <p:nvSpPr>
          <p:cNvPr id="167" name="Shape 167"/>
          <p:cNvSpPr/>
          <p:nvPr/>
        </p:nvSpPr>
        <p:spPr>
          <a:xfrm>
            <a:off x="1169987" y="1447800"/>
            <a:ext cx="3809999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On-screen Show (4:3)</PresentationFormat>
  <Paragraphs>103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Theme</vt:lpstr>
      <vt:lpstr>Custom Theme</vt:lpstr>
      <vt:lpstr>                   Baptism</vt:lpstr>
      <vt:lpstr>Minister</vt:lpstr>
      <vt:lpstr>Required State</vt:lpstr>
      <vt:lpstr>Form and Matter</vt:lpstr>
      <vt:lpstr>         Spiritual Effect</vt:lpstr>
      <vt:lpstr>   Signs</vt:lpstr>
      <vt:lpstr>       Anointing with Oil of     Catechumens </vt:lpstr>
      <vt:lpstr>   Water</vt:lpstr>
      <vt:lpstr>            Water Rite: Rm 6</vt:lpstr>
      <vt:lpstr>ICHTHYS</vt:lpstr>
      <vt:lpstr>             White Garment</vt:lpstr>
      <vt:lpstr>     Anointing with Chrism</vt:lpstr>
      <vt:lpstr>                Lit Candle </vt:lpstr>
      <vt:lpstr>Baptism Prefigured In O.T.</vt:lpstr>
      <vt:lpstr>Baptism in Creation: Gn 1</vt:lpstr>
      <vt:lpstr>  Baptism and The Flood: Gn 7</vt:lpstr>
      <vt:lpstr>Baptism and Circumcision: Gn 17</vt:lpstr>
      <vt:lpstr>Crossing the Red Sea:  Ex 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Baptism</dc:title>
  <dc:creator>Sullivan</dc:creator>
  <cp:lastModifiedBy>Sullivan</cp:lastModifiedBy>
  <cp:revision>1</cp:revision>
  <dcterms:modified xsi:type="dcterms:W3CDTF">2013-12-14T19:49:17Z</dcterms:modified>
</cp:coreProperties>
</file>