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9" r:id="rId1"/>
  </p:sldMasterIdLst>
  <p:sldIdLst>
    <p:sldId id="256" r:id="rId2"/>
    <p:sldId id="258" r:id="rId3"/>
    <p:sldId id="257" r:id="rId4"/>
    <p:sldId id="270" r:id="rId5"/>
    <p:sldId id="259" r:id="rId6"/>
    <p:sldId id="260" r:id="rId7"/>
    <p:sldId id="262" r:id="rId8"/>
    <p:sldId id="266" r:id="rId9"/>
    <p:sldId id="261" r:id="rId10"/>
    <p:sldId id="272" r:id="rId11"/>
    <p:sldId id="263" r:id="rId12"/>
    <p:sldId id="274" r:id="rId13"/>
    <p:sldId id="264" r:id="rId14"/>
    <p:sldId id="276" r:id="rId15"/>
    <p:sldId id="277" r:id="rId16"/>
    <p:sldId id="267" r:id="rId17"/>
    <p:sldId id="278" r:id="rId18"/>
    <p:sldId id="268" r:id="rId19"/>
    <p:sldId id="279"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5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E55BC205-4496-C84C-8CF0-09916C990C7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A661C7-654A-F04E-B0A1-C59A90DD746D}" type="datetimeFigureOut">
              <a:rPr lang="en-US" smtClean="0"/>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205-4496-C84C-8CF0-09916C990C75}"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AA661C7-654A-F04E-B0A1-C59A90DD746D}" type="datetimeFigureOut">
              <a:rPr lang="en-US" smtClean="0"/>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AA661C7-654A-F04E-B0A1-C59A90DD746D}" type="datetimeFigureOut">
              <a:rPr lang="en-US" smtClean="0"/>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A661C7-654A-F04E-B0A1-C59A90DD746D}" type="datetimeFigureOut">
              <a:rPr lang="en-US" smtClean="0"/>
              <a:t>8/23/15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2AA661C7-654A-F04E-B0A1-C59A90DD746D}" type="datetimeFigureOut">
              <a:rPr lang="en-US" smtClean="0"/>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AA661C7-654A-F04E-B0A1-C59A90DD746D}" type="datetimeFigureOut">
              <a:rPr lang="en-US" smtClean="0"/>
              <a:t>8/23/15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AA661C7-654A-F04E-B0A1-C59A90DD746D}" type="datetimeFigureOut">
              <a:rPr lang="en-US" smtClean="0"/>
              <a:t>8/23/15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2AA661C7-654A-F04E-B0A1-C59A90DD746D}" type="datetimeFigureOut">
              <a:rPr lang="en-US" smtClean="0"/>
              <a:t>8/23/15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2AA661C7-654A-F04E-B0A1-C59A90DD746D}" type="datetimeFigureOut">
              <a:rPr lang="en-US" smtClean="0"/>
              <a:t>8/23/15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BC205-4496-C84C-8CF0-09916C990C7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2AA661C7-654A-F04E-B0A1-C59A90DD746D}" type="datetimeFigureOut">
              <a:rPr lang="en-US" smtClean="0"/>
              <a:t>8/23/15</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E55BC205-4496-C84C-8CF0-09916C990C7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a Great Thesis Statement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839994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thesis statements:</a:t>
            </a:r>
            <a:endParaRPr lang="en-US" dirty="0"/>
          </a:p>
        </p:txBody>
      </p:sp>
      <p:sp>
        <p:nvSpPr>
          <p:cNvPr id="3" name="Content Placeholder 2"/>
          <p:cNvSpPr>
            <a:spLocks noGrp="1"/>
          </p:cNvSpPr>
          <p:nvPr>
            <p:ph idx="1"/>
          </p:nvPr>
        </p:nvSpPr>
        <p:spPr>
          <a:xfrm>
            <a:off x="609600" y="1896533"/>
            <a:ext cx="7635875" cy="4168988"/>
          </a:xfrm>
        </p:spPr>
        <p:txBody>
          <a:bodyPr>
            <a:normAutofit lnSpcReduction="10000"/>
          </a:bodyPr>
          <a:lstStyle/>
          <a:p>
            <a:pPr marL="0" lvl="0" indent="0">
              <a:buNone/>
            </a:pPr>
            <a:r>
              <a:rPr lang="en-US" i="1" dirty="0"/>
              <a:t>Prompt: </a:t>
            </a:r>
            <a:r>
              <a:rPr lang="en-US" dirty="0"/>
              <a:t>What do we do about the energy crisis in America?</a:t>
            </a:r>
          </a:p>
          <a:p>
            <a:pPr marL="0" indent="0">
              <a:buNone/>
            </a:pPr>
            <a:r>
              <a:rPr lang="en-US" i="1" dirty="0"/>
              <a:t>Response</a:t>
            </a:r>
            <a:r>
              <a:rPr lang="en-US" dirty="0"/>
              <a:t>: Burning wood can supply energy, but there are not enough forests to meet demand. Oil has fulfilled society’s needs for nearly 100 years, but that resource is growing rare. As a result, oil prices are skyrocketing. Furthermore, many energy sources produce environment-killing CO</a:t>
            </a:r>
            <a:r>
              <a:rPr lang="en-US" baseline="-25000" dirty="0"/>
              <a:t>2</a:t>
            </a:r>
            <a:r>
              <a:rPr lang="en-US" dirty="0"/>
              <a:t>. However, nuclear energy avoids the short-coming of all other energy sources. </a:t>
            </a:r>
            <a:r>
              <a:rPr lang="en-US" b="1" dirty="0" smtClean="0">
                <a:solidFill>
                  <a:srgbClr val="FF0000"/>
                </a:solidFill>
              </a:rPr>
              <a:t>Nuclear power is most efficient form of energy as it is cheap, plentiful, and better for the environment. </a:t>
            </a:r>
            <a:endParaRPr lang="en-US" b="1" dirty="0">
              <a:solidFill>
                <a:srgbClr val="FF0000"/>
              </a:solidFill>
            </a:endParaRPr>
          </a:p>
        </p:txBody>
      </p:sp>
    </p:spTree>
    <p:extLst>
      <p:ext uri="{BB962C8B-B14F-4D97-AF65-F5344CB8AC3E}">
        <p14:creationId xmlns:p14="http://schemas.microsoft.com/office/powerpoint/2010/main" val="163676535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thesis statements:</a:t>
            </a:r>
          </a:p>
        </p:txBody>
      </p:sp>
      <p:sp>
        <p:nvSpPr>
          <p:cNvPr id="3" name="Content Placeholder 2"/>
          <p:cNvSpPr>
            <a:spLocks noGrp="1"/>
          </p:cNvSpPr>
          <p:nvPr>
            <p:ph idx="1"/>
          </p:nvPr>
        </p:nvSpPr>
        <p:spPr>
          <a:xfrm>
            <a:off x="900112" y="1886857"/>
            <a:ext cx="7345363" cy="4390572"/>
          </a:xfrm>
        </p:spPr>
        <p:txBody>
          <a:bodyPr>
            <a:normAutofit fontScale="92500" lnSpcReduction="10000"/>
          </a:bodyPr>
          <a:lstStyle/>
          <a:p>
            <a:pPr marL="0" indent="0">
              <a:buNone/>
            </a:pPr>
            <a:r>
              <a:rPr lang="en-US" i="1" dirty="0"/>
              <a:t>Prompt</a:t>
            </a:r>
            <a:r>
              <a:rPr lang="en-US" dirty="0"/>
              <a:t>: Many people have argued that humans have ruined Earth and that space travel is the best hope for humanity’s survival. Do you agree with this? Why or why not? </a:t>
            </a:r>
          </a:p>
          <a:p>
            <a:pPr marL="0" indent="0">
              <a:buNone/>
            </a:pPr>
            <a:r>
              <a:rPr lang="en-US" i="1" dirty="0" smtClean="0"/>
              <a:t>Response</a:t>
            </a:r>
            <a:r>
              <a:rPr lang="en-US" dirty="0" smtClean="0"/>
              <a:t>: Life on Earth is bleak. Humanity has slowly and systematically destroyed the planet, ravaging Earth with wars, depleting the ozone layer and ruining farming soil, and killing plants and animals species forever. Most scientists agree that it is too late to reverse the damage done by humans to our planet, and the best humanity can hope for is to slow its death. It is too late to save earth; therefore, humans should begin planning relocation to Mars, where, with proper planning, they can solve the issues of famine, war, and global warming.</a:t>
            </a:r>
            <a:endParaRPr lang="en-US" dirty="0"/>
          </a:p>
        </p:txBody>
      </p:sp>
    </p:spTree>
    <p:extLst>
      <p:ext uri="{BB962C8B-B14F-4D97-AF65-F5344CB8AC3E}">
        <p14:creationId xmlns:p14="http://schemas.microsoft.com/office/powerpoint/2010/main" val="101406401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thesis statements:</a:t>
            </a: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Prompt</a:t>
            </a:r>
            <a:r>
              <a:rPr lang="en-US" dirty="0"/>
              <a:t>: Many people have argued that humans have ruined Earth and that space travel is the best hope for humanity’s survival. Do you agree with this? Why or why not? </a:t>
            </a:r>
          </a:p>
          <a:p>
            <a:pPr marL="0" indent="0">
              <a:buNone/>
            </a:pPr>
            <a:r>
              <a:rPr lang="en-US" i="1" dirty="0"/>
              <a:t>Response</a:t>
            </a:r>
            <a:r>
              <a:rPr lang="en-US" dirty="0"/>
              <a:t>: Life on Earth is bleak. Humanity has slowly and systematically destroyed the planet, ravaging Earth with wars, depleting the ozone layer and ruining farming soil, and killing plants and animals species forever. Most scientists agree that it is too late to reverse the damage done by humans to our planet, and the best humanity can hope for is to slow its death. </a:t>
            </a:r>
            <a:r>
              <a:rPr lang="en-US" b="1" dirty="0" smtClean="0">
                <a:solidFill>
                  <a:srgbClr val="FF0000"/>
                </a:solidFill>
              </a:rPr>
              <a:t>It is too late to save earth; therefore, humans should begin planning relocation to Mars, where, with proper planning, they can solve the issues of famine, war, and global warming.</a:t>
            </a:r>
            <a:endParaRPr lang="en-US" b="1" dirty="0">
              <a:solidFill>
                <a:srgbClr val="FF0000"/>
              </a:solidFill>
            </a:endParaRPr>
          </a:p>
        </p:txBody>
      </p:sp>
    </p:spTree>
    <p:extLst>
      <p:ext uri="{BB962C8B-B14F-4D97-AF65-F5344CB8AC3E}">
        <p14:creationId xmlns:p14="http://schemas.microsoft.com/office/powerpoint/2010/main" val="331476093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thesis statements:</a:t>
            </a:r>
          </a:p>
        </p:txBody>
      </p:sp>
      <p:sp>
        <p:nvSpPr>
          <p:cNvPr id="3" name="Content Placeholder 2"/>
          <p:cNvSpPr>
            <a:spLocks noGrp="1"/>
          </p:cNvSpPr>
          <p:nvPr>
            <p:ph idx="1"/>
          </p:nvPr>
        </p:nvSpPr>
        <p:spPr>
          <a:xfrm>
            <a:off x="900112" y="1923144"/>
            <a:ext cx="7345363" cy="4299856"/>
          </a:xfrm>
        </p:spPr>
        <p:txBody>
          <a:bodyPr>
            <a:normAutofit fontScale="92500" lnSpcReduction="10000"/>
          </a:bodyPr>
          <a:lstStyle/>
          <a:p>
            <a:pPr marL="0" indent="0">
              <a:buNone/>
            </a:pPr>
            <a:r>
              <a:rPr lang="en-US" i="1" dirty="0"/>
              <a:t>Prompt</a:t>
            </a:r>
            <a:r>
              <a:rPr lang="en-US" dirty="0"/>
              <a:t>: The theme of fate arises many times in </a:t>
            </a:r>
            <a:r>
              <a:rPr lang="en-US" i="1" dirty="0"/>
              <a:t>Romeo and Juliet</a:t>
            </a:r>
            <a:r>
              <a:rPr lang="en-US" dirty="0"/>
              <a:t>. Analyze this theme.</a:t>
            </a:r>
          </a:p>
          <a:p>
            <a:pPr marL="0" indent="0">
              <a:buNone/>
            </a:pPr>
            <a:r>
              <a:rPr lang="en-US" i="1" dirty="0" smtClean="0"/>
              <a:t>Response</a:t>
            </a:r>
            <a:r>
              <a:rPr lang="en-US" dirty="0" smtClean="0"/>
              <a:t>: Shakespeare’s </a:t>
            </a:r>
            <a:r>
              <a:rPr lang="en-US" i="1" dirty="0" smtClean="0"/>
              <a:t>Romeo and Juliet </a:t>
            </a:r>
            <a:r>
              <a:rPr lang="en-US" dirty="0" smtClean="0"/>
              <a:t>is the tragic story of two star-crossed lovers. Doomed from the beginning, the play ends with both Romeo and Juliet dead. Through the foreshadowing element of the chorus, the characterization of Romeo and Juliet as young and naïve, and the situational irony of the final scene, the play reinforces the idea that individuals are powerless to change their fates. Shakespeare’s Romeo and Juliet thus serves as a reminder that the course of fate cannot be altered by hard work or cunning; we must accept our fate as is.</a:t>
            </a:r>
            <a:endParaRPr lang="en-US" dirty="0"/>
          </a:p>
        </p:txBody>
      </p:sp>
    </p:spTree>
    <p:extLst>
      <p:ext uri="{BB962C8B-B14F-4D97-AF65-F5344CB8AC3E}">
        <p14:creationId xmlns:p14="http://schemas.microsoft.com/office/powerpoint/2010/main" val="35351039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Identifying thesis statements:</a:t>
            </a:r>
          </a:p>
        </p:txBody>
      </p:sp>
      <p:sp>
        <p:nvSpPr>
          <p:cNvPr id="3" name="Content Placeholder 2"/>
          <p:cNvSpPr>
            <a:spLocks noGrp="1"/>
          </p:cNvSpPr>
          <p:nvPr>
            <p:ph idx="1"/>
          </p:nvPr>
        </p:nvSpPr>
        <p:spPr>
          <a:xfrm>
            <a:off x="900112" y="1886857"/>
            <a:ext cx="7345363" cy="4318000"/>
          </a:xfrm>
        </p:spPr>
        <p:txBody>
          <a:bodyPr>
            <a:normAutofit fontScale="92500" lnSpcReduction="10000"/>
          </a:bodyPr>
          <a:lstStyle/>
          <a:p>
            <a:pPr marL="0" indent="0">
              <a:buNone/>
            </a:pPr>
            <a:r>
              <a:rPr lang="en-US" i="1" dirty="0"/>
              <a:t>Prompt</a:t>
            </a:r>
            <a:r>
              <a:rPr lang="en-US" dirty="0"/>
              <a:t>: The theme of fate arises many times in </a:t>
            </a:r>
            <a:r>
              <a:rPr lang="en-US" i="1" dirty="0"/>
              <a:t>Romeo and Juliet</a:t>
            </a:r>
            <a:r>
              <a:rPr lang="en-US" dirty="0"/>
              <a:t>. Analyze this theme.</a:t>
            </a:r>
          </a:p>
          <a:p>
            <a:pPr marL="0" indent="0">
              <a:buNone/>
            </a:pPr>
            <a:r>
              <a:rPr lang="en-US" i="1" dirty="0"/>
              <a:t>Response</a:t>
            </a:r>
            <a:r>
              <a:rPr lang="en-US" dirty="0"/>
              <a:t>: Shakespeare’s </a:t>
            </a:r>
            <a:r>
              <a:rPr lang="en-US" i="1" dirty="0"/>
              <a:t>Romeo and Juliet </a:t>
            </a:r>
            <a:r>
              <a:rPr lang="en-US" dirty="0"/>
              <a:t>is the tragic story of two star-crossed lovers. Doomed from the beginning, the play ends with both Romeo and Juliet dead. </a:t>
            </a:r>
            <a:r>
              <a:rPr lang="en-US" b="1" dirty="0" smtClean="0">
                <a:solidFill>
                  <a:srgbClr val="FF0000"/>
                </a:solidFill>
              </a:rPr>
              <a:t>Through the foreshadowing element of the chorus, the characterization of Romeo and Juliet as young and naïve, and the situational irony of the final scene, the play reinforces the idea that individuals are powerless to change their fates. Shakespeare’s Romeo and Juliet thus serves as a reminder that the course of fate cannot be altered by hard work or cunning; we must accept our fate as is.</a:t>
            </a:r>
            <a:endParaRPr lang="en-US" b="1" dirty="0">
              <a:solidFill>
                <a:srgbClr val="FF0000"/>
              </a:solidFill>
            </a:endParaRPr>
          </a:p>
        </p:txBody>
      </p:sp>
    </p:spTree>
    <p:extLst>
      <p:ext uri="{BB962C8B-B14F-4D97-AF65-F5344CB8AC3E}">
        <p14:creationId xmlns:p14="http://schemas.microsoft.com/office/powerpoint/2010/main" val="412131460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Remember…</a:t>
            </a:r>
            <a:endParaRPr lang="en-US" dirty="0"/>
          </a:p>
        </p:txBody>
      </p:sp>
      <p:sp>
        <p:nvSpPr>
          <p:cNvPr id="3" name="Content Placeholder 2"/>
          <p:cNvSpPr>
            <a:spLocks noGrp="1"/>
          </p:cNvSpPr>
          <p:nvPr>
            <p:ph sz="half" idx="1"/>
          </p:nvPr>
        </p:nvSpPr>
        <p:spPr/>
        <p:txBody>
          <a:bodyPr/>
          <a:lstStyle/>
          <a:p>
            <a:r>
              <a:rPr lang="en-US" dirty="0" smtClean="0"/>
              <a:t>Thesis writing is not formulaic, but is an art.</a:t>
            </a:r>
          </a:p>
          <a:p>
            <a:r>
              <a:rPr lang="en-US" dirty="0" smtClean="0"/>
              <a:t>We write theses to understand what the central argument is.</a:t>
            </a:r>
          </a:p>
          <a:p>
            <a:r>
              <a:rPr lang="en-US" dirty="0" smtClean="0"/>
              <a:t>We distill research and knowledge to make it palatable and simple.</a:t>
            </a:r>
          </a:p>
          <a:p>
            <a:r>
              <a:rPr lang="en-US" dirty="0" smtClean="0"/>
              <a:t>You can always go back and revise your thesis!</a:t>
            </a:r>
            <a:endParaRPr lang="en-US" dirty="0"/>
          </a:p>
        </p:txBody>
      </p:sp>
      <p:pic>
        <p:nvPicPr>
          <p:cNvPr id="5" name="Picture 4" descr="1a789b21d65afd7a561f81d3_640_brai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8007" y="2238603"/>
            <a:ext cx="3952421" cy="2964316"/>
          </a:xfrm>
          <a:prstGeom prst="rect">
            <a:avLst/>
          </a:prstGeom>
        </p:spPr>
      </p:pic>
    </p:spTree>
    <p:extLst>
      <p:ext uri="{BB962C8B-B14F-4D97-AF65-F5344CB8AC3E}">
        <p14:creationId xmlns:p14="http://schemas.microsoft.com/office/powerpoint/2010/main" val="5219885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thesis statement:</a:t>
            </a:r>
            <a:endParaRPr lang="en-US" dirty="0"/>
          </a:p>
        </p:txBody>
      </p:sp>
      <p:sp>
        <p:nvSpPr>
          <p:cNvPr id="3" name="Content Placeholder 2"/>
          <p:cNvSpPr>
            <a:spLocks noGrp="1"/>
          </p:cNvSpPr>
          <p:nvPr>
            <p:ph idx="1"/>
          </p:nvPr>
        </p:nvSpPr>
        <p:spPr/>
        <p:txBody>
          <a:bodyPr/>
          <a:lstStyle/>
          <a:p>
            <a:r>
              <a:rPr lang="en-US" dirty="0" smtClean="0"/>
              <a:t>TOPIC: Many people say that public schools are too crowded; however, others argue that large classrooms help students learn to collaborate. Should there be a limit to the number of students in a class?</a:t>
            </a:r>
          </a:p>
        </p:txBody>
      </p:sp>
    </p:spTree>
    <p:extLst>
      <p:ext uri="{BB962C8B-B14F-4D97-AF65-F5344CB8AC3E}">
        <p14:creationId xmlns:p14="http://schemas.microsoft.com/office/powerpoint/2010/main" val="38074412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successful thesis…</a:t>
            </a:r>
            <a:endParaRPr lang="en-US" dirty="0"/>
          </a:p>
        </p:txBody>
      </p:sp>
      <p:sp>
        <p:nvSpPr>
          <p:cNvPr id="3" name="Content Placeholder 2"/>
          <p:cNvSpPr>
            <a:spLocks noGrp="1"/>
          </p:cNvSpPr>
          <p:nvPr>
            <p:ph idx="1"/>
          </p:nvPr>
        </p:nvSpPr>
        <p:spPr/>
        <p:txBody>
          <a:bodyPr/>
          <a:lstStyle/>
          <a:p>
            <a:r>
              <a:rPr lang="en-US" dirty="0" smtClean="0"/>
              <a:t>Clearly makes an argument, explains a topic, and/or analyzes an issue.</a:t>
            </a:r>
          </a:p>
          <a:p>
            <a:r>
              <a:rPr lang="en-US" dirty="0"/>
              <a:t>C</a:t>
            </a:r>
            <a:r>
              <a:rPr lang="en-US" dirty="0" smtClean="0"/>
              <a:t>learly presents your personal position.</a:t>
            </a:r>
          </a:p>
          <a:p>
            <a:r>
              <a:rPr lang="en-US" dirty="0"/>
              <a:t>C</a:t>
            </a:r>
            <a:r>
              <a:rPr lang="en-US" dirty="0" smtClean="0"/>
              <a:t>learly limits the topic and scope of the essay.</a:t>
            </a:r>
          </a:p>
          <a:p>
            <a:r>
              <a:rPr lang="en-US" dirty="0"/>
              <a:t>C</a:t>
            </a:r>
            <a:r>
              <a:rPr lang="en-US" dirty="0" smtClean="0"/>
              <a:t>aptures the readers’ interest.</a:t>
            </a:r>
          </a:p>
        </p:txBody>
      </p:sp>
    </p:spTree>
    <p:extLst>
      <p:ext uri="{BB962C8B-B14F-4D97-AF65-F5344CB8AC3E}">
        <p14:creationId xmlns:p14="http://schemas.microsoft.com/office/powerpoint/2010/main" val="3011084682"/>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a thesis statement:</a:t>
            </a:r>
            <a:endParaRPr lang="en-US" dirty="0"/>
          </a:p>
        </p:txBody>
      </p:sp>
      <p:sp>
        <p:nvSpPr>
          <p:cNvPr id="3" name="Content Placeholder 2"/>
          <p:cNvSpPr>
            <a:spLocks noGrp="1"/>
          </p:cNvSpPr>
          <p:nvPr>
            <p:ph idx="1"/>
          </p:nvPr>
        </p:nvSpPr>
        <p:spPr/>
        <p:txBody>
          <a:bodyPr/>
          <a:lstStyle/>
          <a:p>
            <a:r>
              <a:rPr lang="en-US" dirty="0" smtClean="0"/>
              <a:t>TOPIC: Think on the saying, “Absence makes the heart grow fonder.” Do </a:t>
            </a:r>
            <a:r>
              <a:rPr lang="en-US" dirty="0"/>
              <a:t>people need to spend less time with others in order to appreciate them? </a:t>
            </a:r>
          </a:p>
        </p:txBody>
      </p:sp>
    </p:spTree>
    <p:extLst>
      <p:ext uri="{BB962C8B-B14F-4D97-AF65-F5344CB8AC3E}">
        <p14:creationId xmlns:p14="http://schemas.microsoft.com/office/powerpoint/2010/main" val="15828173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successful thesis…</a:t>
            </a:r>
            <a:endParaRPr lang="en-US" dirty="0"/>
          </a:p>
        </p:txBody>
      </p:sp>
      <p:sp>
        <p:nvSpPr>
          <p:cNvPr id="3" name="Content Placeholder 2"/>
          <p:cNvSpPr>
            <a:spLocks noGrp="1"/>
          </p:cNvSpPr>
          <p:nvPr>
            <p:ph idx="1"/>
          </p:nvPr>
        </p:nvSpPr>
        <p:spPr/>
        <p:txBody>
          <a:bodyPr/>
          <a:lstStyle/>
          <a:p>
            <a:r>
              <a:rPr lang="en-US" dirty="0" smtClean="0"/>
              <a:t>Clearly makes an argument, explains a topic, and/or analyzes an issue.</a:t>
            </a:r>
          </a:p>
          <a:p>
            <a:r>
              <a:rPr lang="en-US" dirty="0"/>
              <a:t>C</a:t>
            </a:r>
            <a:r>
              <a:rPr lang="en-US" dirty="0" smtClean="0"/>
              <a:t>learly presents your personal position.</a:t>
            </a:r>
          </a:p>
          <a:p>
            <a:r>
              <a:rPr lang="en-US" dirty="0"/>
              <a:t>C</a:t>
            </a:r>
            <a:r>
              <a:rPr lang="en-US" dirty="0" smtClean="0"/>
              <a:t>learly limits the topic and scope of the essay.</a:t>
            </a:r>
          </a:p>
          <a:p>
            <a:r>
              <a:rPr lang="en-US" dirty="0"/>
              <a:t>C</a:t>
            </a:r>
            <a:r>
              <a:rPr lang="en-US" dirty="0" smtClean="0"/>
              <a:t>aptures the readers’ interest.</a:t>
            </a:r>
          </a:p>
        </p:txBody>
      </p:sp>
    </p:spTree>
    <p:extLst>
      <p:ext uri="{BB962C8B-B14F-4D97-AF65-F5344CB8AC3E}">
        <p14:creationId xmlns:p14="http://schemas.microsoft.com/office/powerpoint/2010/main" val="437613553"/>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 statement?</a:t>
            </a:r>
            <a:endParaRPr lang="en-US" dirty="0"/>
          </a:p>
        </p:txBody>
      </p:sp>
      <p:sp>
        <p:nvSpPr>
          <p:cNvPr id="3" name="Content Placeholder 2"/>
          <p:cNvSpPr>
            <a:spLocks noGrp="1"/>
          </p:cNvSpPr>
          <p:nvPr>
            <p:ph idx="1"/>
          </p:nvPr>
        </p:nvSpPr>
        <p:spPr/>
        <p:txBody>
          <a:bodyPr/>
          <a:lstStyle/>
          <a:p>
            <a:r>
              <a:rPr lang="en-US" dirty="0"/>
              <a:t>Usually one sentence (but can be more) that explains </a:t>
            </a:r>
            <a:r>
              <a:rPr lang="en-US" b="1" dirty="0"/>
              <a:t>why</a:t>
            </a:r>
            <a:r>
              <a:rPr lang="en-US" dirty="0"/>
              <a:t> you are writing your </a:t>
            </a:r>
            <a:r>
              <a:rPr lang="en-US" dirty="0" smtClean="0"/>
              <a:t>essay</a:t>
            </a:r>
          </a:p>
          <a:p>
            <a:r>
              <a:rPr lang="en-US" dirty="0" smtClean="0"/>
              <a:t>Usually comes at the end of your introduction</a:t>
            </a:r>
            <a:endParaRPr lang="en-US" dirty="0"/>
          </a:p>
          <a:p>
            <a:r>
              <a:rPr lang="en-US" dirty="0" smtClean="0"/>
              <a:t>Main point of your essay</a:t>
            </a:r>
          </a:p>
          <a:p>
            <a:r>
              <a:rPr lang="en-US" dirty="0" smtClean="0"/>
              <a:t>Clear, defined, personal point of view</a:t>
            </a:r>
          </a:p>
          <a:p>
            <a:r>
              <a:rPr lang="en-US" dirty="0" smtClean="0"/>
              <a:t>Serves as the guideline for the rest of your essay</a:t>
            </a:r>
          </a:p>
        </p:txBody>
      </p:sp>
    </p:spTree>
    <p:extLst>
      <p:ext uri="{BB962C8B-B14F-4D97-AF65-F5344CB8AC3E}">
        <p14:creationId xmlns:p14="http://schemas.microsoft.com/office/powerpoint/2010/main" val="24730973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a thesis do?</a:t>
            </a:r>
            <a:endParaRPr lang="en-US" dirty="0"/>
          </a:p>
        </p:txBody>
      </p:sp>
      <p:sp>
        <p:nvSpPr>
          <p:cNvPr id="3" name="Content Placeholder 2"/>
          <p:cNvSpPr>
            <a:spLocks noGrp="1"/>
          </p:cNvSpPr>
          <p:nvPr>
            <p:ph idx="1"/>
          </p:nvPr>
        </p:nvSpPr>
        <p:spPr/>
        <p:txBody>
          <a:bodyPr/>
          <a:lstStyle/>
          <a:p>
            <a:r>
              <a:rPr lang="en-US" dirty="0" smtClean="0"/>
              <a:t>Answers a question you have posed</a:t>
            </a:r>
          </a:p>
          <a:p>
            <a:r>
              <a:rPr lang="en-US" dirty="0" smtClean="0"/>
              <a:t>Poses a solution for a problem you have identified</a:t>
            </a:r>
          </a:p>
          <a:p>
            <a:r>
              <a:rPr lang="en-US" dirty="0" smtClean="0"/>
              <a:t>A statement that takes a position on a debatable topic</a:t>
            </a:r>
            <a:endParaRPr lang="en-US" dirty="0"/>
          </a:p>
        </p:txBody>
      </p:sp>
    </p:spTree>
    <p:extLst>
      <p:ext uri="{BB962C8B-B14F-4D97-AF65-F5344CB8AC3E}">
        <p14:creationId xmlns:p14="http://schemas.microsoft.com/office/powerpoint/2010/main" val="22832887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Examples</a:t>
            </a:r>
            <a:endParaRPr lang="en-US" dirty="0"/>
          </a:p>
        </p:txBody>
      </p:sp>
      <p:sp>
        <p:nvSpPr>
          <p:cNvPr id="3" name="Content Placeholder 2"/>
          <p:cNvSpPr>
            <a:spLocks noGrp="1"/>
          </p:cNvSpPr>
          <p:nvPr>
            <p:ph idx="1"/>
          </p:nvPr>
        </p:nvSpPr>
        <p:spPr>
          <a:xfrm>
            <a:off x="900112" y="1778000"/>
            <a:ext cx="7345363" cy="4287521"/>
          </a:xfrm>
        </p:spPr>
        <p:txBody>
          <a:bodyPr/>
          <a:lstStyle/>
          <a:p>
            <a:r>
              <a:rPr lang="en-US" sz="2200" b="1" i="1" dirty="0" smtClean="0"/>
              <a:t>Prompt</a:t>
            </a:r>
            <a:r>
              <a:rPr lang="en-US" sz="2200" b="1" dirty="0" smtClean="0"/>
              <a:t>: </a:t>
            </a:r>
            <a:r>
              <a:rPr lang="en-US" sz="2200" dirty="0" smtClean="0"/>
              <a:t>Explain what pressures lead to the U.S. involvement in WWII.</a:t>
            </a:r>
            <a:r>
              <a:rPr lang="en-US" sz="2200" i="1" dirty="0" smtClean="0"/>
              <a:t> </a:t>
            </a:r>
          </a:p>
          <a:p>
            <a:pPr marL="236538" lvl="1" indent="0">
              <a:buNone/>
            </a:pPr>
            <a:r>
              <a:rPr lang="en-US" i="1" dirty="0" smtClean="0"/>
              <a:t> </a:t>
            </a:r>
            <a:r>
              <a:rPr lang="en-US" b="1" i="1" dirty="0" smtClean="0"/>
              <a:t>Example thesis</a:t>
            </a:r>
            <a:r>
              <a:rPr lang="en-US" dirty="0" smtClean="0"/>
              <a:t>:  In the 1940s there were a variety of pressures—political, cultural, and economic—that contributed to the U.S.’s ultimate decision to join the war.</a:t>
            </a:r>
            <a:endParaRPr lang="en-US" i="1" dirty="0" smtClean="0"/>
          </a:p>
          <a:p>
            <a:r>
              <a:rPr lang="en-US" sz="2200" b="1" i="1" dirty="0"/>
              <a:t>Prompt</a:t>
            </a:r>
            <a:r>
              <a:rPr lang="en-US" sz="2200" b="1" dirty="0"/>
              <a:t>: </a:t>
            </a:r>
            <a:r>
              <a:rPr lang="en-US" sz="2200" dirty="0" smtClean="0"/>
              <a:t>Is </a:t>
            </a:r>
            <a:r>
              <a:rPr lang="en-US" sz="2200" i="1" dirty="0" smtClean="0"/>
              <a:t>Harry Potter </a:t>
            </a:r>
            <a:r>
              <a:rPr lang="en-US" sz="2200" dirty="0" smtClean="0"/>
              <a:t>worthy of academic study, or is it just a children’s book?</a:t>
            </a:r>
            <a:endParaRPr lang="en-US" sz="2200" i="1" dirty="0"/>
          </a:p>
          <a:p>
            <a:pPr marL="236538" lvl="1" indent="0">
              <a:buNone/>
            </a:pPr>
            <a:r>
              <a:rPr lang="en-US" i="1" dirty="0"/>
              <a:t> </a:t>
            </a:r>
            <a:r>
              <a:rPr lang="en-US" b="1" i="1" dirty="0"/>
              <a:t>Example thesis</a:t>
            </a:r>
            <a:r>
              <a:rPr lang="en-US" dirty="0"/>
              <a:t>:  </a:t>
            </a:r>
            <a:r>
              <a:rPr lang="en-US" dirty="0" smtClean="0"/>
              <a:t>The </a:t>
            </a:r>
            <a:r>
              <a:rPr lang="en-US" i="1" dirty="0" smtClean="0"/>
              <a:t>Harry Potter </a:t>
            </a:r>
            <a:r>
              <a:rPr lang="en-US" dirty="0" smtClean="0"/>
              <a:t>series should be taken seriously by academics, as it contains distinct character interactions, plot elements, and symbolic language that distinguishes it from books in the past.</a:t>
            </a:r>
            <a:endParaRPr lang="en-US" dirty="0"/>
          </a:p>
        </p:txBody>
      </p:sp>
    </p:spTree>
    <p:extLst>
      <p:ext uri="{BB962C8B-B14F-4D97-AF65-F5344CB8AC3E}">
        <p14:creationId xmlns:p14="http://schemas.microsoft.com/office/powerpoint/2010/main" val="3408964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successful thesis…</a:t>
            </a:r>
            <a:endParaRPr lang="en-US" dirty="0"/>
          </a:p>
        </p:txBody>
      </p:sp>
      <p:sp>
        <p:nvSpPr>
          <p:cNvPr id="3" name="Content Placeholder 2"/>
          <p:cNvSpPr>
            <a:spLocks noGrp="1"/>
          </p:cNvSpPr>
          <p:nvPr>
            <p:ph sz="half" idx="1"/>
          </p:nvPr>
        </p:nvSpPr>
        <p:spPr>
          <a:xfrm>
            <a:off x="508000" y="2147888"/>
            <a:ext cx="3958271" cy="3927475"/>
          </a:xfrm>
        </p:spPr>
        <p:txBody>
          <a:bodyPr>
            <a:normAutofit/>
          </a:bodyPr>
          <a:lstStyle/>
          <a:p>
            <a:r>
              <a:rPr lang="en-US" dirty="0" smtClean="0"/>
              <a:t>Clearly makes an argument, explains a topic, and/or analyzes an issue.</a:t>
            </a:r>
          </a:p>
          <a:p>
            <a:r>
              <a:rPr lang="en-US" dirty="0"/>
              <a:t>C</a:t>
            </a:r>
            <a:r>
              <a:rPr lang="en-US" dirty="0" smtClean="0"/>
              <a:t>learly presents your personal position.</a:t>
            </a:r>
          </a:p>
          <a:p>
            <a:r>
              <a:rPr lang="en-US" dirty="0"/>
              <a:t>C</a:t>
            </a:r>
            <a:r>
              <a:rPr lang="en-US" dirty="0" smtClean="0"/>
              <a:t>learly limits the topic and scope of the essay.</a:t>
            </a:r>
          </a:p>
          <a:p>
            <a:r>
              <a:rPr lang="en-US" dirty="0"/>
              <a:t>C</a:t>
            </a:r>
            <a:r>
              <a:rPr lang="en-US" dirty="0" smtClean="0"/>
              <a:t>aptures the readers’ interest.</a:t>
            </a:r>
          </a:p>
          <a:p>
            <a:pPr marL="0" indent="0">
              <a:buNone/>
            </a:pPr>
            <a:endParaRPr lang="en-US" dirty="0"/>
          </a:p>
        </p:txBody>
      </p:sp>
      <p:sp>
        <p:nvSpPr>
          <p:cNvPr id="4" name="Content Placeholder 3"/>
          <p:cNvSpPr>
            <a:spLocks noGrp="1"/>
          </p:cNvSpPr>
          <p:nvPr>
            <p:ph sz="half" idx="2"/>
          </p:nvPr>
        </p:nvSpPr>
        <p:spPr/>
        <p:txBody>
          <a:bodyPr>
            <a:normAutofit/>
          </a:bodyPr>
          <a:lstStyle/>
          <a:p>
            <a:pPr marL="0" lvl="1" indent="0">
              <a:spcBef>
                <a:spcPts val="2000"/>
              </a:spcBef>
              <a:buClr>
                <a:schemeClr val="tx1">
                  <a:lumMod val="75000"/>
                  <a:lumOff val="25000"/>
                </a:schemeClr>
              </a:buClr>
              <a:buNone/>
            </a:pPr>
            <a:r>
              <a:rPr lang="en-US" b="1" i="1" dirty="0"/>
              <a:t>Example thesis</a:t>
            </a:r>
            <a:r>
              <a:rPr lang="en-US" dirty="0"/>
              <a:t>:  </a:t>
            </a:r>
            <a:endParaRPr lang="en-US" dirty="0" smtClean="0"/>
          </a:p>
          <a:p>
            <a:pPr marL="0" lvl="1" indent="0">
              <a:spcBef>
                <a:spcPts val="2000"/>
              </a:spcBef>
              <a:buClr>
                <a:schemeClr val="tx1">
                  <a:lumMod val="75000"/>
                  <a:lumOff val="25000"/>
                </a:schemeClr>
              </a:buClr>
              <a:buNone/>
            </a:pPr>
            <a:r>
              <a:rPr lang="en-US" dirty="0" smtClean="0">
                <a:solidFill>
                  <a:srgbClr val="FF0000"/>
                </a:solidFill>
              </a:rPr>
              <a:t>The </a:t>
            </a:r>
            <a:r>
              <a:rPr lang="en-US" i="1" dirty="0">
                <a:solidFill>
                  <a:srgbClr val="FF0000"/>
                </a:solidFill>
              </a:rPr>
              <a:t>Harry Potter </a:t>
            </a:r>
            <a:r>
              <a:rPr lang="en-US" dirty="0">
                <a:solidFill>
                  <a:srgbClr val="FF0000"/>
                </a:solidFill>
              </a:rPr>
              <a:t>series should be taken seriously by academics, as it contains distinct character interactions, plot elements, and symbolic language that distinguishes it from books in the past.</a:t>
            </a:r>
          </a:p>
          <a:p>
            <a:endParaRPr lang="en-US" dirty="0"/>
          </a:p>
        </p:txBody>
      </p:sp>
    </p:spTree>
    <p:extLst>
      <p:ext uri="{BB962C8B-B14F-4D97-AF65-F5344CB8AC3E}">
        <p14:creationId xmlns:p14="http://schemas.microsoft.com/office/powerpoint/2010/main" val="138633956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to write a thesis statement:</a:t>
            </a:r>
            <a:endParaRPr lang="en-US" dirty="0"/>
          </a:p>
        </p:txBody>
      </p:sp>
      <p:sp>
        <p:nvSpPr>
          <p:cNvPr id="3" name="Content Placeholder 2"/>
          <p:cNvSpPr>
            <a:spLocks noGrp="1"/>
          </p:cNvSpPr>
          <p:nvPr>
            <p:ph idx="1"/>
          </p:nvPr>
        </p:nvSpPr>
        <p:spPr>
          <a:xfrm>
            <a:off x="745067" y="1723571"/>
            <a:ext cx="7755465" cy="4592562"/>
          </a:xfrm>
        </p:spPr>
        <p:txBody>
          <a:bodyPr>
            <a:normAutofit fontScale="92500"/>
          </a:bodyPr>
          <a:lstStyle/>
          <a:p>
            <a:pPr marL="457200" indent="-457200">
              <a:buFont typeface="+mj-lt"/>
              <a:buAutoNum type="arabicPeriod"/>
            </a:pPr>
            <a:r>
              <a:rPr lang="en-US" dirty="0" smtClean="0"/>
              <a:t>Determine your topic.</a:t>
            </a:r>
          </a:p>
          <a:p>
            <a:pPr lvl="1"/>
            <a:r>
              <a:rPr lang="en-US" dirty="0" smtClean="0"/>
              <a:t>What’s the general category of your essay?</a:t>
            </a:r>
          </a:p>
          <a:p>
            <a:pPr marL="457200" indent="-457200">
              <a:buFont typeface="+mj-lt"/>
              <a:buAutoNum type="arabicPeriod"/>
            </a:pPr>
            <a:r>
              <a:rPr lang="en-US" dirty="0" smtClean="0"/>
              <a:t>State your position.</a:t>
            </a:r>
          </a:p>
          <a:p>
            <a:pPr lvl="1"/>
            <a:r>
              <a:rPr lang="en-US" dirty="0" smtClean="0"/>
              <a:t>What is something about your topic that you believe to be true?</a:t>
            </a:r>
          </a:p>
          <a:p>
            <a:pPr marL="457200" indent="-457200">
              <a:buFont typeface="+mj-lt"/>
              <a:buAutoNum type="arabicPeriod"/>
            </a:pPr>
            <a:r>
              <a:rPr lang="en-US" dirty="0" smtClean="0"/>
              <a:t>Give the reason for your position.</a:t>
            </a:r>
          </a:p>
          <a:p>
            <a:pPr marL="693738" lvl="1" indent="-457200"/>
            <a:r>
              <a:rPr lang="en-US" dirty="0" smtClean="0"/>
              <a:t>Why do you think your position is the correct one?</a:t>
            </a:r>
          </a:p>
          <a:p>
            <a:pPr marL="457200" indent="-457200">
              <a:buFont typeface="+mj-lt"/>
              <a:buAutoNum type="arabicPeriod"/>
            </a:pPr>
            <a:r>
              <a:rPr lang="en-US" dirty="0" smtClean="0"/>
              <a:t>Put them together: Topic + Position + Reason = Thesis</a:t>
            </a:r>
          </a:p>
          <a:p>
            <a:pPr marL="0" lvl="1" indent="0">
              <a:spcBef>
                <a:spcPts val="2000"/>
              </a:spcBef>
              <a:buClr>
                <a:schemeClr val="tx1">
                  <a:lumMod val="75000"/>
                  <a:lumOff val="25000"/>
                </a:schemeClr>
              </a:buClr>
              <a:buNone/>
            </a:pPr>
            <a:r>
              <a:rPr lang="en-US" b="1" i="1" dirty="0"/>
              <a:t>Example thesis</a:t>
            </a:r>
            <a:r>
              <a:rPr lang="en-US" dirty="0"/>
              <a:t>:  </a:t>
            </a:r>
            <a:r>
              <a:rPr lang="en-US" dirty="0">
                <a:solidFill>
                  <a:srgbClr val="FF0000"/>
                </a:solidFill>
              </a:rPr>
              <a:t>The </a:t>
            </a:r>
            <a:r>
              <a:rPr lang="en-US" i="1" dirty="0">
                <a:solidFill>
                  <a:srgbClr val="FF0000"/>
                </a:solidFill>
              </a:rPr>
              <a:t>Harry Potter </a:t>
            </a:r>
            <a:r>
              <a:rPr lang="en-US" dirty="0">
                <a:solidFill>
                  <a:srgbClr val="FF0000"/>
                </a:solidFill>
              </a:rPr>
              <a:t>series should be taken seriously by academics, as it contains distinct character interactions, plot elements, and symbolic language that distinguishes it from books in the past.</a:t>
            </a:r>
          </a:p>
          <a:p>
            <a:pPr marL="0" indent="0">
              <a:buNone/>
            </a:pPr>
            <a:endParaRPr lang="en-US" dirty="0"/>
          </a:p>
        </p:txBody>
      </p:sp>
    </p:spTree>
    <p:extLst>
      <p:ext uri="{BB962C8B-B14F-4D97-AF65-F5344CB8AC3E}">
        <p14:creationId xmlns:p14="http://schemas.microsoft.com/office/powerpoint/2010/main" val="188020782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don’ts:</a:t>
            </a:r>
            <a:endParaRPr lang="en-US" dirty="0"/>
          </a:p>
        </p:txBody>
      </p:sp>
      <p:sp>
        <p:nvSpPr>
          <p:cNvPr id="7" name="Content Placeholder 6"/>
          <p:cNvSpPr>
            <a:spLocks noGrp="1"/>
          </p:cNvSpPr>
          <p:nvPr>
            <p:ph sz="half" idx="1"/>
          </p:nvPr>
        </p:nvSpPr>
        <p:spPr>
          <a:xfrm>
            <a:off x="900110" y="2046290"/>
            <a:ext cx="4078289" cy="4269845"/>
          </a:xfrm>
        </p:spPr>
        <p:txBody>
          <a:bodyPr>
            <a:normAutofit fontScale="92500" lnSpcReduction="10000"/>
          </a:bodyPr>
          <a:lstStyle/>
          <a:p>
            <a:r>
              <a:rPr lang="en-US" dirty="0" smtClean="0"/>
              <a:t>Don’t announce your thesis: “Here’s what my essay is about…”</a:t>
            </a:r>
          </a:p>
          <a:p>
            <a:r>
              <a:rPr lang="en-US" dirty="0" smtClean="0"/>
              <a:t>Don</a:t>
            </a:r>
            <a:r>
              <a:rPr lang="fr-FR" dirty="0" smtClean="0"/>
              <a:t>’</a:t>
            </a:r>
            <a:r>
              <a:rPr lang="en-US" dirty="0" smtClean="0"/>
              <a:t>t use only facts: “Smoking is bad for you.” (Doesn’t allow you to prove anything because it’s already factual)</a:t>
            </a:r>
          </a:p>
          <a:p>
            <a:r>
              <a:rPr lang="en-US" dirty="0" smtClean="0"/>
              <a:t>Don’t use vague words: “good,” “bad,” “right,” “wrong.” (We want to get more specific.</a:t>
            </a:r>
          </a:p>
          <a:p>
            <a:r>
              <a:rPr lang="en-US" dirty="0" smtClean="0"/>
              <a:t>Don’t use a question as a thesis: “Don</a:t>
            </a:r>
            <a:r>
              <a:rPr lang="fr-FR" dirty="0" smtClean="0"/>
              <a:t>’</a:t>
            </a:r>
            <a:r>
              <a:rPr lang="en-US" dirty="0" smtClean="0"/>
              <a:t>t you think people should stop eating meat?” (Does not give your specific viewpoint)</a:t>
            </a:r>
          </a:p>
          <a:p>
            <a:endParaRPr lang="en-US" dirty="0" smtClean="0"/>
          </a:p>
          <a:p>
            <a:endParaRPr lang="en-US" dirty="0"/>
          </a:p>
        </p:txBody>
      </p:sp>
      <p:pic>
        <p:nvPicPr>
          <p:cNvPr id="9" name="Content Placeholder 8" descr="12969446611855980761do-not-symbol-md.png"/>
          <p:cNvPicPr>
            <a:picLocks noGrp="1" noChangeAspect="1"/>
          </p:cNvPicPr>
          <p:nvPr>
            <p:ph sz="half" idx="2"/>
          </p:nvPr>
        </p:nvPicPr>
        <p:blipFill>
          <a:blip r:embed="rId2">
            <a:extLst>
              <a:ext uri="{28A0092B-C50C-407E-A947-70E740481C1C}">
                <a14:useLocalDpi xmlns:a14="http://schemas.microsoft.com/office/drawing/2010/main" val="0"/>
              </a:ext>
            </a:extLst>
          </a:blip>
          <a:srcRect l="13686" r="13686"/>
          <a:stretch>
            <a:fillRect/>
          </a:stretch>
        </p:blipFill>
        <p:spPr>
          <a:xfrm>
            <a:off x="5224632" y="2147888"/>
            <a:ext cx="3108258" cy="3423179"/>
          </a:xfrm>
        </p:spPr>
      </p:pic>
    </p:spTree>
    <p:extLst>
      <p:ext uri="{BB962C8B-B14F-4D97-AF65-F5344CB8AC3E}">
        <p14:creationId xmlns:p14="http://schemas.microsoft.com/office/powerpoint/2010/main" val="386914800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Make sure your thesis passes the “So What?” test!</a:t>
            </a:r>
            <a:endParaRPr lang="en-US" dirty="0"/>
          </a:p>
        </p:txBody>
      </p:sp>
      <p:sp>
        <p:nvSpPr>
          <p:cNvPr id="3" name="Subtitle 2"/>
          <p:cNvSpPr>
            <a:spLocks noGrp="1"/>
          </p:cNvSpPr>
          <p:nvPr>
            <p:ph type="subTitle" idx="1"/>
          </p:nvPr>
        </p:nvSpPr>
        <p:spPr/>
        <p:txBody>
          <a:bodyPr/>
          <a:lstStyle/>
          <a:p>
            <a:r>
              <a:rPr lang="en-US" dirty="0" smtClean="0"/>
              <a:t>If a reader is left thinking, “So what?” then you need to clarify, connect your thesis to a larger issue, or add detail to better take on your position.</a:t>
            </a:r>
            <a:endParaRPr lang="en-US" dirty="0"/>
          </a:p>
        </p:txBody>
      </p:sp>
    </p:spTree>
    <p:extLst>
      <p:ext uri="{BB962C8B-B14F-4D97-AF65-F5344CB8AC3E}">
        <p14:creationId xmlns:p14="http://schemas.microsoft.com/office/powerpoint/2010/main" val="28189376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thesis statements:</a:t>
            </a:r>
            <a:endParaRPr lang="en-US" dirty="0"/>
          </a:p>
        </p:txBody>
      </p:sp>
      <p:sp>
        <p:nvSpPr>
          <p:cNvPr id="3" name="Content Placeholder 2"/>
          <p:cNvSpPr>
            <a:spLocks noGrp="1"/>
          </p:cNvSpPr>
          <p:nvPr>
            <p:ph idx="1"/>
          </p:nvPr>
        </p:nvSpPr>
        <p:spPr>
          <a:xfrm>
            <a:off x="609600" y="1896533"/>
            <a:ext cx="7635875" cy="4168988"/>
          </a:xfrm>
        </p:spPr>
        <p:txBody>
          <a:bodyPr>
            <a:normAutofit lnSpcReduction="10000"/>
          </a:bodyPr>
          <a:lstStyle/>
          <a:p>
            <a:pPr marL="0" lvl="0" indent="0">
              <a:buNone/>
            </a:pPr>
            <a:r>
              <a:rPr lang="en-US" i="1" dirty="0"/>
              <a:t>Prompt: </a:t>
            </a:r>
            <a:r>
              <a:rPr lang="en-US" dirty="0"/>
              <a:t>What do we do about the energy crisis in America?</a:t>
            </a:r>
          </a:p>
          <a:p>
            <a:pPr marL="0" indent="0">
              <a:buNone/>
            </a:pPr>
            <a:r>
              <a:rPr lang="en-US" i="1" dirty="0" smtClean="0"/>
              <a:t>Response</a:t>
            </a:r>
            <a:r>
              <a:rPr lang="en-US" dirty="0" smtClean="0"/>
              <a:t>: Burning wood can supply energy, but there are not enough forests to meet demand. Oil has fulfilled society’s needs for nearly 100 years, but that resource is growing rare. As a result, oil prices are skyrocketing. Furthermore, many energy sources produce environment-killing CO</a:t>
            </a:r>
            <a:r>
              <a:rPr lang="en-US" baseline="-25000" dirty="0" smtClean="0"/>
              <a:t>2</a:t>
            </a:r>
            <a:r>
              <a:rPr lang="en-US" dirty="0"/>
              <a:t>.</a:t>
            </a:r>
            <a:r>
              <a:rPr lang="en-US" dirty="0" smtClean="0"/>
              <a:t> However, nuclear energy avoids the short-coming of all other energy sources. Nuclear power is the best form of energy as it is cheap, plentiful, and better for the environment. </a:t>
            </a:r>
            <a:endParaRPr lang="en-US" dirty="0"/>
          </a:p>
        </p:txBody>
      </p:sp>
    </p:spTree>
    <p:extLst>
      <p:ext uri="{BB962C8B-B14F-4D97-AF65-F5344CB8AC3E}">
        <p14:creationId xmlns:p14="http://schemas.microsoft.com/office/powerpoint/2010/main" val="11845434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2657</TotalTime>
  <Words>1497</Words>
  <Application>Microsoft Macintosh PowerPoint</Application>
  <PresentationFormat>On-screen Show (4:3)</PresentationFormat>
  <Paragraphs>76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Capital</vt:lpstr>
      <vt:lpstr>Writing a Great Thesis Statement</vt:lpstr>
      <vt:lpstr>What is a thesis statement?</vt:lpstr>
      <vt:lpstr>What can a thesis do?</vt:lpstr>
      <vt:lpstr>Thesis Examples</vt:lpstr>
      <vt:lpstr>A successful thesis…</vt:lpstr>
      <vt:lpstr>How to write a thesis statement:</vt:lpstr>
      <vt:lpstr>Thesis don’ts:</vt:lpstr>
      <vt:lpstr>Make sure your thesis passes the “So What?” test!</vt:lpstr>
      <vt:lpstr>Identifying thesis statements:</vt:lpstr>
      <vt:lpstr>Identifying thesis statements:</vt:lpstr>
      <vt:lpstr>Identifying thesis statements:</vt:lpstr>
      <vt:lpstr>Identifying thesis statements:</vt:lpstr>
      <vt:lpstr>Identifying thesis statements:</vt:lpstr>
      <vt:lpstr>Identifying thesis statements:</vt:lpstr>
      <vt:lpstr>Remember…</vt:lpstr>
      <vt:lpstr>Write a thesis statement:</vt:lpstr>
      <vt:lpstr>A successful thesis…</vt:lpstr>
      <vt:lpstr>Write a thesis statement:</vt:lpstr>
      <vt:lpstr>A successful thesis…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a Great Thesis Statement</dc:title>
  <dc:creator>Kassandra Zamanis</dc:creator>
  <cp:lastModifiedBy>Kassandra Zamanis</cp:lastModifiedBy>
  <cp:revision>21</cp:revision>
  <dcterms:created xsi:type="dcterms:W3CDTF">2015-08-23T22:38:07Z</dcterms:created>
  <dcterms:modified xsi:type="dcterms:W3CDTF">2015-08-25T18:55:07Z</dcterms:modified>
</cp:coreProperties>
</file>