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7"/>
  </p:notesMasterIdLst>
  <p:sldIdLst>
    <p:sldId id="320" r:id="rId2"/>
    <p:sldId id="319" r:id="rId3"/>
    <p:sldId id="256" r:id="rId4"/>
    <p:sldId id="257" r:id="rId5"/>
    <p:sldId id="269" r:id="rId6"/>
    <p:sldId id="273" r:id="rId7"/>
    <p:sldId id="259" r:id="rId8"/>
    <p:sldId id="258" r:id="rId9"/>
    <p:sldId id="279" r:id="rId10"/>
    <p:sldId id="260" r:id="rId11"/>
    <p:sldId id="275" r:id="rId12"/>
    <p:sldId id="262" r:id="rId13"/>
    <p:sldId id="270" r:id="rId14"/>
    <p:sldId id="271" r:id="rId15"/>
    <p:sldId id="277" r:id="rId16"/>
    <p:sldId id="324" r:id="rId17"/>
    <p:sldId id="280" r:id="rId18"/>
    <p:sldId id="281" r:id="rId19"/>
    <p:sldId id="282" r:id="rId20"/>
    <p:sldId id="321" r:id="rId21"/>
    <p:sldId id="286" r:id="rId22"/>
    <p:sldId id="322" r:id="rId23"/>
    <p:sldId id="297" r:id="rId24"/>
    <p:sldId id="323" r:id="rId25"/>
    <p:sldId id="291" r:id="rId26"/>
    <p:sldId id="287" r:id="rId27"/>
    <p:sldId id="288" r:id="rId28"/>
    <p:sldId id="289" r:id="rId29"/>
    <p:sldId id="290" r:id="rId30"/>
    <p:sldId id="292" r:id="rId31"/>
    <p:sldId id="293" r:id="rId32"/>
    <p:sldId id="295" r:id="rId33"/>
    <p:sldId id="296" r:id="rId34"/>
    <p:sldId id="298" r:id="rId35"/>
    <p:sldId id="299" r:id="rId36"/>
    <p:sldId id="300" r:id="rId37"/>
    <p:sldId id="325" r:id="rId38"/>
    <p:sldId id="301" r:id="rId39"/>
    <p:sldId id="302" r:id="rId40"/>
    <p:sldId id="303" r:id="rId41"/>
    <p:sldId id="305" r:id="rId42"/>
    <p:sldId id="308" r:id="rId43"/>
    <p:sldId id="309" r:id="rId44"/>
    <p:sldId id="306" r:id="rId45"/>
    <p:sldId id="307" r:id="rId46"/>
    <p:sldId id="310" r:id="rId47"/>
    <p:sldId id="311" r:id="rId48"/>
    <p:sldId id="313" r:id="rId49"/>
    <p:sldId id="312" r:id="rId50"/>
    <p:sldId id="304" r:id="rId51"/>
    <p:sldId id="326" r:id="rId52"/>
    <p:sldId id="334" r:id="rId53"/>
    <p:sldId id="314" r:id="rId54"/>
    <p:sldId id="315" r:id="rId55"/>
    <p:sldId id="335" r:id="rId56"/>
    <p:sldId id="333" r:id="rId57"/>
    <p:sldId id="316" r:id="rId58"/>
    <p:sldId id="317" r:id="rId59"/>
    <p:sldId id="318" r:id="rId60"/>
    <p:sldId id="327" r:id="rId61"/>
    <p:sldId id="328" r:id="rId62"/>
    <p:sldId id="329" r:id="rId63"/>
    <p:sldId id="330" r:id="rId64"/>
    <p:sldId id="331" r:id="rId65"/>
    <p:sldId id="332" r:id="rId66"/>
  </p:sldIdLst>
  <p:sldSz cx="9144000" cy="6858000" type="screen4x3"/>
  <p:notesSz cx="6858000" cy="9144000"/>
  <p:defaultTextStyle>
    <a:defPPr>
      <a:defRPr lang="en-GB"/>
    </a:defPPr>
    <a:lvl1pPr algn="l" defTabSz="457200" rtl="0" eaLnBrk="0" fontAlgn="base" hangingPunct="0">
      <a:spcBef>
        <a:spcPct val="0"/>
      </a:spcBef>
      <a:spcAft>
        <a:spcPct val="0"/>
      </a:spcAft>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algn="l" defTabSz="457200" rtl="0" eaLnBrk="0" fontAlgn="base" hangingPunct="0">
      <a:spcBef>
        <a:spcPct val="0"/>
      </a:spcBef>
      <a:spcAft>
        <a:spcPct val="0"/>
      </a:spcAft>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algn="l" defTabSz="457200" rtl="0" eaLnBrk="0" fontAlgn="base" hangingPunct="0">
      <a:spcBef>
        <a:spcPct val="0"/>
      </a:spcBef>
      <a:spcAft>
        <a:spcPct val="0"/>
      </a:spcAft>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algn="l" defTabSz="457200" rtl="0" eaLnBrk="0" fontAlgn="base" hangingPunct="0">
      <a:spcBef>
        <a:spcPct val="0"/>
      </a:spcBef>
      <a:spcAft>
        <a:spcPct val="0"/>
      </a:spcAft>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algn="l" defTabSz="457200" rtl="0" eaLnBrk="0" fontAlgn="base" hangingPunct="0">
      <a:spcBef>
        <a:spcPct val="0"/>
      </a:spcBef>
      <a:spcAft>
        <a:spcPct val="0"/>
      </a:spcAft>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286000" algn="l" defTabSz="914400" rtl="0" eaLnBrk="1" latinLnBrk="0" hangingPunct="1">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743200" algn="l" defTabSz="914400" rtl="0" eaLnBrk="1" latinLnBrk="0" hangingPunct="1">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200400" algn="l" defTabSz="914400" rtl="0" eaLnBrk="1" latinLnBrk="0" hangingPunct="1">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657600" algn="l" defTabSz="914400" rtl="0" eaLnBrk="1" latinLnBrk="0" hangingPunct="1">
      <a:defRPr sz="2400" kern="1200">
        <a:solidFill>
          <a:schemeClr val="bg1"/>
        </a:solidFill>
        <a:latin typeface="Times New Roman" panose="02020603050405020304" pitchFamily="18" charset="0"/>
        <a:ea typeface="Lucida Sans Unicode" panose="020B0602030504020204" pitchFamily="34" charset="0"/>
        <a:cs typeface="Lucida Sans Unicode" panose="020B0602030504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hua DeHes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B67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02" y="7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978"/>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6-21T11:08:00.852" idx="1">
    <p:pos x="6000" y="0"/>
    <p:text>Bouch. work.</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0000"/>
              </a:lnSpc>
              <a:buClr>
                <a:srgbClr val="000000"/>
              </a:buClr>
              <a:buSzPct val="100000"/>
              <a:buFont typeface="Times New Roman" panose="02020603050405020304" pitchFamily="18" charset="0"/>
              <a:buNone/>
            </a:pPr>
            <a:endParaRPr lang="en-US" altLang="en-US"/>
          </a:p>
        </p:txBody>
      </p:sp>
      <p:sp>
        <p:nvSpPr>
          <p:cNvPr id="2051"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0000"/>
              </a:lnSpc>
              <a:buClr>
                <a:srgbClr val="000000"/>
              </a:buClr>
              <a:buSzPct val="100000"/>
              <a:buFont typeface="Times New Roman" panose="02020603050405020304" pitchFamily="18" charset="0"/>
              <a:buNone/>
            </a:pPr>
            <a:endParaRPr lang="en-US" altLang="en-US"/>
          </a:p>
        </p:txBody>
      </p:sp>
      <p:sp>
        <p:nvSpPr>
          <p:cNvPr id="2052"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0000"/>
              </a:lnSpc>
              <a:buClr>
                <a:srgbClr val="000000"/>
              </a:buClr>
              <a:buSzPct val="100000"/>
              <a:buFont typeface="Times New Roman" panose="02020603050405020304" pitchFamily="18" charset="0"/>
              <a:buNone/>
            </a:pPr>
            <a:endParaRPr lang="en-US" altLang="en-US"/>
          </a:p>
        </p:txBody>
      </p:sp>
      <p:sp>
        <p:nvSpPr>
          <p:cNvPr id="2053"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0000"/>
              </a:lnSpc>
              <a:buClr>
                <a:srgbClr val="000000"/>
              </a:buClr>
              <a:buSzPct val="100000"/>
              <a:buFont typeface="Times New Roman" panose="02020603050405020304" pitchFamily="18" charset="0"/>
              <a:buNone/>
            </a:pPr>
            <a:endParaRPr lang="en-US" altLang="en-US"/>
          </a:p>
        </p:txBody>
      </p:sp>
      <p:sp>
        <p:nvSpPr>
          <p:cNvPr id="2054"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0000"/>
              </a:lnSpc>
              <a:buClr>
                <a:srgbClr val="000000"/>
              </a:buClr>
              <a:buSzPct val="100000"/>
              <a:buFont typeface="Times New Roman" panose="02020603050405020304" pitchFamily="18" charset="0"/>
              <a:buNone/>
            </a:pPr>
            <a:endParaRPr lang="en-US" altLang="en-US"/>
          </a:p>
        </p:txBody>
      </p:sp>
      <p:sp>
        <p:nvSpPr>
          <p:cNvPr id="2055"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0000"/>
              </a:lnSpc>
              <a:buClr>
                <a:srgbClr val="000000"/>
              </a:buClr>
              <a:buSzPct val="100000"/>
              <a:buFont typeface="Times New Roman" panose="02020603050405020304" pitchFamily="18" charset="0"/>
              <a:buNone/>
            </a:pPr>
            <a:endParaRPr lang="en-US" altLang="en-US"/>
          </a:p>
        </p:txBody>
      </p:sp>
      <p:sp>
        <p:nvSpPr>
          <p:cNvPr id="2056"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0000"/>
              </a:lnSpc>
              <a:buClr>
                <a:srgbClr val="000000"/>
              </a:buClr>
              <a:buSzPct val="100000"/>
              <a:buFont typeface="Times New Roman" panose="02020603050405020304" pitchFamily="18" charset="0"/>
              <a:buNone/>
            </a:pPr>
            <a:endParaRPr lang="en-US" altLang="en-US"/>
          </a:p>
        </p:txBody>
      </p:sp>
      <p:sp>
        <p:nvSpPr>
          <p:cNvPr id="2057"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0000"/>
              </a:lnSpc>
              <a:buClr>
                <a:srgbClr val="000000"/>
              </a:buClr>
              <a:buSzPct val="100000"/>
              <a:buFont typeface="Times New Roman" panose="02020603050405020304" pitchFamily="18" charset="0"/>
              <a:buNone/>
            </a:pPr>
            <a:endParaRPr lang="en-US" altLang="en-US"/>
          </a:p>
        </p:txBody>
      </p:sp>
      <p:sp>
        <p:nvSpPr>
          <p:cNvPr id="2058" name="Rectangle 9"/>
          <p:cNvSpPr>
            <a:spLocks noGrp="1" noRot="1" noChangeAspect="1" noChangeArrowheads="1"/>
          </p:cNvSpPr>
          <p:nvPr>
            <p:ph type="sldImg"/>
          </p:nvPr>
        </p:nvSpPr>
        <p:spPr bwMode="auto">
          <a:xfrm>
            <a:off x="0" y="-6624638"/>
            <a:ext cx="0" cy="14627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10"/>
          <p:cNvSpPr>
            <a:spLocks noGrp="1" noChangeArrowheads="1"/>
          </p:cNvSpPr>
          <p:nvPr>
            <p:ph type="body"/>
          </p:nvPr>
        </p:nvSpPr>
        <p:spPr bwMode="auto">
          <a:xfrm>
            <a:off x="685800" y="4343400"/>
            <a:ext cx="5472113" cy="410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noProof="0" smtClean="0"/>
          </a:p>
        </p:txBody>
      </p:sp>
    </p:spTree>
    <p:extLst>
      <p:ext uri="{BB962C8B-B14F-4D97-AF65-F5344CB8AC3E}">
        <p14:creationId xmlns:p14="http://schemas.microsoft.com/office/powerpoint/2010/main" val="171579827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0000"/>
              </a:lnSpc>
              <a:buClr>
                <a:srgbClr val="000000"/>
              </a:buClr>
              <a:buSzPct val="100000"/>
              <a:buFont typeface="Times New Roman" panose="02020603050405020304" pitchFamily="18" charset="0"/>
              <a:buNone/>
            </a:pPr>
            <a:endParaRPr lang="en-US" altLang="en-US"/>
          </a:p>
        </p:txBody>
      </p:sp>
      <p:sp>
        <p:nvSpPr>
          <p:cNvPr id="5123" name="Rectangle 2"/>
          <p:cNvSpPr>
            <a:spLocks noGrp="1" noChangeArrowheads="1"/>
          </p:cNvSpPr>
          <p:nvPr>
            <p:ph type="body"/>
          </p:nvPr>
        </p:nvSpPr>
        <p:spPr>
          <a:xfrm>
            <a:off x="685800" y="4343400"/>
            <a:ext cx="5473700" cy="41036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3654167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1746" name="Rectangle 2"/>
          <p:cNvSpPr txBox="1">
            <a:spLocks noGrp="1" noChangeArrowheads="1"/>
          </p:cNvSpPr>
          <p:nvPr>
            <p:ph type="body"/>
          </p:nvPr>
        </p:nvSpPr>
        <p:spPr bwMode="auto">
          <a:xfrm>
            <a:off x="685800" y="4343400"/>
            <a:ext cx="5468938"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825096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602" name="Rectangle 2"/>
          <p:cNvSpPr txBox="1">
            <a:spLocks noGrp="1" noChangeArrowheads="1"/>
          </p:cNvSpPr>
          <p:nvPr>
            <p:ph type="body"/>
          </p:nvPr>
        </p:nvSpPr>
        <p:spPr bwMode="auto">
          <a:xfrm>
            <a:off x="685800" y="4343400"/>
            <a:ext cx="5468938"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02964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650" name="Rectangle 2"/>
          <p:cNvSpPr txBox="1">
            <a:spLocks noGrp="1" noChangeArrowheads="1"/>
          </p:cNvSpPr>
          <p:nvPr>
            <p:ph type="body"/>
          </p:nvPr>
        </p:nvSpPr>
        <p:spPr bwMode="auto">
          <a:xfrm>
            <a:off x="685800" y="4343400"/>
            <a:ext cx="5468938"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230682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9698" name="Rectangle 2"/>
          <p:cNvSpPr txBox="1">
            <a:spLocks noGrp="1" noChangeArrowheads="1"/>
          </p:cNvSpPr>
          <p:nvPr>
            <p:ph type="body"/>
          </p:nvPr>
        </p:nvSpPr>
        <p:spPr bwMode="auto">
          <a:xfrm>
            <a:off x="685800" y="4343400"/>
            <a:ext cx="5468938"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972876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22" name="Rectangle 2"/>
          <p:cNvSpPr txBox="1">
            <a:spLocks noGrp="1" noChangeArrowheads="1"/>
          </p:cNvSpPr>
          <p:nvPr>
            <p:ph type="body"/>
          </p:nvPr>
        </p:nvSpPr>
        <p:spPr bwMode="auto">
          <a:xfrm>
            <a:off x="685800" y="4343400"/>
            <a:ext cx="5468938"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329933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770" name="Rectangle 2"/>
          <p:cNvSpPr txBox="1">
            <a:spLocks noGrp="1" noChangeArrowheads="1"/>
          </p:cNvSpPr>
          <p:nvPr>
            <p:ph type="body"/>
          </p:nvPr>
        </p:nvSpPr>
        <p:spPr bwMode="auto">
          <a:xfrm>
            <a:off x="685800" y="4343400"/>
            <a:ext cx="5468938"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77542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794" name="Rectangle 2"/>
          <p:cNvSpPr txBox="1">
            <a:spLocks noGrp="1" noChangeArrowheads="1"/>
          </p:cNvSpPr>
          <p:nvPr>
            <p:ph type="body"/>
          </p:nvPr>
        </p:nvSpPr>
        <p:spPr bwMode="auto">
          <a:xfrm>
            <a:off x="685800" y="4343400"/>
            <a:ext cx="5468938"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652868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5842" name="Rectangle 2"/>
          <p:cNvSpPr txBox="1">
            <a:spLocks noGrp="1" noChangeArrowheads="1"/>
          </p:cNvSpPr>
          <p:nvPr>
            <p:ph type="body"/>
          </p:nvPr>
        </p:nvSpPr>
        <p:spPr bwMode="auto">
          <a:xfrm>
            <a:off x="685800" y="4343400"/>
            <a:ext cx="5468938"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709044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6866" name="Rectangle 2"/>
          <p:cNvSpPr txBox="1">
            <a:spLocks noGrp="1" noChangeArrowheads="1"/>
          </p:cNvSpPr>
          <p:nvPr>
            <p:ph type="body"/>
          </p:nvPr>
        </p:nvSpPr>
        <p:spPr bwMode="auto">
          <a:xfrm>
            <a:off x="685800" y="4343400"/>
            <a:ext cx="5468938"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621817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8914" name="Rectangle 2"/>
          <p:cNvSpPr txBox="1">
            <a:spLocks noGrp="1" noChangeArrowheads="1"/>
          </p:cNvSpPr>
          <p:nvPr>
            <p:ph type="body"/>
          </p:nvPr>
        </p:nvSpPr>
        <p:spPr bwMode="auto">
          <a:xfrm>
            <a:off x="685800" y="4343400"/>
            <a:ext cx="5468938"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436162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0000"/>
              </a:lnSpc>
              <a:buClr>
                <a:srgbClr val="000000"/>
              </a:buClr>
              <a:buSzPct val="100000"/>
              <a:buFont typeface="Times New Roman" panose="02020603050405020304" pitchFamily="18" charset="0"/>
              <a:buNone/>
            </a:pPr>
            <a:endParaRPr lang="en-US" altLang="en-US"/>
          </a:p>
        </p:txBody>
      </p:sp>
      <p:sp>
        <p:nvSpPr>
          <p:cNvPr id="7171" name="Rectangle 2"/>
          <p:cNvSpPr>
            <a:spLocks noGrp="1" noChangeArrowheads="1"/>
          </p:cNvSpPr>
          <p:nvPr>
            <p:ph type="body"/>
          </p:nvPr>
        </p:nvSpPr>
        <p:spPr>
          <a:xfrm>
            <a:off x="685800" y="4343400"/>
            <a:ext cx="5473700" cy="41036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436567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9938" name="Rectangle 2"/>
          <p:cNvSpPr txBox="1">
            <a:spLocks noGrp="1" noChangeArrowheads="1"/>
          </p:cNvSpPr>
          <p:nvPr>
            <p:ph type="body"/>
          </p:nvPr>
        </p:nvSpPr>
        <p:spPr bwMode="auto">
          <a:xfrm>
            <a:off x="685800" y="4343400"/>
            <a:ext cx="5468938"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353770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50425" y="-6624638"/>
            <a:ext cx="19500850" cy="14627226"/>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499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636849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85027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1111310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353342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76553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2601327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0" y="-6624638"/>
            <a:ext cx="1588" cy="1463516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0000"/>
              </a:lnSpc>
              <a:buClr>
                <a:srgbClr val="000000"/>
              </a:buClr>
              <a:buSzPct val="100000"/>
              <a:buFont typeface="Times New Roman" panose="02020603050405020304" pitchFamily="18" charset="0"/>
              <a:buNone/>
            </a:pPr>
            <a:endParaRPr lang="en-US" altLang="en-US"/>
          </a:p>
        </p:txBody>
      </p:sp>
      <p:sp>
        <p:nvSpPr>
          <p:cNvPr id="12291" name="Rectangle 2"/>
          <p:cNvSpPr>
            <a:spLocks noGrp="1" noChangeArrowheads="1"/>
          </p:cNvSpPr>
          <p:nvPr>
            <p:ph type="body"/>
          </p:nvPr>
        </p:nvSpPr>
        <p:spPr>
          <a:xfrm>
            <a:off x="685800" y="4343400"/>
            <a:ext cx="5473700" cy="41036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220386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0" y="-6624638"/>
            <a:ext cx="1588" cy="1463516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0000"/>
              </a:lnSpc>
              <a:buClr>
                <a:srgbClr val="000000"/>
              </a:buClr>
              <a:buSzPct val="100000"/>
              <a:buFont typeface="Times New Roman" panose="02020603050405020304" pitchFamily="18" charset="0"/>
              <a:buNone/>
            </a:pPr>
            <a:endParaRPr lang="en-US" altLang="en-US"/>
          </a:p>
        </p:txBody>
      </p:sp>
      <p:sp>
        <p:nvSpPr>
          <p:cNvPr id="14339" name="Rectangle 2"/>
          <p:cNvSpPr>
            <a:spLocks noGrp="1" noChangeArrowheads="1"/>
          </p:cNvSpPr>
          <p:nvPr>
            <p:ph type="body"/>
          </p:nvPr>
        </p:nvSpPr>
        <p:spPr>
          <a:xfrm>
            <a:off x="685800" y="4343400"/>
            <a:ext cx="5473700" cy="41036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2147633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0000"/>
              </a:lnSpc>
              <a:buClr>
                <a:srgbClr val="000000"/>
              </a:buClr>
              <a:buSzPct val="100000"/>
              <a:buFont typeface="Times New Roman" panose="02020603050405020304" pitchFamily="18" charset="0"/>
              <a:buNone/>
            </a:pPr>
            <a:endParaRPr lang="en-US" altLang="en-US"/>
          </a:p>
        </p:txBody>
      </p:sp>
      <p:sp>
        <p:nvSpPr>
          <p:cNvPr id="25603" name="Rectangle 2"/>
          <p:cNvSpPr>
            <a:spLocks noGrp="1" noChangeArrowheads="1"/>
          </p:cNvSpPr>
          <p:nvPr>
            <p:ph type="body"/>
          </p:nvPr>
        </p:nvSpPr>
        <p:spPr>
          <a:xfrm>
            <a:off x="685800" y="4343400"/>
            <a:ext cx="5473700" cy="41036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41100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lnSpc>
                <a:spcPct val="90000"/>
              </a:lnSpc>
              <a:buClr>
                <a:srgbClr val="000000"/>
              </a:buClr>
              <a:buSzPct val="100000"/>
              <a:buFont typeface="Times New Roman" panose="02020603050405020304" pitchFamily="18" charset="0"/>
              <a:buNone/>
            </a:pPr>
            <a:endParaRPr lang="en-US" altLang="en-US"/>
          </a:p>
        </p:txBody>
      </p:sp>
      <p:sp>
        <p:nvSpPr>
          <p:cNvPr id="31747" name="Rectangle 2"/>
          <p:cNvSpPr>
            <a:spLocks noGrp="1" noChangeArrowheads="1"/>
          </p:cNvSpPr>
          <p:nvPr>
            <p:ph type="body"/>
          </p:nvPr>
        </p:nvSpPr>
        <p:spPr>
          <a:xfrm>
            <a:off x="685800" y="4343400"/>
            <a:ext cx="5473700" cy="410368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anose="02020603050405020304" pitchFamily="18" charset="0"/>
            </a:endParaRPr>
          </a:p>
        </p:txBody>
      </p:sp>
    </p:spTree>
    <p:extLst>
      <p:ext uri="{BB962C8B-B14F-4D97-AF65-F5344CB8AC3E}">
        <p14:creationId xmlns:p14="http://schemas.microsoft.com/office/powerpoint/2010/main" val="1375839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578" name="Rectangle 2"/>
          <p:cNvSpPr txBox="1">
            <a:spLocks noGrp="1" noChangeArrowheads="1"/>
          </p:cNvSpPr>
          <p:nvPr>
            <p:ph type="body"/>
          </p:nvPr>
        </p:nvSpPr>
        <p:spPr bwMode="auto">
          <a:xfrm>
            <a:off x="685800" y="4343400"/>
            <a:ext cx="5468938"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67582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0" y="-7400925"/>
            <a:ext cx="1588" cy="1618773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554" name="Rectangle 2"/>
          <p:cNvSpPr txBox="1">
            <a:spLocks noGrp="1" noChangeArrowheads="1"/>
          </p:cNvSpPr>
          <p:nvPr>
            <p:ph type="body"/>
          </p:nvPr>
        </p:nvSpPr>
        <p:spPr bwMode="auto">
          <a:xfrm>
            <a:off x="685800" y="4343400"/>
            <a:ext cx="5468938"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402845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7890" name="Rectangle 2"/>
          <p:cNvSpPr txBox="1">
            <a:spLocks noGrp="1" noChangeArrowheads="1"/>
          </p:cNvSpPr>
          <p:nvPr>
            <p:ph type="body"/>
          </p:nvPr>
        </p:nvSpPr>
        <p:spPr bwMode="auto">
          <a:xfrm>
            <a:off x="685800" y="4343400"/>
            <a:ext cx="5468938" cy="4106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805630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A22488F0-5AA6-424B-B199-4A3433A6BEB1}" type="slidenum">
              <a:rPr lang="en-GB" altLang="en-US"/>
              <a:pPr>
                <a:defRPr/>
              </a:pPr>
              <a:t>‹#›</a:t>
            </a:fld>
            <a:endParaRPr lang="en-GB" altLang="en-US"/>
          </a:p>
        </p:txBody>
      </p:sp>
    </p:spTree>
    <p:extLst>
      <p:ext uri="{BB962C8B-B14F-4D97-AF65-F5344CB8AC3E}">
        <p14:creationId xmlns:p14="http://schemas.microsoft.com/office/powerpoint/2010/main" val="1069019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6DE43BCC-1726-45BD-9A27-A69756FDF192}" type="slidenum">
              <a:rPr lang="en-GB" altLang="en-US"/>
              <a:pPr>
                <a:defRPr/>
              </a:pPr>
              <a:t>‹#›</a:t>
            </a:fld>
            <a:endParaRPr lang="en-GB" altLang="en-US"/>
          </a:p>
        </p:txBody>
      </p:sp>
    </p:spTree>
    <p:extLst>
      <p:ext uri="{BB962C8B-B14F-4D97-AF65-F5344CB8AC3E}">
        <p14:creationId xmlns:p14="http://schemas.microsoft.com/office/powerpoint/2010/main" val="318460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609600"/>
            <a:ext cx="1938338" cy="547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67375" cy="5473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94A72633-F7EF-4429-881C-CDC97F64FF5B}" type="slidenum">
              <a:rPr lang="en-GB" altLang="en-US"/>
              <a:pPr>
                <a:defRPr/>
              </a:pPr>
              <a:t>‹#›</a:t>
            </a:fld>
            <a:endParaRPr lang="en-GB" altLang="en-US"/>
          </a:p>
        </p:txBody>
      </p:sp>
    </p:spTree>
    <p:extLst>
      <p:ext uri="{BB962C8B-B14F-4D97-AF65-F5344CB8AC3E}">
        <p14:creationId xmlns:p14="http://schemas.microsoft.com/office/powerpoint/2010/main" val="3247964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58113" cy="1130300"/>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45D6590D-6434-42E6-9FB5-305553D6BD01}" type="slidenum">
              <a:rPr lang="en-GB" altLang="en-US"/>
              <a:pPr>
                <a:defRPr/>
              </a:pPr>
              <a:t>‹#›</a:t>
            </a:fld>
            <a:endParaRPr lang="en-GB" altLang="en-US"/>
          </a:p>
        </p:txBody>
      </p:sp>
    </p:spTree>
    <p:extLst>
      <p:ext uri="{BB962C8B-B14F-4D97-AF65-F5344CB8AC3E}">
        <p14:creationId xmlns:p14="http://schemas.microsoft.com/office/powerpoint/2010/main" val="315646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18" name="Shape 18"/>
          <p:cNvSpPr/>
          <p:nvPr/>
        </p:nvSpPr>
        <p:spPr>
          <a:xfrm>
            <a:off x="0" y="-1437"/>
            <a:ext cx="9144000" cy="1525599"/>
          </a:xfrm>
          <a:prstGeom prst="rect">
            <a:avLst/>
          </a:prstGeom>
          <a:solidFill>
            <a:schemeClr val="dk2">
              <a:alpha val="20000"/>
            </a:schemeClr>
          </a:solidFill>
          <a:ln>
            <a:noFill/>
          </a:ln>
        </p:spPr>
        <p:txBody>
          <a:bodyPr lIns="91425" tIns="45700" rIns="91425" bIns="45700" anchor="ctr" anchorCtr="0">
            <a:noAutofit/>
          </a:bodyPr>
          <a:lstStyle/>
          <a:p>
            <a:endParaRPr sz="2400"/>
          </a:p>
        </p:txBody>
      </p:sp>
      <p:grpSp>
        <p:nvGrpSpPr>
          <p:cNvPr id="19" name="Shape 19"/>
          <p:cNvGrpSpPr/>
          <p:nvPr/>
        </p:nvGrpSpPr>
        <p:grpSpPr>
          <a:xfrm>
            <a:off x="0" y="-1437"/>
            <a:ext cx="649180" cy="6859503"/>
            <a:chOff x="0" y="-1438"/>
            <a:chExt cx="649180" cy="6859503"/>
          </a:xfrm>
        </p:grpSpPr>
        <p:sp>
          <p:nvSpPr>
            <p:cNvPr id="20" name="Shape 20"/>
            <p:cNvSpPr/>
            <p:nvPr/>
          </p:nvSpPr>
          <p:spPr>
            <a:xfrm>
              <a:off x="0" y="-1438"/>
              <a:ext cx="649180" cy="6858065"/>
            </a:xfrm>
            <a:custGeom>
              <a:avLst/>
              <a:gdLst/>
              <a:ahLst/>
              <a:cxnLst/>
              <a:rect l="0" t="0" r="0" b="0"/>
              <a:pathLst>
                <a:path w="500332" h="6875253" extrusionOk="0">
                  <a:moveTo>
                    <a:pt x="0" y="0"/>
                  </a:moveTo>
                  <a:lnTo>
                    <a:pt x="500332" y="0"/>
                  </a:lnTo>
                  <a:lnTo>
                    <a:pt x="301925" y="6875253"/>
                  </a:lnTo>
                  <a:lnTo>
                    <a:pt x="0" y="6875253"/>
                  </a:lnTo>
                  <a:lnTo>
                    <a:pt x="0" y="0"/>
                  </a:lnTo>
                  <a:close/>
                </a:path>
              </a:pathLst>
            </a:custGeom>
            <a:solidFill>
              <a:srgbClr val="5A6378">
                <a:alpha val="9803"/>
              </a:srgbClr>
            </a:solidFill>
            <a:ln>
              <a:noFill/>
            </a:ln>
          </p:spPr>
          <p:txBody>
            <a:bodyPr lIns="91425" tIns="45700" rIns="91425" bIns="45700" anchor="ctr" anchorCtr="0">
              <a:noAutofit/>
            </a:bodyPr>
            <a:lstStyle/>
            <a:p>
              <a:endParaRPr sz="2400"/>
            </a:p>
          </p:txBody>
        </p:sp>
        <p:sp>
          <p:nvSpPr>
            <p:cNvPr id="21" name="Shape 21"/>
            <p:cNvSpPr/>
            <p:nvPr/>
          </p:nvSpPr>
          <p:spPr>
            <a:xfrm>
              <a:off x="0" y="0"/>
              <a:ext cx="500331" cy="6858065"/>
            </a:xfrm>
            <a:custGeom>
              <a:avLst/>
              <a:gdLst/>
              <a:ahLst/>
              <a:cxnLst/>
              <a:rect l="0" t="0" r="0" b="0"/>
              <a:pathLst>
                <a:path w="500332" h="6875253" extrusionOk="0">
                  <a:moveTo>
                    <a:pt x="0" y="0"/>
                  </a:moveTo>
                  <a:lnTo>
                    <a:pt x="500332" y="0"/>
                  </a:lnTo>
                  <a:lnTo>
                    <a:pt x="301925" y="6875253"/>
                  </a:lnTo>
                  <a:lnTo>
                    <a:pt x="0" y="6875253"/>
                  </a:lnTo>
                  <a:lnTo>
                    <a:pt x="0" y="0"/>
                  </a:lnTo>
                  <a:close/>
                </a:path>
              </a:pathLst>
            </a:custGeom>
            <a:solidFill>
              <a:schemeClr val="dk2">
                <a:alpha val="9803"/>
              </a:schemeClr>
            </a:solidFill>
            <a:ln>
              <a:noFill/>
            </a:ln>
          </p:spPr>
          <p:txBody>
            <a:bodyPr lIns="91425" tIns="45700" rIns="91425" bIns="45700" anchor="ctr" anchorCtr="0">
              <a:noAutofit/>
            </a:bodyPr>
            <a:lstStyle/>
            <a:p>
              <a:endParaRPr sz="2400"/>
            </a:p>
          </p:txBody>
        </p:sp>
      </p:grpSp>
      <p:grpSp>
        <p:nvGrpSpPr>
          <p:cNvPr id="22" name="Shape 22"/>
          <p:cNvGrpSpPr/>
          <p:nvPr/>
        </p:nvGrpSpPr>
        <p:grpSpPr>
          <a:xfrm flipH="1">
            <a:off x="8494493" y="0"/>
            <a:ext cx="649180" cy="6859503"/>
            <a:chOff x="0" y="-1438"/>
            <a:chExt cx="649180" cy="6859503"/>
          </a:xfrm>
        </p:grpSpPr>
        <p:sp>
          <p:nvSpPr>
            <p:cNvPr id="23" name="Shape 23"/>
            <p:cNvSpPr/>
            <p:nvPr/>
          </p:nvSpPr>
          <p:spPr>
            <a:xfrm>
              <a:off x="0" y="-1438"/>
              <a:ext cx="649180" cy="6858065"/>
            </a:xfrm>
            <a:custGeom>
              <a:avLst/>
              <a:gdLst/>
              <a:ahLst/>
              <a:cxnLst/>
              <a:rect l="0" t="0" r="0" b="0"/>
              <a:pathLst>
                <a:path w="500332" h="6875253" extrusionOk="0">
                  <a:moveTo>
                    <a:pt x="0" y="0"/>
                  </a:moveTo>
                  <a:lnTo>
                    <a:pt x="500332" y="0"/>
                  </a:lnTo>
                  <a:lnTo>
                    <a:pt x="301925" y="6875253"/>
                  </a:lnTo>
                  <a:lnTo>
                    <a:pt x="0" y="6875253"/>
                  </a:lnTo>
                  <a:lnTo>
                    <a:pt x="0" y="0"/>
                  </a:lnTo>
                  <a:close/>
                </a:path>
              </a:pathLst>
            </a:custGeom>
            <a:solidFill>
              <a:srgbClr val="5A6378">
                <a:alpha val="9803"/>
              </a:srgbClr>
            </a:solidFill>
            <a:ln>
              <a:noFill/>
            </a:ln>
          </p:spPr>
          <p:txBody>
            <a:bodyPr lIns="91425" tIns="45700" rIns="91425" bIns="45700" anchor="ctr" anchorCtr="0">
              <a:noAutofit/>
            </a:bodyPr>
            <a:lstStyle/>
            <a:p>
              <a:endParaRPr sz="2400"/>
            </a:p>
          </p:txBody>
        </p:sp>
        <p:sp>
          <p:nvSpPr>
            <p:cNvPr id="24" name="Shape 24"/>
            <p:cNvSpPr/>
            <p:nvPr/>
          </p:nvSpPr>
          <p:spPr>
            <a:xfrm>
              <a:off x="0" y="0"/>
              <a:ext cx="500331" cy="6858065"/>
            </a:xfrm>
            <a:custGeom>
              <a:avLst/>
              <a:gdLst/>
              <a:ahLst/>
              <a:cxnLst/>
              <a:rect l="0" t="0" r="0" b="0"/>
              <a:pathLst>
                <a:path w="500332" h="6875253" extrusionOk="0">
                  <a:moveTo>
                    <a:pt x="0" y="0"/>
                  </a:moveTo>
                  <a:lnTo>
                    <a:pt x="500332" y="0"/>
                  </a:lnTo>
                  <a:lnTo>
                    <a:pt x="301925" y="6875253"/>
                  </a:lnTo>
                  <a:lnTo>
                    <a:pt x="0" y="6875253"/>
                  </a:lnTo>
                  <a:lnTo>
                    <a:pt x="0" y="0"/>
                  </a:lnTo>
                  <a:close/>
                </a:path>
              </a:pathLst>
            </a:custGeom>
            <a:solidFill>
              <a:schemeClr val="dk2">
                <a:alpha val="9803"/>
              </a:schemeClr>
            </a:solidFill>
            <a:ln>
              <a:noFill/>
            </a:ln>
          </p:spPr>
          <p:txBody>
            <a:bodyPr lIns="91425" tIns="45700" rIns="91425" bIns="45700" anchor="ctr" anchorCtr="0">
              <a:noAutofit/>
            </a:bodyPr>
            <a:lstStyle/>
            <a:p>
              <a:endParaRPr sz="2400"/>
            </a:p>
          </p:txBody>
        </p:sp>
      </p:grpSp>
      <p:sp>
        <p:nvSpPr>
          <p:cNvPr id="25" name="Shape 25"/>
          <p:cNvSpPr/>
          <p:nvPr/>
        </p:nvSpPr>
        <p:spPr>
          <a:xfrm>
            <a:off x="0" y="6324601"/>
            <a:ext cx="9144000" cy="534799"/>
          </a:xfrm>
          <a:prstGeom prst="rect">
            <a:avLst/>
          </a:prstGeom>
          <a:solidFill>
            <a:schemeClr val="dk1">
              <a:alpha val="14901"/>
            </a:schemeClr>
          </a:solidFill>
          <a:ln>
            <a:noFill/>
          </a:ln>
        </p:spPr>
        <p:txBody>
          <a:bodyPr lIns="91425" tIns="45700" rIns="91425" bIns="45700" anchor="ctr" anchorCtr="0">
            <a:noAutofit/>
          </a:bodyPr>
          <a:lstStyle/>
          <a:p>
            <a:endParaRPr sz="2400"/>
          </a:p>
        </p:txBody>
      </p:sp>
      <p:sp>
        <p:nvSpPr>
          <p:cNvPr id="26" name="Shape 26"/>
          <p:cNvSpPr txBox="1">
            <a:spLocks noGrp="1"/>
          </p:cNvSpPr>
          <p:nvPr>
            <p:ph type="title"/>
          </p:nvPr>
        </p:nvSpPr>
        <p:spPr>
          <a:xfrm>
            <a:off x="457200" y="274637"/>
            <a:ext cx="8229600" cy="1143200"/>
          </a:xfrm>
          <a:prstGeom prst="rect">
            <a:avLst/>
          </a:prstGeom>
        </p:spPr>
        <p:txBody>
          <a:bodyPr lIns="91425" tIns="91425" rIns="91425" bIns="91425" anchor="b" anchorCtr="0"/>
          <a:lstStyle>
            <a:lvl1pPr>
              <a:defRPr>
                <a:solidFill>
                  <a:srgbClr val="ECECEC"/>
                </a:solidFill>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27" name="Shape 27"/>
          <p:cNvSpPr txBox="1">
            <a:spLocks noGrp="1"/>
          </p:cNvSpPr>
          <p:nvPr>
            <p:ph type="body" idx="1"/>
          </p:nvPr>
        </p:nvSpPr>
        <p:spPr>
          <a:xfrm>
            <a:off x="457200" y="1600201"/>
            <a:ext cx="8229600" cy="4967599"/>
          </a:xfrm>
          <a:prstGeom prst="rect">
            <a:avLst/>
          </a:prstGeom>
        </p:spPr>
        <p:txBody>
          <a:bodyPr lIns="91425" tIns="91425" rIns="91425" bIns="91425" anchor="t"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Tree>
    <p:extLst>
      <p:ext uri="{BB962C8B-B14F-4D97-AF65-F5344CB8AC3E}">
        <p14:creationId xmlns:p14="http://schemas.microsoft.com/office/powerpoint/2010/main" val="1166800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CECA6BCA-9A6F-438A-8A02-30CA9FCF3FD2}" type="slidenum">
              <a:rPr lang="en-GB" altLang="en-US"/>
              <a:pPr>
                <a:defRPr/>
              </a:pPr>
              <a:t>‹#›</a:t>
            </a:fld>
            <a:endParaRPr lang="en-GB" altLang="en-US"/>
          </a:p>
        </p:txBody>
      </p:sp>
    </p:spTree>
    <p:extLst>
      <p:ext uri="{BB962C8B-B14F-4D97-AF65-F5344CB8AC3E}">
        <p14:creationId xmlns:p14="http://schemas.microsoft.com/office/powerpoint/2010/main" val="3649014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A7550CC2-E308-4E4D-A02C-6273D1F5EDF7}" type="slidenum">
              <a:rPr lang="en-GB" altLang="en-US"/>
              <a:pPr>
                <a:defRPr/>
              </a:pPr>
              <a:t>‹#›</a:t>
            </a:fld>
            <a:endParaRPr lang="en-GB" altLang="en-US"/>
          </a:p>
        </p:txBody>
      </p:sp>
    </p:spTree>
    <p:extLst>
      <p:ext uri="{BB962C8B-B14F-4D97-AF65-F5344CB8AC3E}">
        <p14:creationId xmlns:p14="http://schemas.microsoft.com/office/powerpoint/2010/main" val="2651098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2063"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981200"/>
            <a:ext cx="3803650"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629DF778-1788-46BC-83C4-EAA30BCE4B2C}" type="slidenum">
              <a:rPr lang="en-GB" altLang="en-US"/>
              <a:pPr>
                <a:defRPr/>
              </a:pPr>
              <a:t>‹#›</a:t>
            </a:fld>
            <a:endParaRPr lang="en-GB" altLang="en-US"/>
          </a:p>
        </p:txBody>
      </p:sp>
    </p:spTree>
    <p:extLst>
      <p:ext uri="{BB962C8B-B14F-4D97-AF65-F5344CB8AC3E}">
        <p14:creationId xmlns:p14="http://schemas.microsoft.com/office/powerpoint/2010/main" val="2627071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ftr" idx="11"/>
          </p:nvPr>
        </p:nvSpPr>
        <p:spPr>
          <a:ln/>
        </p:spPr>
        <p:txBody>
          <a:bodyPr/>
          <a:lstStyle>
            <a:lvl1pPr>
              <a:defRPr/>
            </a:lvl1pPr>
          </a:lstStyle>
          <a:p>
            <a:pPr>
              <a:defRPr/>
            </a:pPr>
            <a:endParaRPr lang="en-GB"/>
          </a:p>
        </p:txBody>
      </p:sp>
      <p:sp>
        <p:nvSpPr>
          <p:cNvPr id="9" name="Rectangle 5"/>
          <p:cNvSpPr>
            <a:spLocks noGrp="1" noChangeArrowheads="1"/>
          </p:cNvSpPr>
          <p:nvPr>
            <p:ph type="sldNum" idx="12"/>
          </p:nvPr>
        </p:nvSpPr>
        <p:spPr>
          <a:ln/>
        </p:spPr>
        <p:txBody>
          <a:bodyPr/>
          <a:lstStyle>
            <a:lvl1pPr>
              <a:defRPr/>
            </a:lvl1pPr>
          </a:lstStyle>
          <a:p>
            <a:pPr>
              <a:defRPr/>
            </a:pPr>
            <a:fld id="{3B900E57-6328-4387-B752-2DB19A8C8878}" type="slidenum">
              <a:rPr lang="en-GB" altLang="en-US"/>
              <a:pPr>
                <a:defRPr/>
              </a:pPr>
              <a:t>‹#›</a:t>
            </a:fld>
            <a:endParaRPr lang="en-GB" altLang="en-US"/>
          </a:p>
        </p:txBody>
      </p:sp>
    </p:spTree>
    <p:extLst>
      <p:ext uri="{BB962C8B-B14F-4D97-AF65-F5344CB8AC3E}">
        <p14:creationId xmlns:p14="http://schemas.microsoft.com/office/powerpoint/2010/main" val="3325525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8EB6B5F5-5E98-4DFD-A534-E06C7975727D}" type="slidenum">
              <a:rPr lang="en-GB" altLang="en-US"/>
              <a:pPr>
                <a:defRPr/>
              </a:pPr>
              <a:t>‹#›</a:t>
            </a:fld>
            <a:endParaRPr lang="en-GB" altLang="en-US"/>
          </a:p>
        </p:txBody>
      </p:sp>
    </p:spTree>
    <p:extLst>
      <p:ext uri="{BB962C8B-B14F-4D97-AF65-F5344CB8AC3E}">
        <p14:creationId xmlns:p14="http://schemas.microsoft.com/office/powerpoint/2010/main" val="3606642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1B7C108B-5273-469D-9AB6-E2F0D5D4C96E}" type="slidenum">
              <a:rPr lang="en-GB" altLang="en-US"/>
              <a:pPr>
                <a:defRPr/>
              </a:pPr>
              <a:t>‹#›</a:t>
            </a:fld>
            <a:endParaRPr lang="en-GB" altLang="en-US"/>
          </a:p>
        </p:txBody>
      </p:sp>
    </p:spTree>
    <p:extLst>
      <p:ext uri="{BB962C8B-B14F-4D97-AF65-F5344CB8AC3E}">
        <p14:creationId xmlns:p14="http://schemas.microsoft.com/office/powerpoint/2010/main" val="1885392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FE698FA4-AC4A-4ECF-A422-9F3F430BC059}" type="slidenum">
              <a:rPr lang="en-GB" altLang="en-US"/>
              <a:pPr>
                <a:defRPr/>
              </a:pPr>
              <a:t>‹#›</a:t>
            </a:fld>
            <a:endParaRPr lang="en-GB" altLang="en-US"/>
          </a:p>
        </p:txBody>
      </p:sp>
    </p:spTree>
    <p:extLst>
      <p:ext uri="{BB962C8B-B14F-4D97-AF65-F5344CB8AC3E}">
        <p14:creationId xmlns:p14="http://schemas.microsoft.com/office/powerpoint/2010/main" val="1616885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EF312B1A-AA3D-4E6D-8035-61C749E110A3}" type="slidenum">
              <a:rPr lang="en-GB" altLang="en-US"/>
              <a:pPr>
                <a:defRPr/>
              </a:pPr>
              <a:t>‹#›</a:t>
            </a:fld>
            <a:endParaRPr lang="en-GB" altLang="en-US"/>
          </a:p>
        </p:txBody>
      </p:sp>
    </p:spTree>
    <p:extLst>
      <p:ext uri="{BB962C8B-B14F-4D97-AF65-F5344CB8AC3E}">
        <p14:creationId xmlns:p14="http://schemas.microsoft.com/office/powerpoint/2010/main" val="108549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CCFF"/>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609600"/>
            <a:ext cx="7758113"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1027" name="Rectangle 2"/>
          <p:cNvSpPr>
            <a:spLocks noGrp="1" noChangeArrowheads="1"/>
          </p:cNvSpPr>
          <p:nvPr>
            <p:ph type="body" idx="1"/>
          </p:nvPr>
        </p:nvSpPr>
        <p:spPr bwMode="auto">
          <a:xfrm>
            <a:off x="685800" y="1981200"/>
            <a:ext cx="7758113" cy="410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a:p>
            <a:pPr lvl="4"/>
            <a:r>
              <a:rPr lang="en-GB" altLang="en-US" smtClean="0"/>
              <a:t>Eighth Outline Level</a:t>
            </a:r>
          </a:p>
          <a:p>
            <a:pPr lvl="4"/>
            <a:r>
              <a:rPr lang="en-GB" altLang="en-US" smtClean="0"/>
              <a:t>Ninth Outline Level</a:t>
            </a:r>
          </a:p>
        </p:txBody>
      </p:sp>
      <p:sp>
        <p:nvSpPr>
          <p:cNvPr id="2" name="Rectangle 3"/>
          <p:cNvSpPr>
            <a:spLocks noGrp="1" noChangeArrowheads="1"/>
          </p:cNvSpPr>
          <p:nvPr>
            <p:ph type="dt"/>
          </p:nvPr>
        </p:nvSpPr>
        <p:spPr bwMode="auto">
          <a:xfrm>
            <a:off x="685800" y="6248400"/>
            <a:ext cx="1890713"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lnSpc>
                <a:spcPct val="100000"/>
              </a:lnSpc>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mn-ea"/>
                <a:cs typeface="+mn-cs"/>
              </a:defRPr>
            </a:lvl1pPr>
          </a:lstStyle>
          <a:p>
            <a:pPr>
              <a:defRPr/>
            </a:pPr>
            <a:endParaRPr lang="en-GB"/>
          </a:p>
        </p:txBody>
      </p:sp>
      <p:sp>
        <p:nvSpPr>
          <p:cNvPr id="1028" name="Rectangle 4"/>
          <p:cNvSpPr>
            <a:spLocks noGrp="1" noChangeArrowheads="1"/>
          </p:cNvSpPr>
          <p:nvPr>
            <p:ph type="ftr"/>
          </p:nvPr>
        </p:nvSpPr>
        <p:spPr bwMode="auto">
          <a:xfrm>
            <a:off x="3124200" y="6248400"/>
            <a:ext cx="2881313"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eaLnBrk="1" hangingPunct="1">
              <a:lnSpc>
                <a:spcPct val="100000"/>
              </a:lnSpc>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Times New Roman" pitchFamily="16" charset="0"/>
                <a:ea typeface="+mn-ea"/>
                <a:cs typeface="+mn-cs"/>
              </a:defRPr>
            </a:lvl1pPr>
          </a:lstStyle>
          <a:p>
            <a:pPr>
              <a:defRPr/>
            </a:pPr>
            <a:endParaRPr lang="en-GB"/>
          </a:p>
        </p:txBody>
      </p:sp>
      <p:sp>
        <p:nvSpPr>
          <p:cNvPr id="1029" name="Rectangle 5"/>
          <p:cNvSpPr>
            <a:spLocks noGrp="1" noChangeArrowheads="1"/>
          </p:cNvSpPr>
          <p:nvPr>
            <p:ph type="sldNum"/>
          </p:nvPr>
        </p:nvSpPr>
        <p:spPr bwMode="auto">
          <a:xfrm>
            <a:off x="6553200" y="6248400"/>
            <a:ext cx="1890713"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lnSpc>
                <a:spcPct val="100000"/>
              </a:lnSpc>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ea typeface="+mn-ea"/>
              </a:defRPr>
            </a:lvl1pPr>
          </a:lstStyle>
          <a:p>
            <a:pPr>
              <a:defRPr/>
            </a:pPr>
            <a:fld id="{250CE848-7CEE-4700-BE31-15C8F9DDC697}"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Lucida Sans Unicode" charset="0"/>
          <a:cs typeface="Lucida Sans Unicode" charset="0"/>
        </a:defRPr>
      </a:lvl2pPr>
      <a:lvl3pPr algn="ctr"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Lucida Sans Unicode" charset="0"/>
          <a:cs typeface="Lucida Sans Unicode" charset="0"/>
        </a:defRPr>
      </a:lvl3pPr>
      <a:lvl4pPr algn="ctr"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Lucida Sans Unicode" charset="0"/>
          <a:cs typeface="Lucida Sans Unicode" charset="0"/>
        </a:defRPr>
      </a:lvl4pPr>
      <a:lvl5pPr algn="ctr" defTabSz="457200"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6" charset="0"/>
          <a:ea typeface="Lucida Sans Unicode" charset="0"/>
          <a:cs typeface="Lucida Sans Unicode" charset="0"/>
        </a:defRPr>
      </a:lvl5pPr>
      <a:lvl6pPr marL="2514600" indent="-228600" algn="ctr" defTabSz="457200" rtl="0" fontAlgn="base">
        <a:lnSpc>
          <a:spcPct val="90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6pPr>
      <a:lvl7pPr marL="2971800" indent="-228600" algn="ctr" defTabSz="457200" rtl="0" fontAlgn="base">
        <a:lnSpc>
          <a:spcPct val="90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7pPr>
      <a:lvl8pPr marL="3429000" indent="-228600" algn="ctr" defTabSz="457200" rtl="0" fontAlgn="base">
        <a:lnSpc>
          <a:spcPct val="90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8pPr>
      <a:lvl9pPr marL="3886200" indent="-228600" algn="ctr" defTabSz="457200" rtl="0" fontAlgn="base">
        <a:lnSpc>
          <a:spcPct val="90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Lucida Sans Unicode" charset="0"/>
          <a:cs typeface="Lucida Sans Unicode" charset="0"/>
        </a:defRPr>
      </a:lvl9pPr>
    </p:titleStyle>
    <p:bodyStyle>
      <a:lvl1pPr marL="342900" indent="-342900" algn="l" defTabSz="457200" rtl="0" eaLnBrk="0" fontAlgn="base" hangingPunct="0">
        <a:lnSpc>
          <a:spcPct val="90000"/>
        </a:lnSpc>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57200" rtl="0" eaLnBrk="0" fontAlgn="base" hangingPunct="0">
        <a:lnSpc>
          <a:spcPct val="90000"/>
        </a:lnSpc>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2pPr>
      <a:lvl3pPr marL="1143000" indent="-228600" algn="l" defTabSz="457200" rtl="0" eaLnBrk="0" fontAlgn="base" hangingPunct="0">
        <a:lnSpc>
          <a:spcPct val="90000"/>
        </a:lnSpc>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3pPr>
      <a:lvl4pPr marL="16002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4pPr>
      <a:lvl5pPr marL="2057400" indent="-228600" algn="l" defTabSz="457200"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5pPr>
      <a:lvl6pPr marL="2514600" indent="-228600" algn="l" defTabSz="457200" rtl="0" fontAlgn="base">
        <a:lnSpc>
          <a:spcPct val="90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57200" rtl="0" fontAlgn="base">
        <a:lnSpc>
          <a:spcPct val="90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57200" rtl="0" fontAlgn="base">
        <a:lnSpc>
          <a:spcPct val="90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57200" rtl="0" fontAlgn="base">
        <a:lnSpc>
          <a:spcPct val="90000"/>
        </a:lnSpc>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www.oprah.com/relationships/The-Negative-Effects-of-Porn"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04800"/>
            <a:ext cx="7758113" cy="1130300"/>
          </a:xfrm>
        </p:spPr>
        <p:txBody>
          <a:bodyPr/>
          <a:lstStyle/>
          <a:p>
            <a:r>
              <a:rPr lang="en-US" dirty="0" smtClean="0"/>
              <a:t>Holy Matrimony and Sexuality</a:t>
            </a:r>
            <a:endParaRPr lang="en-US" dirty="0"/>
          </a:p>
        </p:txBody>
      </p:sp>
      <p:sp>
        <p:nvSpPr>
          <p:cNvPr id="3" name="Content Placeholder 2"/>
          <p:cNvSpPr>
            <a:spLocks noGrp="1"/>
          </p:cNvSpPr>
          <p:nvPr>
            <p:ph idx="1"/>
          </p:nvPr>
        </p:nvSpPr>
        <p:spPr>
          <a:xfrm>
            <a:off x="609599" y="1465807"/>
            <a:ext cx="7910511" cy="5257800"/>
          </a:xfrm>
        </p:spPr>
        <p:txBody>
          <a:bodyPr/>
          <a:lstStyle/>
          <a:p>
            <a:r>
              <a:rPr lang="en-US" dirty="0" smtClean="0"/>
              <a:t>Preliminary Comments </a:t>
            </a:r>
          </a:p>
          <a:p>
            <a:r>
              <a:rPr lang="en-US" dirty="0" smtClean="0"/>
              <a:t>Understanding Love</a:t>
            </a:r>
          </a:p>
          <a:p>
            <a:r>
              <a:rPr lang="en-US" dirty="0"/>
              <a:t>T</a:t>
            </a:r>
            <a:r>
              <a:rPr lang="en-US" dirty="0" smtClean="0"/>
              <a:t>he Story and the Epic Marriage</a:t>
            </a:r>
          </a:p>
          <a:p>
            <a:r>
              <a:rPr lang="en-US" dirty="0" smtClean="0"/>
              <a:t>Sacrament of Holy Matrimony Parts</a:t>
            </a:r>
          </a:p>
          <a:p>
            <a:r>
              <a:rPr lang="en-US" dirty="0" smtClean="0"/>
              <a:t>Examples and Models of Married Love</a:t>
            </a:r>
          </a:p>
          <a:p>
            <a:r>
              <a:rPr lang="en-US" dirty="0" smtClean="0"/>
              <a:t>Lunch</a:t>
            </a:r>
          </a:p>
          <a:p>
            <a:r>
              <a:rPr lang="en-US" dirty="0" smtClean="0"/>
              <a:t>The Bridge Between Sacraments and Morality</a:t>
            </a:r>
          </a:p>
          <a:p>
            <a:r>
              <a:rPr lang="en-US" dirty="0" smtClean="0"/>
              <a:t>Commandments Six and Nine</a:t>
            </a:r>
            <a:r>
              <a:rPr lang="en-US" sz="2400" dirty="0" smtClean="0"/>
              <a:t>:  God’s Plan for </a:t>
            </a:r>
            <a:r>
              <a:rPr lang="en-US" sz="2400" dirty="0" smtClean="0"/>
              <a:t>Sexuality</a:t>
            </a:r>
          </a:p>
          <a:p>
            <a:r>
              <a:rPr lang="en-US" dirty="0" smtClean="0"/>
              <a:t>Resources and Strategies</a:t>
            </a:r>
            <a:endParaRPr lang="en-US" dirty="0" smtClean="0"/>
          </a:p>
          <a:p>
            <a:endParaRPr lang="en-US" dirty="0"/>
          </a:p>
        </p:txBody>
      </p:sp>
    </p:spTree>
    <p:extLst>
      <p:ext uri="{BB962C8B-B14F-4D97-AF65-F5344CB8AC3E}">
        <p14:creationId xmlns:p14="http://schemas.microsoft.com/office/powerpoint/2010/main" val="79682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a:xfrm>
            <a:off x="685800" y="152400"/>
            <a:ext cx="7772400" cy="611188"/>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4000" dirty="0" smtClean="0"/>
              <a:t>Agape(Charity) </a:t>
            </a:r>
            <a:r>
              <a:rPr lang="en-GB" altLang="en-US" sz="2400" dirty="0" smtClean="0"/>
              <a:t>CCC 1822-1829, 2093-2094</a:t>
            </a:r>
            <a:endParaRPr lang="en-GB" altLang="en-US" sz="2400" dirty="0" smtClean="0"/>
          </a:p>
        </p:txBody>
      </p:sp>
      <p:sp>
        <p:nvSpPr>
          <p:cNvPr id="7170" name="Rectangle 2"/>
          <p:cNvSpPr>
            <a:spLocks noGrp="1" noChangeArrowheads="1"/>
          </p:cNvSpPr>
          <p:nvPr>
            <p:ph type="body" idx="1"/>
          </p:nvPr>
        </p:nvSpPr>
        <p:spPr>
          <a:xfrm>
            <a:off x="685800" y="685800"/>
            <a:ext cx="7772400" cy="6172200"/>
          </a:xfrm>
        </p:spPr>
        <p:txBody>
          <a:bodyPr/>
          <a:lstStyle/>
          <a:p>
            <a:pPr marL="328613" indent="-328613" eaLnBrk="1" hangingPunct="1">
              <a:spcBef>
                <a:spcPts val="700"/>
              </a:spcBef>
              <a:buFont typeface="Times New Roman" panose="02020603050405020304" pitchFamily="18" charset="0"/>
              <a:buChar char="•"/>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r>
              <a:rPr lang="en-GB" altLang="en-US" sz="2800" dirty="0" smtClean="0"/>
              <a:t>Most common word for love in NT</a:t>
            </a:r>
            <a:r>
              <a:rPr lang="en-GB" altLang="en-US" sz="1400" dirty="0" smtClean="0"/>
              <a:t>(“Peter do you love me?”(Jesus)</a:t>
            </a:r>
          </a:p>
          <a:p>
            <a:pPr marL="328613" indent="-328613" eaLnBrk="1" hangingPunct="1">
              <a:spcBef>
                <a:spcPts val="700"/>
              </a:spcBef>
              <a:buFont typeface="Times New Roman" panose="02020603050405020304" pitchFamily="18" charset="0"/>
              <a:buChar char="•"/>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r>
              <a:rPr lang="en-GB" altLang="en-US" sz="2800" dirty="0" smtClean="0"/>
              <a:t>Christian Love/Heroic Love/Divine Love</a:t>
            </a:r>
          </a:p>
          <a:p>
            <a:pPr marL="328613" indent="-328613" eaLnBrk="1" hangingPunct="1">
              <a:spcBef>
                <a:spcPts val="700"/>
              </a:spcBef>
              <a:buFont typeface="Times New Roman" panose="02020603050405020304" pitchFamily="18" charset="0"/>
              <a:buChar char="•"/>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r>
              <a:rPr lang="en-GB" altLang="en-US" sz="2800" dirty="0" smtClean="0"/>
              <a:t>Given as a virtue in Baptism (Love/</a:t>
            </a:r>
            <a:r>
              <a:rPr lang="en-GB" altLang="en-US" sz="2800" u="sng" dirty="0" smtClean="0"/>
              <a:t>Charity</a:t>
            </a:r>
            <a:r>
              <a:rPr lang="en-GB" altLang="en-US" sz="2800" dirty="0" smtClean="0"/>
              <a:t>)with Faith and Hope...</a:t>
            </a:r>
          </a:p>
          <a:p>
            <a:pPr marL="328613" indent="-328613" eaLnBrk="1" hangingPunct="1">
              <a:spcBef>
                <a:spcPts val="700"/>
              </a:spcBef>
              <a:buFont typeface="Times New Roman" panose="02020603050405020304" pitchFamily="18" charset="0"/>
              <a:buChar char="•"/>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r>
              <a:rPr lang="en-US" altLang="en-US" sz="2800" dirty="0" smtClean="0"/>
              <a:t>“This is my body given for you”-Jesus exemplifies self-sacrificial love, Jesus (Mt 26:26)</a:t>
            </a:r>
          </a:p>
          <a:p>
            <a:pPr marL="328613" indent="-328613" eaLnBrk="1" hangingPunct="1">
              <a:spcBef>
                <a:spcPts val="700"/>
              </a:spcBef>
              <a:buFont typeface="Times New Roman" panose="02020603050405020304" pitchFamily="18" charset="0"/>
              <a:buChar char="•"/>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r>
              <a:rPr lang="en-GB" altLang="en-US" sz="2800" dirty="0" smtClean="0"/>
              <a:t>Characteristics:</a:t>
            </a:r>
          </a:p>
          <a:p>
            <a:pPr marL="328613" indent="-328613" eaLnBrk="1" hangingPunct="1">
              <a:buClrTx/>
              <a:buSzTx/>
              <a:buFontTx/>
              <a:buNone/>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r>
              <a:rPr lang="en-GB" altLang="en-US" sz="2400" dirty="0" smtClean="0"/>
              <a:t>-unconditional</a:t>
            </a:r>
          </a:p>
          <a:p>
            <a:pPr marL="328613" indent="-328613" eaLnBrk="1" hangingPunct="1">
              <a:buClrTx/>
              <a:buSzTx/>
              <a:buFontTx/>
              <a:buNone/>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r>
              <a:rPr lang="en-GB" altLang="en-US" sz="2400" dirty="0" smtClean="0"/>
              <a:t>-sacrificial</a:t>
            </a:r>
          </a:p>
          <a:p>
            <a:pPr marL="328613" indent="-328613" eaLnBrk="1" hangingPunct="1">
              <a:spcBef>
                <a:spcPts val="700"/>
              </a:spcBef>
              <a:buClrTx/>
              <a:buSzTx/>
              <a:buFontTx/>
              <a:buNone/>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r>
              <a:rPr lang="en-GB" altLang="en-US" sz="2400" dirty="0" smtClean="0"/>
              <a:t>-unselfish</a:t>
            </a:r>
          </a:p>
          <a:p>
            <a:pPr marL="328613" indent="-328613" eaLnBrk="1" hangingPunct="1">
              <a:spcBef>
                <a:spcPts val="700"/>
              </a:spcBef>
              <a:buClrTx/>
              <a:buSzTx/>
              <a:buFontTx/>
              <a:buNone/>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r>
              <a:rPr lang="en-GB" altLang="en-US" sz="2400" dirty="0" smtClean="0"/>
              <a:t>-unchanging</a:t>
            </a:r>
          </a:p>
          <a:p>
            <a:pPr marL="328613" indent="-328613" eaLnBrk="1" hangingPunct="1">
              <a:spcBef>
                <a:spcPts val="700"/>
              </a:spcBef>
              <a:buClrTx/>
              <a:buSzTx/>
              <a:buFontTx/>
              <a:buNone/>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r>
              <a:rPr lang="en-GB" altLang="en-US" sz="2400" dirty="0" smtClean="0"/>
              <a:t>-active</a:t>
            </a:r>
          </a:p>
          <a:p>
            <a:pPr marL="328613" indent="-328613" eaLnBrk="1" hangingPunct="1">
              <a:spcBef>
                <a:spcPts val="700"/>
              </a:spcBef>
              <a:buClrTx/>
              <a:buSzTx/>
              <a:buFontTx/>
              <a:buNone/>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r>
              <a:rPr lang="en-GB" altLang="en-US" sz="2400" dirty="0" smtClean="0"/>
              <a:t>-antidote to fear</a:t>
            </a:r>
          </a:p>
          <a:p>
            <a:pPr marL="328613" indent="-328613" eaLnBrk="1" hangingPunct="1">
              <a:spcBef>
                <a:spcPts val="700"/>
              </a:spcBef>
              <a:buClrTx/>
              <a:buSzTx/>
              <a:buFontTx/>
              <a:buNone/>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endParaRPr lang="en-GB" altLang="en-US" sz="2400" dirty="0" smtClean="0"/>
          </a:p>
        </p:txBody>
      </p:sp>
      <p:pic>
        <p:nvPicPr>
          <p:cNvPr id="2" name="Picture 1"/>
          <p:cNvPicPr>
            <a:picLocks noChangeAspect="1"/>
          </p:cNvPicPr>
          <p:nvPr/>
        </p:nvPicPr>
        <p:blipFill>
          <a:blip r:embed="rId3"/>
          <a:stretch>
            <a:fillRect/>
          </a:stretch>
        </p:blipFill>
        <p:spPr>
          <a:xfrm>
            <a:off x="3352800" y="3581400"/>
            <a:ext cx="5105400" cy="276225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7170">
                                            <p:txEl>
                                              <p:pRg st="0" end="0"/>
                                            </p:txEl>
                                          </p:spTgt>
                                        </p:tgtEl>
                                        <p:attrNameLst>
                                          <p:attrName>style.visibility</p:attrName>
                                        </p:attrNameLst>
                                      </p:cBhvr>
                                      <p:to>
                                        <p:strVal val="visible"/>
                                      </p:to>
                                    </p:set>
                                    <p:anim calcmode="lin" valueType="num">
                                      <p:cBhvr additive="repl">
                                        <p:cTn id="7" dur="500" fill="hold"/>
                                        <p:tgtEl>
                                          <p:spTgt spid="7170">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7170">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7170">
                                            <p:txEl>
                                              <p:pRg st="1" end="1"/>
                                            </p:txEl>
                                          </p:spTgt>
                                        </p:tgtEl>
                                        <p:attrNameLst>
                                          <p:attrName>style.visibility</p:attrName>
                                        </p:attrNameLst>
                                      </p:cBhvr>
                                      <p:to>
                                        <p:strVal val="visible"/>
                                      </p:to>
                                    </p:set>
                                    <p:anim calcmode="lin" valueType="num">
                                      <p:cBhvr additive="repl">
                                        <p:cTn id="13" dur="500" fill="hold"/>
                                        <p:tgtEl>
                                          <p:spTgt spid="7170">
                                            <p:txEl>
                                              <p:pRg st="1" end="1"/>
                                            </p:txEl>
                                          </p:spTgt>
                                        </p:tgtEl>
                                        <p:attrNameLst>
                                          <p:attrName>ppt_x</p:attrName>
                                        </p:attrNameLst>
                                      </p:cBhvr>
                                      <p:tavLst>
                                        <p:tav tm="100000">
                                          <p:val>
                                            <p:strVal val="#ppt_x"/>
                                          </p:val>
                                        </p:tav>
                                        <p:tav>
                                          <p:val>
                                            <p:strVal val="#ppt_x"/>
                                          </p:val>
                                        </p:tav>
                                      </p:tavLst>
                                    </p:anim>
                                    <p:anim calcmode="lin" valueType="num">
                                      <p:cBhvr additive="repl">
                                        <p:cTn id="14" dur="500" fill="hold"/>
                                        <p:tgtEl>
                                          <p:spTgt spid="7170">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7170">
                                            <p:txEl>
                                              <p:pRg st="2" end="2"/>
                                            </p:txEl>
                                          </p:spTgt>
                                        </p:tgtEl>
                                        <p:attrNameLst>
                                          <p:attrName>style.visibility</p:attrName>
                                        </p:attrNameLst>
                                      </p:cBhvr>
                                      <p:to>
                                        <p:strVal val="visible"/>
                                      </p:to>
                                    </p:set>
                                    <p:anim calcmode="lin" valueType="num">
                                      <p:cBhvr additive="repl">
                                        <p:cTn id="19" dur="500" fill="hold"/>
                                        <p:tgtEl>
                                          <p:spTgt spid="7170">
                                            <p:txEl>
                                              <p:pRg st="2" end="2"/>
                                            </p:txEl>
                                          </p:spTgt>
                                        </p:tgtEl>
                                        <p:attrNameLst>
                                          <p:attrName>ppt_x</p:attrName>
                                        </p:attrNameLst>
                                      </p:cBhvr>
                                      <p:tavLst>
                                        <p:tav tm="100000">
                                          <p:val>
                                            <p:strVal val="#ppt_x"/>
                                          </p:val>
                                        </p:tav>
                                        <p:tav>
                                          <p:val>
                                            <p:strVal val="#ppt_x"/>
                                          </p:val>
                                        </p:tav>
                                      </p:tavLst>
                                    </p:anim>
                                    <p:anim calcmode="lin" valueType="num">
                                      <p:cBhvr additive="repl">
                                        <p:cTn id="20" dur="500" fill="hold"/>
                                        <p:tgtEl>
                                          <p:spTgt spid="7170">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7170">
                                            <p:txEl>
                                              <p:pRg st="3" end="3"/>
                                            </p:txEl>
                                          </p:spTgt>
                                        </p:tgtEl>
                                        <p:attrNameLst>
                                          <p:attrName>style.visibility</p:attrName>
                                        </p:attrNameLst>
                                      </p:cBhvr>
                                      <p:to>
                                        <p:strVal val="visible"/>
                                      </p:to>
                                    </p:set>
                                    <p:anim calcmode="lin" valueType="num">
                                      <p:cBhvr additive="repl">
                                        <p:cTn id="25" dur="500" fill="hold"/>
                                        <p:tgtEl>
                                          <p:spTgt spid="7170">
                                            <p:txEl>
                                              <p:pRg st="3" end="3"/>
                                            </p:txEl>
                                          </p:spTgt>
                                        </p:tgtEl>
                                        <p:attrNameLst>
                                          <p:attrName>ppt_x</p:attrName>
                                        </p:attrNameLst>
                                      </p:cBhvr>
                                      <p:tavLst>
                                        <p:tav tm="100000">
                                          <p:val>
                                            <p:strVal val="#ppt_x"/>
                                          </p:val>
                                        </p:tav>
                                        <p:tav>
                                          <p:val>
                                            <p:strVal val="#ppt_x"/>
                                          </p:val>
                                        </p:tav>
                                      </p:tavLst>
                                    </p:anim>
                                    <p:anim calcmode="lin" valueType="num">
                                      <p:cBhvr additive="repl">
                                        <p:cTn id="26" dur="500" fill="hold"/>
                                        <p:tgtEl>
                                          <p:spTgt spid="7170">
                                            <p:txEl>
                                              <p:pRg st="3" end="3"/>
                                            </p:txEl>
                                          </p:spTgt>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additive="repl">
                                        <p:cTn id="30" dur="1" fill="hold">
                                          <p:stCondLst>
                                            <p:cond delay="0"/>
                                          </p:stCondLst>
                                        </p:cTn>
                                        <p:tgtEl>
                                          <p:spTgt spid="7170">
                                            <p:txEl>
                                              <p:pRg st="4" end="4"/>
                                            </p:txEl>
                                          </p:spTgt>
                                        </p:tgtEl>
                                        <p:attrNameLst>
                                          <p:attrName>style.visibility</p:attrName>
                                        </p:attrNameLst>
                                      </p:cBhvr>
                                      <p:to>
                                        <p:strVal val="visible"/>
                                      </p:to>
                                    </p:set>
                                    <p:anim calcmode="lin" valueType="num">
                                      <p:cBhvr additive="repl">
                                        <p:cTn id="31" dur="500" fill="hold"/>
                                        <p:tgtEl>
                                          <p:spTgt spid="7170">
                                            <p:txEl>
                                              <p:pRg st="4" end="4"/>
                                            </p:txEl>
                                          </p:spTgt>
                                        </p:tgtEl>
                                        <p:attrNameLst>
                                          <p:attrName>ppt_x</p:attrName>
                                        </p:attrNameLst>
                                      </p:cBhvr>
                                      <p:tavLst>
                                        <p:tav tm="100000">
                                          <p:val>
                                            <p:strVal val="#ppt_x"/>
                                          </p:val>
                                        </p:tav>
                                        <p:tav>
                                          <p:val>
                                            <p:strVal val="#ppt_x"/>
                                          </p:val>
                                        </p:tav>
                                      </p:tavLst>
                                    </p:anim>
                                    <p:anim calcmode="lin" valueType="num">
                                      <p:cBhvr additive="repl">
                                        <p:cTn id="32" dur="500" fill="hold"/>
                                        <p:tgtEl>
                                          <p:spTgt spid="7170">
                                            <p:txEl>
                                              <p:pRg st="4" end="4"/>
                                            </p:txEl>
                                          </p:spTgt>
                                        </p:tgtEl>
                                        <p:attrNameLst>
                                          <p:attrName>ppt_y</p:attrName>
                                        </p:attrNameLst>
                                      </p:cBhvr>
                                      <p:tavLst>
                                        <p:tav tm="100000">
                                          <p:val>
                                            <p:strVal val="1+#ppt_h/2"/>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additive="repl">
                                        <p:cTn id="36" dur="1" fill="hold">
                                          <p:stCondLst>
                                            <p:cond delay="0"/>
                                          </p:stCondLst>
                                        </p:cTn>
                                        <p:tgtEl>
                                          <p:spTgt spid="7170">
                                            <p:txEl>
                                              <p:pRg st="5" end="5"/>
                                            </p:txEl>
                                          </p:spTgt>
                                        </p:tgtEl>
                                        <p:attrNameLst>
                                          <p:attrName>style.visibility</p:attrName>
                                        </p:attrNameLst>
                                      </p:cBhvr>
                                      <p:to>
                                        <p:strVal val="visible"/>
                                      </p:to>
                                    </p:set>
                                    <p:anim calcmode="lin" valueType="num">
                                      <p:cBhvr additive="repl">
                                        <p:cTn id="37" dur="500" fill="hold"/>
                                        <p:tgtEl>
                                          <p:spTgt spid="7170">
                                            <p:txEl>
                                              <p:pRg st="5" end="5"/>
                                            </p:txEl>
                                          </p:spTgt>
                                        </p:tgtEl>
                                        <p:attrNameLst>
                                          <p:attrName>ppt_x</p:attrName>
                                        </p:attrNameLst>
                                      </p:cBhvr>
                                      <p:tavLst>
                                        <p:tav tm="100000">
                                          <p:val>
                                            <p:strVal val="#ppt_x"/>
                                          </p:val>
                                        </p:tav>
                                        <p:tav>
                                          <p:val>
                                            <p:strVal val="#ppt_x"/>
                                          </p:val>
                                        </p:tav>
                                      </p:tavLst>
                                    </p:anim>
                                    <p:anim calcmode="lin" valueType="num">
                                      <p:cBhvr additive="repl">
                                        <p:cTn id="38" dur="500" fill="hold"/>
                                        <p:tgtEl>
                                          <p:spTgt spid="7170">
                                            <p:txEl>
                                              <p:pRg st="5" end="5"/>
                                            </p:txEl>
                                          </p:spTgt>
                                        </p:tgtEl>
                                        <p:attrNameLst>
                                          <p:attrName>ppt_y</p:attrName>
                                        </p:attrNameLst>
                                      </p:cBhvr>
                                      <p:tavLst>
                                        <p:tav tm="100000">
                                          <p:val>
                                            <p:strVal val="1+#ppt_h/2"/>
                                          </p:val>
                                        </p:tav>
                                        <p:tav>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additive="repl">
                                        <p:cTn id="42" dur="1" fill="hold">
                                          <p:stCondLst>
                                            <p:cond delay="0"/>
                                          </p:stCondLst>
                                        </p:cTn>
                                        <p:tgtEl>
                                          <p:spTgt spid="7170">
                                            <p:txEl>
                                              <p:pRg st="6" end="6"/>
                                            </p:txEl>
                                          </p:spTgt>
                                        </p:tgtEl>
                                        <p:attrNameLst>
                                          <p:attrName>style.visibility</p:attrName>
                                        </p:attrNameLst>
                                      </p:cBhvr>
                                      <p:to>
                                        <p:strVal val="visible"/>
                                      </p:to>
                                    </p:set>
                                    <p:anim calcmode="lin" valueType="num">
                                      <p:cBhvr additive="repl">
                                        <p:cTn id="43" dur="500" fill="hold"/>
                                        <p:tgtEl>
                                          <p:spTgt spid="7170">
                                            <p:txEl>
                                              <p:pRg st="6" end="6"/>
                                            </p:txEl>
                                          </p:spTgt>
                                        </p:tgtEl>
                                        <p:attrNameLst>
                                          <p:attrName>ppt_x</p:attrName>
                                        </p:attrNameLst>
                                      </p:cBhvr>
                                      <p:tavLst>
                                        <p:tav tm="100000">
                                          <p:val>
                                            <p:strVal val="#ppt_x"/>
                                          </p:val>
                                        </p:tav>
                                        <p:tav>
                                          <p:val>
                                            <p:strVal val="#ppt_x"/>
                                          </p:val>
                                        </p:tav>
                                      </p:tavLst>
                                    </p:anim>
                                    <p:anim calcmode="lin" valueType="num">
                                      <p:cBhvr additive="repl">
                                        <p:cTn id="44" dur="500" fill="hold"/>
                                        <p:tgtEl>
                                          <p:spTgt spid="7170">
                                            <p:txEl>
                                              <p:pRg st="6" end="6"/>
                                            </p:txEl>
                                          </p:spTgt>
                                        </p:tgtEl>
                                        <p:attrNameLst>
                                          <p:attrName>ppt_y</p:attrName>
                                        </p:attrNameLst>
                                      </p:cBhvr>
                                      <p:tavLst>
                                        <p:tav tm="100000">
                                          <p:val>
                                            <p:strVal val="1+#ppt_h/2"/>
                                          </p:val>
                                        </p:tav>
                                        <p:tav>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additive="repl">
                                        <p:cTn id="48" dur="1" fill="hold">
                                          <p:stCondLst>
                                            <p:cond delay="0"/>
                                          </p:stCondLst>
                                        </p:cTn>
                                        <p:tgtEl>
                                          <p:spTgt spid="7170">
                                            <p:txEl>
                                              <p:pRg st="7" end="7"/>
                                            </p:txEl>
                                          </p:spTgt>
                                        </p:tgtEl>
                                        <p:attrNameLst>
                                          <p:attrName>style.visibility</p:attrName>
                                        </p:attrNameLst>
                                      </p:cBhvr>
                                      <p:to>
                                        <p:strVal val="visible"/>
                                      </p:to>
                                    </p:set>
                                    <p:anim calcmode="lin" valueType="num">
                                      <p:cBhvr additive="repl">
                                        <p:cTn id="49" dur="500" fill="hold"/>
                                        <p:tgtEl>
                                          <p:spTgt spid="7170">
                                            <p:txEl>
                                              <p:pRg st="7" end="7"/>
                                            </p:txEl>
                                          </p:spTgt>
                                        </p:tgtEl>
                                        <p:attrNameLst>
                                          <p:attrName>ppt_x</p:attrName>
                                        </p:attrNameLst>
                                      </p:cBhvr>
                                      <p:tavLst>
                                        <p:tav tm="100000">
                                          <p:val>
                                            <p:strVal val="#ppt_x"/>
                                          </p:val>
                                        </p:tav>
                                        <p:tav>
                                          <p:val>
                                            <p:strVal val="#ppt_x"/>
                                          </p:val>
                                        </p:tav>
                                      </p:tavLst>
                                    </p:anim>
                                    <p:anim calcmode="lin" valueType="num">
                                      <p:cBhvr additive="repl">
                                        <p:cTn id="50" dur="500" fill="hold"/>
                                        <p:tgtEl>
                                          <p:spTgt spid="7170">
                                            <p:txEl>
                                              <p:pRg st="7" end="7"/>
                                            </p:txEl>
                                          </p:spTgt>
                                        </p:tgtEl>
                                        <p:attrNameLst>
                                          <p:attrName>ppt_y</p:attrName>
                                        </p:attrNameLst>
                                      </p:cBhvr>
                                      <p:tavLst>
                                        <p:tav tm="100000">
                                          <p:val>
                                            <p:strVal val="1+#ppt_h/2"/>
                                          </p:val>
                                        </p:tav>
                                        <p:tav>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7170">
                                            <p:txEl>
                                              <p:pRg st="8" end="8"/>
                                            </p:txEl>
                                          </p:spTgt>
                                        </p:tgtEl>
                                        <p:attrNameLst>
                                          <p:attrName>style.visibility</p:attrName>
                                        </p:attrNameLst>
                                      </p:cBhvr>
                                      <p:to>
                                        <p:strVal val="visible"/>
                                      </p:to>
                                    </p:set>
                                    <p:anim calcmode="lin" valueType="num">
                                      <p:cBhvr additive="base">
                                        <p:cTn id="55" dur="500" fill="hold"/>
                                        <p:tgtEl>
                                          <p:spTgt spid="7170">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170">
                                            <p:txEl>
                                              <p:pRg st="8" end="8"/>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170">
                                            <p:txEl>
                                              <p:pRg st="9" end="9"/>
                                            </p:txEl>
                                          </p:spTgt>
                                        </p:tgtEl>
                                        <p:attrNameLst>
                                          <p:attrName>style.visibility</p:attrName>
                                        </p:attrNameLst>
                                      </p:cBhvr>
                                      <p:to>
                                        <p:strVal val="visible"/>
                                      </p:to>
                                    </p:set>
                                    <p:anim calcmode="lin" valueType="num">
                                      <p:cBhvr additive="base">
                                        <p:cTn id="59" dur="500" fill="hold"/>
                                        <p:tgtEl>
                                          <p:spTgt spid="7170">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170">
                                            <p:txEl>
                                              <p:pRg st="9" end="9"/>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170">
                                            <p:txEl>
                                              <p:pRg st="10" end="10"/>
                                            </p:txEl>
                                          </p:spTgt>
                                        </p:tgtEl>
                                        <p:attrNameLst>
                                          <p:attrName>style.visibility</p:attrName>
                                        </p:attrNameLst>
                                      </p:cBhvr>
                                      <p:to>
                                        <p:strVal val="visible"/>
                                      </p:to>
                                    </p:set>
                                    <p:anim calcmode="lin" valueType="num">
                                      <p:cBhvr additive="base">
                                        <p:cTn id="63" dur="500" fill="hold"/>
                                        <p:tgtEl>
                                          <p:spTgt spid="7170">
                                            <p:txEl>
                                              <p:pRg st="10" end="1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170">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26988"/>
            <a:ext cx="5830887"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ChangeArrowheads="1"/>
          </p:cNvSpPr>
          <p:nvPr/>
        </p:nvSpPr>
        <p:spPr bwMode="auto">
          <a:xfrm>
            <a:off x="4343400" y="457200"/>
            <a:ext cx="4173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a:t>St. Paul’s attributes for Agape…</a:t>
            </a:r>
          </a:p>
        </p:txBody>
      </p:sp>
      <p:sp>
        <p:nvSpPr>
          <p:cNvPr id="26628" name="Rectangle 5"/>
          <p:cNvSpPr>
            <a:spLocks noChangeArrowheads="1"/>
          </p:cNvSpPr>
          <p:nvPr/>
        </p:nvSpPr>
        <p:spPr bwMode="auto">
          <a:xfrm>
            <a:off x="4343400" y="1152525"/>
            <a:ext cx="4572000"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t>1 Corinthians 13:4-8</a:t>
            </a:r>
          </a:p>
          <a:p>
            <a:endParaRPr lang="en-US" altLang="en-US"/>
          </a:p>
          <a:p>
            <a:r>
              <a:rPr lang="en-US" altLang="en-US"/>
              <a:t>What Agape is… </a:t>
            </a:r>
            <a:r>
              <a:rPr lang="en-US" altLang="en-US">
                <a:solidFill>
                  <a:srgbClr val="00B050"/>
                </a:solidFill>
              </a:rPr>
              <a:t>patient</a:t>
            </a:r>
            <a:r>
              <a:rPr lang="en-US" altLang="en-US"/>
              <a:t> </a:t>
            </a:r>
            <a:r>
              <a:rPr lang="en-US" altLang="en-US">
                <a:solidFill>
                  <a:srgbClr val="00B050"/>
                </a:solidFill>
              </a:rPr>
              <a:t>&amp;</a:t>
            </a:r>
            <a:r>
              <a:rPr lang="en-US" altLang="en-US"/>
              <a:t> </a:t>
            </a:r>
            <a:r>
              <a:rPr lang="en-US" altLang="en-US">
                <a:solidFill>
                  <a:srgbClr val="00B050"/>
                </a:solidFill>
              </a:rPr>
              <a:t>kind</a:t>
            </a:r>
            <a:r>
              <a:rPr lang="en-US" altLang="en-US"/>
              <a:t>.</a:t>
            </a:r>
          </a:p>
          <a:p>
            <a:pPr algn="r"/>
            <a:r>
              <a:rPr lang="en-US" altLang="en-US"/>
              <a:t>What Agape is NOT… </a:t>
            </a:r>
            <a:r>
              <a:rPr lang="en-US" altLang="en-US">
                <a:solidFill>
                  <a:srgbClr val="FF0000"/>
                </a:solidFill>
              </a:rPr>
              <a:t>proud, self-        seeking, easily angered. </a:t>
            </a:r>
            <a:endParaRPr lang="en-US" altLang="en-US"/>
          </a:p>
          <a:p>
            <a:pPr algn="r"/>
            <a:r>
              <a:rPr lang="en-US" altLang="en-US"/>
              <a:t>What Agape does…</a:t>
            </a:r>
            <a:r>
              <a:rPr lang="en-US" altLang="en-US">
                <a:solidFill>
                  <a:srgbClr val="00B050"/>
                </a:solidFill>
              </a:rPr>
              <a:t>protects, trusts, hopes. rejoices with </a:t>
            </a:r>
          </a:p>
          <a:p>
            <a:pPr algn="r"/>
            <a:r>
              <a:rPr lang="en-US" altLang="en-US">
                <a:solidFill>
                  <a:srgbClr val="00B050"/>
                </a:solidFill>
              </a:rPr>
              <a:t>the truth </a:t>
            </a:r>
          </a:p>
          <a:p>
            <a:pPr algn="r"/>
            <a:r>
              <a:rPr lang="en-US" altLang="en-US">
                <a:solidFill>
                  <a:srgbClr val="00B050"/>
                </a:solidFill>
              </a:rPr>
              <a:t>keeps no record of wrongs &amp; always perseveres.</a:t>
            </a:r>
          </a:p>
          <a:p>
            <a:pPr algn="r"/>
            <a:endParaRPr lang="en-US" altLang="en-US">
              <a:solidFill>
                <a:srgbClr val="00B050"/>
              </a:solidFill>
            </a:endParaRPr>
          </a:p>
          <a:p>
            <a:pPr algn="r"/>
            <a:r>
              <a:rPr lang="en-US" altLang="en-US"/>
              <a:t>What Agape does NOT…</a:t>
            </a:r>
            <a:r>
              <a:rPr lang="en-US" altLang="en-US">
                <a:solidFill>
                  <a:srgbClr val="FF0000"/>
                </a:solidFill>
              </a:rPr>
              <a:t>envy, boast, dishonor</a:t>
            </a:r>
          </a:p>
          <a:p>
            <a:pPr algn="r"/>
            <a:r>
              <a:rPr lang="en-US" altLang="en-US">
                <a:solidFill>
                  <a:srgbClr val="FF0000"/>
                </a:solidFill>
              </a:rPr>
              <a:t> others, delight in evil, fail</a:t>
            </a:r>
            <a:r>
              <a:rPr lang="en-US" altLang="en-US"/>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685800" y="304800"/>
            <a:ext cx="77724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dirty="0" smtClean="0"/>
              <a:t>Real Stories of </a:t>
            </a:r>
            <a:r>
              <a:rPr lang="en-GB" altLang="en-US" dirty="0" smtClean="0"/>
              <a:t>Natural Love </a:t>
            </a:r>
            <a:r>
              <a:rPr lang="en-GB" altLang="en-US" dirty="0" smtClean="0"/>
              <a:t>Transformed</a:t>
            </a:r>
          </a:p>
        </p:txBody>
      </p:sp>
      <p:sp>
        <p:nvSpPr>
          <p:cNvPr id="9218" name="Rectangle 2"/>
          <p:cNvSpPr>
            <a:spLocks noGrp="1" noChangeArrowheads="1"/>
          </p:cNvSpPr>
          <p:nvPr>
            <p:ph type="body" idx="1"/>
          </p:nvPr>
        </p:nvSpPr>
        <p:spPr>
          <a:xfrm>
            <a:off x="381000" y="1371600"/>
            <a:ext cx="8077200" cy="5964238"/>
          </a:xfrm>
        </p:spPr>
        <p:txBody>
          <a:bodyPr/>
          <a:lstStyle/>
          <a:p>
            <a:pPr marL="328613" indent="-328613" eaLnBrk="1" hangingPunct="1">
              <a:lnSpc>
                <a:spcPct val="100000"/>
              </a:lnSpc>
              <a:buFont typeface="Times New Roman" panose="02020603050405020304" pitchFamily="18" charset="0"/>
              <a:buChar char="•"/>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endParaRPr lang="en-GB" altLang="en-US" dirty="0" smtClean="0"/>
          </a:p>
          <a:p>
            <a:pPr marL="328613" indent="-328613" eaLnBrk="1" hangingPunct="1">
              <a:lnSpc>
                <a:spcPct val="100000"/>
              </a:lnSpc>
              <a:buClrTx/>
              <a:buSzTx/>
              <a:buFontTx/>
              <a:buNone/>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endParaRPr lang="en-GB" altLang="en-US" dirty="0" smtClean="0"/>
          </a:p>
          <a:p>
            <a:pPr marL="328613" indent="-328613" eaLnBrk="1" hangingPunct="1">
              <a:lnSpc>
                <a:spcPct val="100000"/>
              </a:lnSpc>
              <a:buClrTx/>
              <a:buSzTx/>
              <a:buFontTx/>
              <a:buNone/>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endParaRPr lang="en-GB" altLang="en-US" dirty="0" smtClean="0"/>
          </a:p>
          <a:p>
            <a:pPr marL="328613" indent="-328613" eaLnBrk="1" hangingPunct="1">
              <a:lnSpc>
                <a:spcPct val="100000"/>
              </a:lnSpc>
              <a:buClrTx/>
              <a:buSzTx/>
              <a:buFontTx/>
              <a:buNone/>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endParaRPr lang="en-GB" altLang="en-US" dirty="0" smtClean="0"/>
          </a:p>
          <a:p>
            <a:pPr marL="328613" indent="-328613" eaLnBrk="1" hangingPunct="1">
              <a:lnSpc>
                <a:spcPct val="100000"/>
              </a:lnSpc>
              <a:buClrTx/>
              <a:buSzTx/>
              <a:buFontTx/>
              <a:buNone/>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endParaRPr lang="en-GB" altLang="en-US" dirty="0" smtClean="0"/>
          </a:p>
          <a:p>
            <a:pPr marL="328613" indent="-328613" eaLnBrk="1" hangingPunct="1">
              <a:lnSpc>
                <a:spcPct val="100000"/>
              </a:lnSpc>
              <a:buClrTx/>
              <a:buSzTx/>
              <a:buFontTx/>
              <a:buNone/>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pPr>
            <a:endParaRPr lang="en-GB" altLang="en-US" dirty="0" smtClean="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128838"/>
            <a:ext cx="992188"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147888"/>
            <a:ext cx="114300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147888"/>
            <a:ext cx="1143000" cy="160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11388" y="4325938"/>
            <a:ext cx="1362075"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06900" y="4325938"/>
            <a:ext cx="139700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80175" y="4325938"/>
            <a:ext cx="136842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nodePh="1">
                                  <p:stCondLst>
                                    <p:cond delay="0"/>
                                  </p:stCondLst>
                                  <p:endCondLst>
                                    <p:cond evt="begin" delay="0">
                                      <p:tn val="5"/>
                                    </p:cond>
                                  </p:endCondLst>
                                  <p:childTnLst>
                                    <p:set>
                                      <p:cBhvr additive="repl">
                                        <p:cTn id="6" dur="1" fill="hold">
                                          <p:stCondLst>
                                            <p:cond delay="0"/>
                                          </p:stCondLst>
                                        </p:cTn>
                                        <p:tgtEl>
                                          <p:spTgt spid="9218">
                                            <p:txEl>
                                              <p:pRg st="0" end="0"/>
                                            </p:txEl>
                                          </p:spTgt>
                                        </p:tgtEl>
                                        <p:attrNameLst>
                                          <p:attrName>style.visibility</p:attrName>
                                        </p:attrNameLst>
                                      </p:cBhvr>
                                      <p:to>
                                        <p:strVal val="visible"/>
                                      </p:to>
                                    </p:set>
                                    <p:anim calcmode="lin" valueType="num">
                                      <p:cBhvr additive="repl">
                                        <p:cTn id="7" dur="500" fill="hold"/>
                                        <p:tgtEl>
                                          <p:spTgt spid="9218">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9218">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9219"/>
                                        </p:tgtEl>
                                        <p:attrNameLst>
                                          <p:attrName>style.visibility</p:attrName>
                                        </p:attrNameLst>
                                      </p:cBhvr>
                                      <p:to>
                                        <p:strVal val="visible"/>
                                      </p:to>
                                    </p:set>
                                    <p:anim calcmode="lin" valueType="num">
                                      <p:cBhvr additive="repl">
                                        <p:cTn id="13" dur="500" fill="hold"/>
                                        <p:tgtEl>
                                          <p:spTgt spid="9219"/>
                                        </p:tgtEl>
                                        <p:attrNameLst>
                                          <p:attrName>ppt_x</p:attrName>
                                        </p:attrNameLst>
                                      </p:cBhvr>
                                      <p:tavLst>
                                        <p:tav tm="100000">
                                          <p:val>
                                            <p:strVal val="#ppt_x"/>
                                          </p:val>
                                        </p:tav>
                                        <p:tav>
                                          <p:val>
                                            <p:strVal val="#ppt_x"/>
                                          </p:val>
                                        </p:tav>
                                      </p:tavLst>
                                    </p:anim>
                                    <p:anim calcmode="lin" valueType="num">
                                      <p:cBhvr additive="repl">
                                        <p:cTn id="14" dur="500" fill="hold"/>
                                        <p:tgtEl>
                                          <p:spTgt spid="9219"/>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9220"/>
                                        </p:tgtEl>
                                        <p:attrNameLst>
                                          <p:attrName>style.visibility</p:attrName>
                                        </p:attrNameLst>
                                      </p:cBhvr>
                                      <p:to>
                                        <p:strVal val="visible"/>
                                      </p:to>
                                    </p:set>
                                    <p:anim calcmode="lin" valueType="num">
                                      <p:cBhvr additive="repl">
                                        <p:cTn id="19" dur="500" fill="hold"/>
                                        <p:tgtEl>
                                          <p:spTgt spid="9220"/>
                                        </p:tgtEl>
                                        <p:attrNameLst>
                                          <p:attrName>ppt_x</p:attrName>
                                        </p:attrNameLst>
                                      </p:cBhvr>
                                      <p:tavLst>
                                        <p:tav tm="100000">
                                          <p:val>
                                            <p:strVal val="#ppt_x"/>
                                          </p:val>
                                        </p:tav>
                                        <p:tav>
                                          <p:val>
                                            <p:strVal val="#ppt_x"/>
                                          </p:val>
                                        </p:tav>
                                      </p:tavLst>
                                    </p:anim>
                                    <p:anim calcmode="lin" valueType="num">
                                      <p:cBhvr additive="repl">
                                        <p:cTn id="20" dur="500" fill="hold"/>
                                        <p:tgtEl>
                                          <p:spTgt spid="9220"/>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9221"/>
                                        </p:tgtEl>
                                        <p:attrNameLst>
                                          <p:attrName>style.visibility</p:attrName>
                                        </p:attrNameLst>
                                      </p:cBhvr>
                                      <p:to>
                                        <p:strVal val="visible"/>
                                      </p:to>
                                    </p:set>
                                    <p:anim calcmode="lin" valueType="num">
                                      <p:cBhvr additive="repl">
                                        <p:cTn id="25" dur="500" fill="hold"/>
                                        <p:tgtEl>
                                          <p:spTgt spid="9221"/>
                                        </p:tgtEl>
                                        <p:attrNameLst>
                                          <p:attrName>ppt_x</p:attrName>
                                        </p:attrNameLst>
                                      </p:cBhvr>
                                      <p:tavLst>
                                        <p:tav tm="100000">
                                          <p:val>
                                            <p:strVal val="#ppt_x"/>
                                          </p:val>
                                        </p:tav>
                                        <p:tav>
                                          <p:val>
                                            <p:strVal val="#ppt_x"/>
                                          </p:val>
                                        </p:tav>
                                      </p:tavLst>
                                    </p:anim>
                                    <p:anim calcmode="lin" valueType="num">
                                      <p:cBhvr additive="repl">
                                        <p:cTn id="26" dur="500" fill="hold"/>
                                        <p:tgtEl>
                                          <p:spTgt spid="9221"/>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smtClean="0"/>
              <a:t>‘Grace perfects nature’…</a:t>
            </a:r>
            <a:br>
              <a:rPr lang="en-US" altLang="en-US" dirty="0" smtClean="0"/>
            </a:br>
            <a:r>
              <a:rPr lang="en-US" altLang="en-US" sz="2400" dirty="0" smtClean="0"/>
              <a:t>the </a:t>
            </a:r>
            <a:r>
              <a:rPr lang="en-US" altLang="en-US" sz="2400" dirty="0" smtClean="0"/>
              <a:t>‘</a:t>
            </a:r>
            <a:r>
              <a:rPr lang="en-US" altLang="en-US" sz="2400" dirty="0" err="1" smtClean="0"/>
              <a:t>agapification</a:t>
            </a:r>
            <a:r>
              <a:rPr lang="en-US" altLang="en-US" sz="2400" dirty="0" smtClean="0"/>
              <a:t>’ of natural </a:t>
            </a:r>
            <a:r>
              <a:rPr lang="en-US" altLang="en-US" sz="2400" dirty="0" smtClean="0"/>
              <a:t>love</a:t>
            </a:r>
          </a:p>
        </p:txBody>
      </p:sp>
      <p:sp>
        <p:nvSpPr>
          <p:cNvPr id="28675" name="Content Placeholder 2"/>
          <p:cNvSpPr>
            <a:spLocks noGrp="1"/>
          </p:cNvSpPr>
          <p:nvPr>
            <p:ph idx="1"/>
          </p:nvPr>
        </p:nvSpPr>
        <p:spPr/>
        <p:txBody>
          <a:bodyPr/>
          <a:lstStyle/>
          <a:p>
            <a:pPr marL="457200" indent="-457200">
              <a:buFont typeface="Arial" panose="020B0604020202020204" pitchFamily="34" charset="0"/>
              <a:buChar char="•"/>
              <a:defRPr/>
            </a:pPr>
            <a:r>
              <a:rPr lang="en-US" altLang="en-US" sz="2800" dirty="0" smtClean="0"/>
              <a:t>Agape (Charity) </a:t>
            </a:r>
            <a:r>
              <a:rPr lang="en-US" altLang="en-US" sz="2800" b="1" dirty="0" smtClean="0"/>
              <a:t>upholds and purifies our human ability to love, and </a:t>
            </a:r>
            <a:r>
              <a:rPr lang="en-US" altLang="en-US" sz="2800" b="1" i="1" dirty="0" smtClean="0"/>
              <a:t>raises it to the supernatural perfection </a:t>
            </a:r>
            <a:r>
              <a:rPr lang="en-US" altLang="en-US" sz="2800" b="1" dirty="0" smtClean="0"/>
              <a:t>of divine love. </a:t>
            </a:r>
            <a:r>
              <a:rPr lang="en-US" altLang="en-US" sz="2800" dirty="0" smtClean="0"/>
              <a:t>CCC 1827</a:t>
            </a:r>
          </a:p>
          <a:p>
            <a:pPr marL="457200" indent="-457200">
              <a:buFont typeface="Arial" panose="020B0604020202020204" pitchFamily="34" charset="0"/>
              <a:buChar char="•"/>
              <a:defRPr/>
            </a:pPr>
            <a:r>
              <a:rPr lang="en-US" altLang="en-US" sz="2800" dirty="0" smtClean="0"/>
              <a:t>This grace proper to the sacrament of Matrimony is intended </a:t>
            </a:r>
            <a:r>
              <a:rPr lang="en-US" altLang="en-US" sz="2800" b="1" dirty="0" smtClean="0"/>
              <a:t>to perfect the couple's love </a:t>
            </a:r>
            <a:r>
              <a:rPr lang="en-US" altLang="en-US" sz="2800" dirty="0" smtClean="0"/>
              <a:t>and to strengthen their indissoluble unity. CCC 1641</a:t>
            </a:r>
          </a:p>
          <a:p>
            <a:pPr marL="457200" indent="-457200">
              <a:buFont typeface="Arial" panose="020B0604020202020204" pitchFamily="34" charset="0"/>
              <a:buChar char="•"/>
              <a:defRPr/>
            </a:pPr>
            <a:r>
              <a:rPr lang="en-US" altLang="en-US" sz="2800" u="sng" dirty="0" smtClean="0"/>
              <a:t>‘</a:t>
            </a:r>
            <a:r>
              <a:rPr lang="en-US" altLang="en-US" sz="2800" u="sng" dirty="0" err="1" smtClean="0"/>
              <a:t>Agapification</a:t>
            </a:r>
            <a:r>
              <a:rPr lang="en-US" altLang="en-US" sz="2800" u="sng" dirty="0" smtClean="0"/>
              <a:t>’ = upheld</a:t>
            </a:r>
            <a:r>
              <a:rPr lang="en-US" altLang="en-US" sz="2800" dirty="0" smtClean="0"/>
              <a:t>, </a:t>
            </a:r>
            <a:r>
              <a:rPr lang="en-US" altLang="en-US" sz="2800" u="sng" dirty="0" smtClean="0"/>
              <a:t>purified,</a:t>
            </a:r>
            <a:r>
              <a:rPr lang="en-US" altLang="en-US" sz="2800" dirty="0" smtClean="0"/>
              <a:t> </a:t>
            </a:r>
            <a:r>
              <a:rPr lang="en-US" altLang="en-US" sz="2800" u="sng" dirty="0" smtClean="0"/>
              <a:t>raised </a:t>
            </a:r>
            <a:r>
              <a:rPr lang="en-US" altLang="en-US" sz="2800" dirty="0" smtClean="0"/>
              <a:t>and </a:t>
            </a:r>
            <a:r>
              <a:rPr lang="en-US" altLang="en-US" sz="2800" u="sng" dirty="0" smtClean="0"/>
              <a:t>perfected</a:t>
            </a:r>
            <a:r>
              <a:rPr lang="en-US" altLang="en-US" sz="2800" dirty="0" smtClean="0"/>
              <a:t>.</a:t>
            </a:r>
          </a:p>
          <a:p>
            <a:pPr>
              <a:defRPr/>
            </a:pPr>
            <a:endParaRPr lang="en-US" altLang="en-US" sz="28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23874" y="762000"/>
            <a:ext cx="7348537" cy="533400"/>
          </a:xfrm>
        </p:spPr>
        <p:txBody>
          <a:bodyPr/>
          <a:lstStyle/>
          <a:p>
            <a:r>
              <a:rPr lang="en-US" altLang="en-US" dirty="0" smtClean="0"/>
              <a:t>-The Fifth Love-</a:t>
            </a:r>
            <a:br>
              <a:rPr lang="en-US" altLang="en-US" dirty="0" smtClean="0"/>
            </a:br>
            <a:r>
              <a:rPr lang="en-US" altLang="en-US" dirty="0" smtClean="0"/>
              <a:t>Conjugal </a:t>
            </a:r>
            <a:r>
              <a:rPr lang="en-US" altLang="en-US" dirty="0" smtClean="0"/>
              <a:t>(Marital) Love</a:t>
            </a:r>
          </a:p>
        </p:txBody>
      </p:sp>
      <p:sp>
        <p:nvSpPr>
          <p:cNvPr id="29699" name="Content Placeholder 2"/>
          <p:cNvSpPr>
            <a:spLocks noGrp="1"/>
          </p:cNvSpPr>
          <p:nvPr>
            <p:ph idx="1"/>
          </p:nvPr>
        </p:nvSpPr>
        <p:spPr>
          <a:xfrm>
            <a:off x="523874" y="1905000"/>
            <a:ext cx="7758113" cy="4102100"/>
          </a:xfrm>
        </p:spPr>
        <p:txBody>
          <a:bodyPr/>
          <a:lstStyle/>
          <a:p>
            <a:pPr marL="457200" indent="-457200">
              <a:buFont typeface="Arial" panose="020B0604020202020204" pitchFamily="34" charset="0"/>
              <a:buChar char="•"/>
              <a:defRPr/>
            </a:pPr>
            <a:r>
              <a:rPr lang="en-US" altLang="en-US" sz="2800" dirty="0" smtClean="0"/>
              <a:t>Eros + Philia </a:t>
            </a:r>
            <a:r>
              <a:rPr lang="en-US" altLang="en-US" sz="2800" dirty="0" smtClean="0"/>
              <a:t>(grace) </a:t>
            </a:r>
            <a:r>
              <a:rPr lang="en-US" altLang="en-US" sz="2800" dirty="0" smtClean="0"/>
              <a:t>= Conjugal Love</a:t>
            </a:r>
          </a:p>
          <a:p>
            <a:pPr marL="457200" indent="-457200">
              <a:buFont typeface="Arial" panose="020B0604020202020204" pitchFamily="34" charset="0"/>
              <a:buChar char="•"/>
              <a:defRPr/>
            </a:pPr>
            <a:r>
              <a:rPr lang="en-US" altLang="en-US" sz="2800" dirty="0" smtClean="0"/>
              <a:t>Natural romantic love and natural friendship love constantly transformed, in the grace of the sacrament, by supernatural divine love.</a:t>
            </a:r>
          </a:p>
          <a:p>
            <a:pPr marL="457200" indent="-457200">
              <a:buFont typeface="Arial" panose="020B0604020202020204" pitchFamily="34" charset="0"/>
              <a:buChar char="•"/>
              <a:defRPr/>
            </a:pPr>
            <a:r>
              <a:rPr lang="en-US" altLang="en-US" sz="2800" dirty="0" smtClean="0"/>
              <a:t>When received well and when cooperated with the spiritual effect of the sacrament is like love transformed from ‘water to wine’…</a:t>
            </a:r>
          </a:p>
          <a:p>
            <a:pPr>
              <a:defRPr/>
            </a:pPr>
            <a:r>
              <a:rPr lang="en-US" altLang="en-US" dirty="0"/>
              <a:t>	</a:t>
            </a:r>
            <a:r>
              <a:rPr lang="en-US" altLang="en-US" dirty="0" smtClean="0"/>
              <a:t>-</a:t>
            </a:r>
            <a:r>
              <a:rPr lang="en-US" altLang="en-US" sz="2400" dirty="0" smtClean="0"/>
              <a:t>The covenant of the couple is integrated into God’s covenant with mankind. CCC 1639</a:t>
            </a:r>
          </a:p>
          <a:p>
            <a:pPr>
              <a:defRPr/>
            </a:pPr>
            <a:r>
              <a:rPr lang="en-US" altLang="en-US" sz="2400" dirty="0"/>
              <a:t>	-</a:t>
            </a:r>
            <a:r>
              <a:rPr lang="en-US" altLang="en-US" sz="2400" dirty="0" smtClean="0"/>
              <a:t>“Authentic married love is caught up into divine love” CCC 1639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9699">
                                            <p:txEl>
                                              <p:pRg st="3" end="3"/>
                                            </p:txEl>
                                          </p:spTgt>
                                        </p:tgtEl>
                                        <p:attrNameLst>
                                          <p:attrName>style.visibility</p:attrName>
                                        </p:attrNameLst>
                                      </p:cBhvr>
                                      <p:to>
                                        <p:strVal val="visible"/>
                                      </p:to>
                                    </p:set>
                                    <p:anim calcmode="lin" valueType="num">
                                      <p:cBhvr additive="base">
                                        <p:cTn id="25"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9699">
                                            <p:txEl>
                                              <p:pRg st="4" end="4"/>
                                            </p:txEl>
                                          </p:spTgt>
                                        </p:tgtEl>
                                        <p:attrNameLst>
                                          <p:attrName>style.visibility</p:attrName>
                                        </p:attrNameLst>
                                      </p:cBhvr>
                                      <p:to>
                                        <p:strVal val="visible"/>
                                      </p:to>
                                    </p:set>
                                    <p:anim calcmode="lin" valueType="num">
                                      <p:cBhvr additive="base">
                                        <p:cTn id="31"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smtClean="0"/>
              <a:t>Conjugal Love is distinct</a:t>
            </a:r>
          </a:p>
        </p:txBody>
      </p:sp>
      <p:sp>
        <p:nvSpPr>
          <p:cNvPr id="3" name="Content Placeholder 2"/>
          <p:cNvSpPr>
            <a:spLocks noGrp="1"/>
          </p:cNvSpPr>
          <p:nvPr>
            <p:ph idx="1"/>
          </p:nvPr>
        </p:nvSpPr>
        <p:spPr/>
        <p:txBody>
          <a:bodyPr/>
          <a:lstStyle/>
          <a:p>
            <a:r>
              <a:rPr lang="en-US" altLang="en-US" dirty="0" smtClean="0"/>
              <a:t>What are the distinctive attributes/requirements of Conjugal Love? </a:t>
            </a:r>
            <a:r>
              <a:rPr lang="en-US" altLang="en-US" sz="2800" dirty="0" smtClean="0"/>
              <a:t>(CCC1643)</a:t>
            </a:r>
          </a:p>
          <a:p>
            <a:pPr marL="857250" lvl="1" indent="-457200">
              <a:buFont typeface="Arial" panose="020B0604020202020204" pitchFamily="34" charset="0"/>
              <a:buChar char="•"/>
            </a:pPr>
            <a:r>
              <a:rPr lang="en-US" altLang="en-US" dirty="0" smtClean="0"/>
              <a:t>	Unity and Indissolubility (marriage bond unbreakable until death)</a:t>
            </a:r>
          </a:p>
          <a:p>
            <a:pPr marL="857250" lvl="1" indent="-457200">
              <a:buFont typeface="Arial" panose="020B0604020202020204" pitchFamily="34" charset="0"/>
              <a:buChar char="•"/>
            </a:pPr>
            <a:r>
              <a:rPr lang="en-US" altLang="en-US" dirty="0" smtClean="0"/>
              <a:t>	Fidelity(mirrors God’s faithfulness)</a:t>
            </a:r>
          </a:p>
          <a:p>
            <a:pPr marL="857250" lvl="1" indent="-457200">
              <a:buFont typeface="Arial" panose="020B0604020202020204" pitchFamily="34" charset="0"/>
              <a:buChar char="•"/>
            </a:pPr>
            <a:r>
              <a:rPr lang="en-US" altLang="en-US" dirty="0" smtClean="0"/>
              <a:t>	Openness to New Life (procreation and education of the offspring)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couples go from ‘Eros/Philia’ to ‘Conjugal Love’</a:t>
            </a:r>
            <a:endParaRPr lang="en-US" dirty="0"/>
          </a:p>
        </p:txBody>
      </p:sp>
      <p:sp>
        <p:nvSpPr>
          <p:cNvPr id="3" name="Content Placeholder 2"/>
          <p:cNvSpPr>
            <a:spLocks noGrp="1"/>
          </p:cNvSpPr>
          <p:nvPr>
            <p:ph sz="half" idx="1"/>
          </p:nvPr>
        </p:nvSpPr>
        <p:spPr/>
        <p:txBody>
          <a:bodyPr/>
          <a:lstStyle/>
          <a:p>
            <a:pPr marL="514350" indent="-514350">
              <a:buAutoNum type="arabicPeriod"/>
            </a:pPr>
            <a:r>
              <a:rPr lang="en-US" dirty="0" smtClean="0"/>
              <a:t>Sexual Attraction</a:t>
            </a:r>
          </a:p>
          <a:p>
            <a:pPr marL="514350" indent="-514350">
              <a:buAutoNum type="arabicPeriod"/>
            </a:pPr>
            <a:r>
              <a:rPr lang="en-US" dirty="0" smtClean="0"/>
              <a:t>Affectivity and Feelings</a:t>
            </a:r>
          </a:p>
          <a:p>
            <a:pPr marL="514350" indent="-514350">
              <a:buAutoNum type="arabicPeriod"/>
            </a:pPr>
            <a:r>
              <a:rPr lang="en-US" dirty="0" smtClean="0"/>
              <a:t>Affirmation of The Person</a:t>
            </a:r>
          </a:p>
          <a:p>
            <a:pPr marL="514350" indent="-514350">
              <a:buAutoNum type="arabicPeriod"/>
            </a:pPr>
            <a:r>
              <a:rPr lang="en-US" dirty="0" smtClean="0"/>
              <a:t>God’s Presence in human Love</a:t>
            </a:r>
            <a:endParaRPr lang="en-US" dirty="0"/>
          </a:p>
        </p:txBody>
      </p:sp>
      <p:pic>
        <p:nvPicPr>
          <p:cNvPr id="5" name="Content Placeholder 4"/>
          <p:cNvPicPr>
            <a:picLocks noGrp="1" noChangeAspect="1"/>
          </p:cNvPicPr>
          <p:nvPr>
            <p:ph sz="half" idx="2"/>
          </p:nvPr>
        </p:nvPicPr>
        <p:blipFill>
          <a:blip r:embed="rId2"/>
          <a:stretch>
            <a:fillRect/>
          </a:stretch>
        </p:blipFill>
        <p:spPr>
          <a:xfrm>
            <a:off x="4490791" y="1981200"/>
            <a:ext cx="3915591" cy="2514600"/>
          </a:xfrm>
          <a:prstGeom prst="rect">
            <a:avLst/>
          </a:prstGeom>
        </p:spPr>
      </p:pic>
    </p:spTree>
    <p:extLst>
      <p:ext uri="{BB962C8B-B14F-4D97-AF65-F5344CB8AC3E}">
        <p14:creationId xmlns:p14="http://schemas.microsoft.com/office/powerpoint/2010/main" val="18535744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sz="6600" dirty="0" smtClean="0"/>
          </a:p>
          <a:p>
            <a:pPr marL="0" indent="0" algn="ctr">
              <a:buNone/>
            </a:pPr>
            <a:r>
              <a:rPr lang="en-US" sz="6600" dirty="0" smtClean="0"/>
              <a:t>	Holy Matrimony</a:t>
            </a:r>
            <a:endParaRPr lang="en-US" sz="6600" dirty="0"/>
          </a:p>
        </p:txBody>
      </p:sp>
    </p:spTree>
    <p:extLst>
      <p:ext uri="{BB962C8B-B14F-4D97-AF65-F5344CB8AC3E}">
        <p14:creationId xmlns:p14="http://schemas.microsoft.com/office/powerpoint/2010/main" val="1800287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9707" y="0"/>
            <a:ext cx="10821098" cy="70104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304800"/>
            <a:ext cx="3810000" cy="2246769"/>
          </a:xfrm>
          <a:prstGeom prst="rect">
            <a:avLst/>
          </a:prstGeom>
          <a:noFill/>
        </p:spPr>
        <p:txBody>
          <a:bodyPr wrap="square" rtlCol="0">
            <a:spAutoFit/>
          </a:bodyPr>
          <a:lstStyle/>
          <a:p>
            <a:r>
              <a:rPr lang="en-US" sz="2800" b="1" dirty="0" smtClean="0">
                <a:solidFill>
                  <a:srgbClr val="FF0000"/>
                </a:solidFill>
              </a:rPr>
              <a:t>Given the current crisis and high failure </a:t>
            </a:r>
            <a:r>
              <a:rPr lang="en-US" sz="2800" b="1" dirty="0" smtClean="0">
                <a:solidFill>
                  <a:srgbClr val="FF0000"/>
                </a:solidFill>
              </a:rPr>
              <a:t>rate, </a:t>
            </a:r>
            <a:r>
              <a:rPr lang="en-US" sz="2800" b="1" dirty="0" smtClean="0">
                <a:solidFill>
                  <a:srgbClr val="FF0000"/>
                </a:solidFill>
              </a:rPr>
              <a:t>marriage requires intensive preparation and </a:t>
            </a:r>
            <a:r>
              <a:rPr lang="en-US" sz="2800" b="1" dirty="0" smtClean="0">
                <a:solidFill>
                  <a:srgbClr val="FF0000"/>
                </a:solidFill>
              </a:rPr>
              <a:t>study.</a:t>
            </a:r>
            <a:endParaRPr lang="en-US" sz="2800" b="1" dirty="0">
              <a:solidFill>
                <a:srgbClr val="FF0000"/>
              </a:solidFill>
            </a:endParaRPr>
          </a:p>
        </p:txBody>
      </p:sp>
    </p:spTree>
    <p:extLst>
      <p:ext uri="{BB962C8B-B14F-4D97-AF65-F5344CB8AC3E}">
        <p14:creationId xmlns:p14="http://schemas.microsoft.com/office/powerpoint/2010/main" val="237287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66700"/>
            <a:ext cx="8229600" cy="1435100"/>
          </a:xfrm>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4 Reasons to Study Holy Matrimony</a:t>
            </a:r>
          </a:p>
        </p:txBody>
      </p:sp>
      <p:sp>
        <p:nvSpPr>
          <p:cNvPr id="6146" name="Rectangle 2"/>
          <p:cNvSpPr>
            <a:spLocks noGrp="1" noChangeArrowheads="1"/>
          </p:cNvSpPr>
          <p:nvPr>
            <p:ph idx="1"/>
          </p:nvPr>
        </p:nvSpPr>
        <p:spPr>
          <a:xfrm>
            <a:off x="609600" y="2286000"/>
            <a:ext cx="8229600" cy="3324225"/>
          </a:xfrm>
          <a:solidFill>
            <a:srgbClr val="33CCCC"/>
          </a:solidFill>
          <a:ln/>
        </p:spPr>
        <p:txBody>
          <a:bodyPr>
            <a:normAutofit/>
          </a:bodyPr>
          <a:lstStyle/>
          <a:p>
            <a:pPr marL="323850" indent="-323850">
              <a:lnSpc>
                <a:spcPct val="10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3200" dirty="0">
                <a:solidFill>
                  <a:srgbClr val="000080"/>
                </a:solidFill>
                <a:effectLst>
                  <a:outerShdw blurRad="38100" dist="38100" dir="2700000" algn="tl">
                    <a:srgbClr val="000000"/>
                  </a:outerShdw>
                </a:effectLst>
              </a:rPr>
              <a:t>Over 50 % of marriages end in divorce.</a:t>
            </a:r>
          </a:p>
          <a:p>
            <a:pPr marL="323850" indent="-323850">
              <a:lnSpc>
                <a:spcPct val="10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3200" dirty="0" smtClean="0">
                <a:solidFill>
                  <a:srgbClr val="000080"/>
                </a:solidFill>
                <a:effectLst>
                  <a:outerShdw blurRad="38100" dist="38100" dir="2700000" algn="tl">
                    <a:srgbClr val="000000"/>
                  </a:outerShdw>
                </a:effectLst>
              </a:rPr>
              <a:t>Cultural confusion regarding the nature of marriage</a:t>
            </a:r>
            <a:r>
              <a:rPr lang="en-GB" sz="3200" dirty="0">
                <a:solidFill>
                  <a:srgbClr val="000080"/>
                </a:solidFill>
                <a:effectLst>
                  <a:outerShdw blurRad="38100" dist="38100" dir="2700000" algn="tl">
                    <a:srgbClr val="000000"/>
                  </a:outerShdw>
                </a:effectLst>
              </a:rPr>
              <a:t>.</a:t>
            </a:r>
          </a:p>
          <a:p>
            <a:pPr marL="323850" indent="-323850">
              <a:lnSpc>
                <a:spcPct val="10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3200" dirty="0">
                <a:solidFill>
                  <a:srgbClr val="000080"/>
                </a:solidFill>
                <a:effectLst>
                  <a:outerShdw blurRad="38100" dist="38100" dir="2700000" algn="tl">
                    <a:srgbClr val="000000"/>
                  </a:outerShdw>
                </a:effectLst>
              </a:rPr>
              <a:t>Most of you have a calling to the Married Life.</a:t>
            </a:r>
          </a:p>
          <a:p>
            <a:pPr marL="323850" indent="-323850">
              <a:lnSpc>
                <a:spcPct val="10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3200" dirty="0">
                <a:solidFill>
                  <a:srgbClr val="000080"/>
                </a:solidFill>
                <a:effectLst>
                  <a:outerShdw blurRad="38100" dist="38100" dir="2700000" algn="tl">
                    <a:srgbClr val="000000"/>
                  </a:outerShdw>
                </a:effectLst>
              </a:rPr>
              <a:t>Gives meaning and understanding </a:t>
            </a:r>
            <a:r>
              <a:rPr lang="en-GB" sz="3200" dirty="0" smtClean="0">
                <a:solidFill>
                  <a:srgbClr val="000080"/>
                </a:solidFill>
                <a:effectLst>
                  <a:outerShdw blurRad="38100" dist="38100" dir="2700000" algn="tl">
                    <a:srgbClr val="000000"/>
                  </a:outerShdw>
                </a:effectLst>
              </a:rPr>
              <a:t>to </a:t>
            </a:r>
            <a:r>
              <a:rPr lang="en-GB" sz="3200" dirty="0" smtClean="0">
                <a:solidFill>
                  <a:srgbClr val="000080"/>
                </a:solidFill>
                <a:effectLst>
                  <a:outerShdw blurRad="38100" dist="38100" dir="2700000" algn="tl">
                    <a:srgbClr val="000000"/>
                  </a:outerShdw>
                </a:effectLst>
              </a:rPr>
              <a:t>Sex.</a:t>
            </a:r>
            <a:endParaRPr lang="en-GB" sz="3200" dirty="0">
              <a:solidFill>
                <a:srgbClr val="000080"/>
              </a:solidFill>
              <a:effectLst>
                <a:outerShdw blurRad="38100" dist="38100" dir="2700000" algn="tl">
                  <a:srgbClr val="000000"/>
                </a:outerShdw>
              </a:effectLst>
            </a:endParaRPr>
          </a:p>
        </p:txBody>
      </p:sp>
    </p:spTree>
    <p:extLst>
      <p:ext uri="{BB962C8B-B14F-4D97-AF65-F5344CB8AC3E}">
        <p14:creationId xmlns:p14="http://schemas.microsoft.com/office/powerpoint/2010/main" val="12597250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anim calcmode="lin" valueType="num">
                                      <p:cBhvr additive="base">
                                        <p:cTn id="7" dur="500" fill="hold"/>
                                        <p:tgtEl>
                                          <p:spTgt spid="61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6">
                                            <p:txEl>
                                              <p:pRg st="1" end="1"/>
                                            </p:txEl>
                                          </p:spTgt>
                                        </p:tgtEl>
                                        <p:attrNameLst>
                                          <p:attrName>style.visibility</p:attrName>
                                        </p:attrNameLst>
                                      </p:cBhvr>
                                      <p:to>
                                        <p:strVal val="visible"/>
                                      </p:to>
                                    </p:set>
                                    <p:anim calcmode="lin" valueType="num">
                                      <p:cBhvr additive="base">
                                        <p:cTn id="13" dur="500" fill="hold"/>
                                        <p:tgtEl>
                                          <p:spTgt spid="614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6">
                                            <p:txEl>
                                              <p:pRg st="2" end="2"/>
                                            </p:txEl>
                                          </p:spTgt>
                                        </p:tgtEl>
                                        <p:attrNameLst>
                                          <p:attrName>style.visibility</p:attrName>
                                        </p:attrNameLst>
                                      </p:cBhvr>
                                      <p:to>
                                        <p:strVal val="visible"/>
                                      </p:to>
                                    </p:set>
                                    <p:anim calcmode="lin" valueType="num">
                                      <p:cBhvr additive="base">
                                        <p:cTn id="19" dur="500" fill="hold"/>
                                        <p:tgtEl>
                                          <p:spTgt spid="614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6">
                                            <p:txEl>
                                              <p:pRg st="3" end="3"/>
                                            </p:txEl>
                                          </p:spTgt>
                                        </p:tgtEl>
                                        <p:attrNameLst>
                                          <p:attrName>style.visibility</p:attrName>
                                        </p:attrNameLst>
                                      </p:cBhvr>
                                      <p:to>
                                        <p:strVal val="visible"/>
                                      </p:to>
                                    </p:set>
                                    <p:anim calcmode="lin" valueType="num">
                                      <p:cBhvr additive="base">
                                        <p:cTn id="25" dur="500" fill="hold"/>
                                        <p:tgtEl>
                                          <p:spTgt spid="614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533400"/>
            <a:ext cx="7834313" cy="6019800"/>
          </a:xfrm>
        </p:spPr>
        <p:txBody>
          <a:bodyPr/>
          <a:lstStyle/>
          <a:p>
            <a:pPr algn="ctr"/>
            <a:r>
              <a:rPr lang="en-US" sz="2000" dirty="0" smtClean="0"/>
              <a:t>‘My Teaching is not my own’ </a:t>
            </a:r>
          </a:p>
          <a:p>
            <a:pPr algn="ctr"/>
            <a:r>
              <a:rPr lang="en-US" sz="2000" dirty="0"/>
              <a:t>‘Fidelity to the mission of </a:t>
            </a:r>
            <a:r>
              <a:rPr lang="en-US" sz="2000" dirty="0" smtClean="0"/>
              <a:t>catechesis requires humility, personal holiness’</a:t>
            </a:r>
            <a:endParaRPr lang="en-US" sz="2000" dirty="0"/>
          </a:p>
          <a:p>
            <a:pPr algn="ctr"/>
            <a:r>
              <a:rPr lang="en-US" sz="2000" dirty="0" smtClean="0"/>
              <a:t>‘Whole and entire in all of its rigor and vigor’</a:t>
            </a:r>
          </a:p>
          <a:p>
            <a:pPr algn="ctr"/>
            <a:r>
              <a:rPr lang="en-US" sz="2000" dirty="0" smtClean="0"/>
              <a:t>‘We propose theological/doctrinal truths not political arguments’</a:t>
            </a:r>
          </a:p>
          <a:p>
            <a:pPr algn="ctr"/>
            <a:r>
              <a:rPr lang="en-US" sz="2000" dirty="0" smtClean="0"/>
              <a:t>	-‘False assignment of </a:t>
            </a:r>
            <a:r>
              <a:rPr lang="en-US" sz="2000" dirty="0"/>
              <a:t>p</a:t>
            </a:r>
            <a:r>
              <a:rPr lang="en-US" sz="2000" dirty="0" smtClean="0"/>
              <a:t>olitical labels’</a:t>
            </a:r>
          </a:p>
          <a:p>
            <a:pPr algn="ctr"/>
            <a:r>
              <a:rPr lang="en-US" sz="2000" dirty="0" smtClean="0"/>
              <a:t>‘Zealous does not mean overly emotional. Dispassionate, pastoral and calm is no less convincing and credible’</a:t>
            </a:r>
          </a:p>
          <a:p>
            <a:pPr algn="ctr"/>
            <a:r>
              <a:rPr lang="en-US" sz="2000" dirty="0" smtClean="0"/>
              <a:t>‘We pray for bad people and we fight against their bad ideas’</a:t>
            </a:r>
          </a:p>
          <a:p>
            <a:pPr algn="ctr"/>
            <a:r>
              <a:rPr lang="en-US" sz="2000" dirty="0" smtClean="0"/>
              <a:t>‘We know we are to be rejected and persecuted-don’t be surprised, don’t be </a:t>
            </a:r>
            <a:r>
              <a:rPr lang="en-US" sz="2000" dirty="0" smtClean="0"/>
              <a:t>afraid. Don’t apologize, it is an act of mercy’.</a:t>
            </a:r>
            <a:endParaRPr lang="en-US" sz="2000" dirty="0" smtClean="0"/>
          </a:p>
          <a:p>
            <a:pPr algn="ctr"/>
            <a:r>
              <a:rPr lang="en-US" sz="2000" dirty="0" smtClean="0"/>
              <a:t>‘</a:t>
            </a:r>
            <a:r>
              <a:rPr lang="en-US" sz="2000" dirty="0" err="1" smtClean="0"/>
              <a:t>Mis</a:t>
            </a:r>
            <a:r>
              <a:rPr lang="en-US" sz="2000" dirty="0" smtClean="0"/>
              <a:t>-Placed Compassion and Real Compassion’</a:t>
            </a:r>
          </a:p>
          <a:p>
            <a:pPr algn="ctr"/>
            <a:r>
              <a:rPr lang="en-US" sz="2000" dirty="0" smtClean="0"/>
              <a:t>‘Picking at spiritual Scabs: We are all hurt by the breakdown of the family and sexual confusion’</a:t>
            </a:r>
          </a:p>
          <a:p>
            <a:pPr algn="ctr"/>
            <a:r>
              <a:rPr lang="en-US" sz="2000" dirty="0" smtClean="0"/>
              <a:t>‘Standing in the Truth with Love’</a:t>
            </a:r>
          </a:p>
          <a:p>
            <a:pPr algn="ctr"/>
            <a:r>
              <a:rPr lang="en-US" sz="2000" dirty="0" smtClean="0"/>
              <a:t>‘Clarity for the sake of Charity’</a:t>
            </a:r>
          </a:p>
          <a:p>
            <a:pPr algn="ctr"/>
            <a:r>
              <a:rPr lang="en-US" sz="2000" dirty="0" smtClean="0"/>
              <a:t>‘The Talk’</a:t>
            </a:r>
            <a:endParaRPr lang="en-US" sz="2000" dirty="0"/>
          </a:p>
        </p:txBody>
      </p:sp>
    </p:spTree>
    <p:extLst>
      <p:ext uri="{BB962C8B-B14F-4D97-AF65-F5344CB8AC3E}">
        <p14:creationId xmlns:p14="http://schemas.microsoft.com/office/powerpoint/2010/main" val="63961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additive="base">
                                        <p:cTn id="6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11" end="11"/>
                                            </p:txEl>
                                          </p:spTgt>
                                        </p:tgtEl>
                                        <p:attrNameLst>
                                          <p:attrName>style.visibility</p:attrName>
                                        </p:attrNameLst>
                                      </p:cBhvr>
                                      <p:to>
                                        <p:strVal val="visible"/>
                                      </p:to>
                                    </p:set>
                                    <p:anim calcmode="lin" valueType="num">
                                      <p:cBhvr additive="base">
                                        <p:cTn id="73"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xEl>
                                              <p:pRg st="12" end="12"/>
                                            </p:txEl>
                                          </p:spTgt>
                                        </p:tgtEl>
                                        <p:attrNameLst>
                                          <p:attrName>style.visibility</p:attrName>
                                        </p:attrNameLst>
                                      </p:cBhvr>
                                      <p:to>
                                        <p:strVal val="visible"/>
                                      </p:to>
                                    </p:set>
                                    <p:anim calcmode="lin" valueType="num">
                                      <p:cBhvr additive="base">
                                        <p:cTn id="79"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58113" cy="1130300"/>
          </a:xfrm>
          <a:gradFill>
            <a:gsLst>
              <a:gs pos="0">
                <a:srgbClr val="CCCCFF"/>
              </a:gs>
              <a:gs pos="100000">
                <a:srgbClr val="FFFFFF"/>
              </a:gs>
            </a:gsLst>
            <a:lin ang="5400000" scaled="1"/>
          </a:gradFill>
        </p:spPr>
        <p:txBody>
          <a:bodyPr/>
          <a:lstStyle/>
          <a:p>
            <a:r>
              <a:rPr lang="en-US" dirty="0" smtClean="0"/>
              <a:t>Vocation/Discernment</a:t>
            </a:r>
            <a:endParaRPr lang="en-US" dirty="0"/>
          </a:p>
        </p:txBody>
      </p:sp>
      <p:sp>
        <p:nvSpPr>
          <p:cNvPr id="3" name="Content Placeholder 2"/>
          <p:cNvSpPr>
            <a:spLocks noGrp="1"/>
          </p:cNvSpPr>
          <p:nvPr>
            <p:ph idx="1"/>
          </p:nvPr>
        </p:nvSpPr>
        <p:spPr>
          <a:xfrm>
            <a:off x="381000" y="1299760"/>
            <a:ext cx="8381999" cy="5939240"/>
          </a:xfrm>
        </p:spPr>
        <p:txBody>
          <a:bodyPr/>
          <a:lstStyle/>
          <a:p>
            <a:r>
              <a:rPr lang="en-US" dirty="0" smtClean="0"/>
              <a:t>-All are called/chosen by God to holiness in this life, and eternal beatitude/happiness.</a:t>
            </a:r>
          </a:p>
          <a:p>
            <a:r>
              <a:rPr lang="en-US" dirty="0"/>
              <a:t>	*</a:t>
            </a:r>
            <a:r>
              <a:rPr lang="en-US" dirty="0" smtClean="0"/>
              <a:t>We evaluate and analyze everything with this end in mind.</a:t>
            </a:r>
          </a:p>
          <a:p>
            <a:r>
              <a:rPr lang="en-US" dirty="0" smtClean="0"/>
              <a:t>-Within this universal call-Some are called to a specific </a:t>
            </a:r>
            <a:r>
              <a:rPr lang="en-US" dirty="0"/>
              <a:t>s</a:t>
            </a:r>
            <a:r>
              <a:rPr lang="en-US" dirty="0" smtClean="0"/>
              <a:t>tate in life- ‘Holy Matrimony’ ordered or directed to </a:t>
            </a:r>
            <a:r>
              <a:rPr lang="en-US" u="sng" dirty="0" smtClean="0"/>
              <a:t>an end </a:t>
            </a:r>
            <a:r>
              <a:rPr lang="en-US" dirty="0" smtClean="0"/>
              <a:t>(holiness/communion with God in this life and the next).</a:t>
            </a:r>
          </a:p>
          <a:p>
            <a:r>
              <a:rPr lang="en-US" dirty="0" smtClean="0"/>
              <a:t>-Discernment- ‘Is it God’s will for us to enter into the vocation of Holy Matrimony as a means to sanctification?’</a:t>
            </a:r>
          </a:p>
          <a:p>
            <a:endParaRPr lang="en-US" dirty="0"/>
          </a:p>
        </p:txBody>
      </p:sp>
    </p:spTree>
    <p:extLst>
      <p:ext uri="{BB962C8B-B14F-4D97-AF65-F5344CB8AC3E}">
        <p14:creationId xmlns:p14="http://schemas.microsoft.com/office/powerpoint/2010/main" val="21145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7200" y="292100"/>
            <a:ext cx="8221663" cy="1384300"/>
          </a:xfrm>
          <a:gradFill>
            <a:gsLst>
              <a:gs pos="0">
                <a:srgbClr val="CCCCFF"/>
              </a:gs>
              <a:gs pos="100000">
                <a:srgbClr val="FFFFFF"/>
              </a:gs>
            </a:gsLst>
            <a:lin ang="5400000" scaled="1"/>
          </a:gradFill>
          <a:ln/>
        </p:spPr>
        <p:txBody>
          <a:bodyPr lIns="0" tIns="0" rIns="0" bIns="0"/>
          <a:lstStyle/>
          <a:p>
            <a:pPr>
              <a:lnSpc>
                <a:spcPct val="101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CCC 2350 Discernment </a:t>
            </a:r>
            <a:r>
              <a:rPr lang="en-GB" dirty="0"/>
              <a:t>for Vocation of </a:t>
            </a:r>
            <a:r>
              <a:rPr lang="en-GB" dirty="0" smtClean="0"/>
              <a:t>Matrimony</a:t>
            </a:r>
            <a:endParaRPr lang="en-GB" dirty="0"/>
          </a:p>
        </p:txBody>
      </p:sp>
      <p:sp>
        <p:nvSpPr>
          <p:cNvPr id="5122" name="Rectangle 2"/>
          <p:cNvSpPr>
            <a:spLocks noGrp="1" noChangeArrowheads="1"/>
          </p:cNvSpPr>
          <p:nvPr>
            <p:ph idx="1"/>
          </p:nvPr>
        </p:nvSpPr>
        <p:spPr>
          <a:xfrm>
            <a:off x="465138" y="1828800"/>
            <a:ext cx="8221662" cy="4408488"/>
          </a:xfrm>
          <a:ln/>
        </p:spPr>
        <p:txBody>
          <a:bodyPr lIns="0" tIns="0" rIns="0" bIns="0">
            <a:normAutofit/>
          </a:bodyPr>
          <a:lstStyle/>
          <a:p>
            <a:pPr marL="323850" indent="-323850">
              <a:lnSpc>
                <a:spcPct val="101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Be Chaste...</a:t>
            </a:r>
          </a:p>
          <a:p>
            <a:pPr marL="723900" lvl="1" indent="-266700">
              <a:buClr>
                <a:srgbClr val="FFFFFF"/>
              </a:buClr>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Pray</a:t>
            </a:r>
          </a:p>
          <a:p>
            <a:pPr marL="723900" lvl="1" indent="-266700">
              <a:buClr>
                <a:srgbClr val="FFFFFF"/>
              </a:buClr>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Confession</a:t>
            </a:r>
          </a:p>
          <a:p>
            <a:pPr marL="723900" lvl="1" indent="-266700">
              <a:buClr>
                <a:srgbClr val="FFFFFF"/>
              </a:buClr>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Eucharist</a:t>
            </a:r>
          </a:p>
          <a:p>
            <a:pPr marL="723900" lvl="1" indent="-266700">
              <a:buClr>
                <a:srgbClr val="FFFFFF"/>
              </a:buClr>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Rosary, devotion our Lady, Mary</a:t>
            </a:r>
          </a:p>
          <a:p>
            <a:pPr marL="323850" indent="-323850">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Study</a:t>
            </a:r>
          </a:p>
          <a:p>
            <a:pPr marL="323850" indent="-323850">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To be in possession of your self: You can't give what you don't </a:t>
            </a:r>
            <a:r>
              <a:rPr lang="en-GB" sz="2800" dirty="0" smtClean="0"/>
              <a:t>have (maturity, self-control)</a:t>
            </a:r>
            <a:endParaRPr lang="en-GB" sz="2800" dirty="0"/>
          </a:p>
        </p:txBody>
      </p:sp>
    </p:spTree>
    <p:extLst>
      <p:ext uri="{BB962C8B-B14F-4D97-AF65-F5344CB8AC3E}">
        <p14:creationId xmlns:p14="http://schemas.microsoft.com/office/powerpoint/2010/main" val="1004799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 calcmode="lin" valueType="num">
                                      <p:cBhvr additive="base">
                                        <p:cTn id="7" dur="500" fill="hold"/>
                                        <p:tgtEl>
                                          <p:spTgt spid="51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xEl>
                                              <p:pRg st="1" end="1"/>
                                            </p:txEl>
                                          </p:spTgt>
                                        </p:tgtEl>
                                        <p:attrNameLst>
                                          <p:attrName>style.visibility</p:attrName>
                                        </p:attrNameLst>
                                      </p:cBhvr>
                                      <p:to>
                                        <p:strVal val="visible"/>
                                      </p:to>
                                    </p:set>
                                    <p:anim calcmode="lin" valueType="num">
                                      <p:cBhvr additive="base">
                                        <p:cTn id="13" dur="500" fill="hold"/>
                                        <p:tgtEl>
                                          <p:spTgt spid="512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2">
                                            <p:txEl>
                                              <p:pRg st="2" end="2"/>
                                            </p:txEl>
                                          </p:spTgt>
                                        </p:tgtEl>
                                        <p:attrNameLst>
                                          <p:attrName>style.visibility</p:attrName>
                                        </p:attrNameLst>
                                      </p:cBhvr>
                                      <p:to>
                                        <p:strVal val="visible"/>
                                      </p:to>
                                    </p:set>
                                    <p:anim calcmode="lin" valueType="num">
                                      <p:cBhvr additive="base">
                                        <p:cTn id="19" dur="500" fill="hold"/>
                                        <p:tgtEl>
                                          <p:spTgt spid="512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2">
                                            <p:txEl>
                                              <p:pRg st="3" end="3"/>
                                            </p:txEl>
                                          </p:spTgt>
                                        </p:tgtEl>
                                        <p:attrNameLst>
                                          <p:attrName>style.visibility</p:attrName>
                                        </p:attrNameLst>
                                      </p:cBhvr>
                                      <p:to>
                                        <p:strVal val="visible"/>
                                      </p:to>
                                    </p:set>
                                    <p:anim calcmode="lin" valueType="num">
                                      <p:cBhvr additive="base">
                                        <p:cTn id="25" dur="500" fill="hold"/>
                                        <p:tgtEl>
                                          <p:spTgt spid="512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122">
                                            <p:txEl>
                                              <p:pRg st="4" end="4"/>
                                            </p:txEl>
                                          </p:spTgt>
                                        </p:tgtEl>
                                        <p:attrNameLst>
                                          <p:attrName>style.visibility</p:attrName>
                                        </p:attrNameLst>
                                      </p:cBhvr>
                                      <p:to>
                                        <p:strVal val="visible"/>
                                      </p:to>
                                    </p:set>
                                    <p:anim calcmode="lin" valueType="num">
                                      <p:cBhvr additive="base">
                                        <p:cTn id="31" dur="500" fill="hold"/>
                                        <p:tgtEl>
                                          <p:spTgt spid="512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122">
                                            <p:txEl>
                                              <p:pRg st="5" end="5"/>
                                            </p:txEl>
                                          </p:spTgt>
                                        </p:tgtEl>
                                        <p:attrNameLst>
                                          <p:attrName>style.visibility</p:attrName>
                                        </p:attrNameLst>
                                      </p:cBhvr>
                                      <p:to>
                                        <p:strVal val="visible"/>
                                      </p:to>
                                    </p:set>
                                    <p:anim calcmode="lin" valueType="num">
                                      <p:cBhvr additive="base">
                                        <p:cTn id="37" dur="500" fill="hold"/>
                                        <p:tgtEl>
                                          <p:spTgt spid="512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122">
                                            <p:txEl>
                                              <p:pRg st="6" end="6"/>
                                            </p:txEl>
                                          </p:spTgt>
                                        </p:tgtEl>
                                        <p:attrNameLst>
                                          <p:attrName>style.visibility</p:attrName>
                                        </p:attrNameLst>
                                      </p:cBhvr>
                                      <p:to>
                                        <p:strVal val="visible"/>
                                      </p:to>
                                    </p:set>
                                    <p:anim calcmode="lin" valueType="num">
                                      <p:cBhvr additive="base">
                                        <p:cTn id="43" dur="500" fill="hold"/>
                                        <p:tgtEl>
                                          <p:spTgt spid="512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12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394"/>
            <a:ext cx="7762093" cy="954206"/>
          </a:xfrm>
          <a:gradFill>
            <a:gsLst>
              <a:gs pos="0">
                <a:srgbClr val="CCCCFF"/>
              </a:gs>
              <a:gs pos="100000">
                <a:srgbClr val="FFFFFF"/>
              </a:gs>
            </a:gsLst>
            <a:lin ang="5400000" scaled="1"/>
          </a:gradFill>
        </p:spPr>
        <p:txBody>
          <a:bodyPr/>
          <a:lstStyle/>
          <a:p>
            <a:r>
              <a:rPr lang="en-US" dirty="0" smtClean="0"/>
              <a:t>Clarity and Terminology</a:t>
            </a:r>
            <a:endParaRPr lang="en-US" dirty="0"/>
          </a:p>
        </p:txBody>
      </p:sp>
      <p:sp>
        <p:nvSpPr>
          <p:cNvPr id="3" name="Content Placeholder 2"/>
          <p:cNvSpPr>
            <a:spLocks noGrp="1"/>
          </p:cNvSpPr>
          <p:nvPr>
            <p:ph idx="1"/>
          </p:nvPr>
        </p:nvSpPr>
        <p:spPr>
          <a:xfrm>
            <a:off x="535105" y="990600"/>
            <a:ext cx="7834313" cy="4572000"/>
          </a:xfrm>
        </p:spPr>
        <p:txBody>
          <a:bodyPr/>
          <a:lstStyle/>
          <a:p>
            <a:r>
              <a:rPr lang="en-GB" dirty="0" smtClean="0">
                <a:solidFill>
                  <a:srgbClr val="FFC000"/>
                </a:solidFill>
                <a:effectLst>
                  <a:outerShdw blurRad="38100" dist="38100" dir="2700000" algn="tl">
                    <a:srgbClr val="000000"/>
                  </a:outerShdw>
                </a:effectLst>
              </a:rPr>
              <a:t>Holy Matrimony: </a:t>
            </a:r>
          </a:p>
          <a:p>
            <a:r>
              <a:rPr lang="en-GB" dirty="0" smtClean="0">
                <a:solidFill>
                  <a:schemeClr val="accent2"/>
                </a:solidFill>
                <a:effectLst>
                  <a:outerShdw blurRad="38100" dist="38100" dir="2700000" algn="tl">
                    <a:srgbClr val="000000"/>
                  </a:outerShdw>
                </a:effectLst>
              </a:rPr>
              <a:t>A sacrament of vocation and service. </a:t>
            </a:r>
          </a:p>
          <a:p>
            <a:r>
              <a:rPr lang="en-GB" dirty="0" smtClean="0">
                <a:solidFill>
                  <a:schemeClr val="accent2"/>
                </a:solidFill>
                <a:effectLst>
                  <a:outerShdw blurRad="38100" dist="38100" dir="2700000" algn="tl">
                    <a:srgbClr val="000000"/>
                  </a:outerShdw>
                </a:effectLst>
              </a:rPr>
              <a:t>Ecclesial Status/New State: This is  a </a:t>
            </a:r>
            <a:r>
              <a:rPr lang="en-GB" i="1" dirty="0" smtClean="0">
                <a:solidFill>
                  <a:schemeClr val="accent2"/>
                </a:solidFill>
                <a:effectLst>
                  <a:outerShdw blurRad="38100" dist="38100" dir="2700000" algn="tl">
                    <a:srgbClr val="000000"/>
                  </a:outerShdw>
                </a:effectLst>
              </a:rPr>
              <a:t>radical</a:t>
            </a:r>
            <a:r>
              <a:rPr lang="en-GB" dirty="0" smtClean="0">
                <a:solidFill>
                  <a:schemeClr val="accent2"/>
                </a:solidFill>
                <a:effectLst>
                  <a:outerShdw blurRad="38100" dist="38100" dir="2700000" algn="tl">
                    <a:srgbClr val="000000"/>
                  </a:outerShdw>
                </a:effectLst>
              </a:rPr>
              <a:t> life-style.</a:t>
            </a:r>
          </a:p>
          <a:p>
            <a:r>
              <a:rPr lang="en-GB" dirty="0" smtClean="0">
                <a:solidFill>
                  <a:schemeClr val="accent2"/>
                </a:solidFill>
                <a:effectLst>
                  <a:outerShdw blurRad="38100" dist="38100" dir="2700000" algn="tl">
                    <a:srgbClr val="000000"/>
                  </a:outerShdw>
                </a:effectLst>
              </a:rPr>
              <a:t>A God-made marital </a:t>
            </a:r>
            <a:r>
              <a:rPr lang="en-GB" dirty="0">
                <a:solidFill>
                  <a:schemeClr val="accent2"/>
                </a:solidFill>
                <a:effectLst>
                  <a:outerShdw blurRad="38100" dist="38100" dir="2700000" algn="tl">
                    <a:srgbClr val="000000"/>
                  </a:outerShdw>
                </a:effectLst>
              </a:rPr>
              <a:t>covenant between </a:t>
            </a:r>
            <a:r>
              <a:rPr lang="en-GB" dirty="0" smtClean="0">
                <a:solidFill>
                  <a:schemeClr val="accent2"/>
                </a:solidFill>
                <a:effectLst>
                  <a:outerShdw blurRad="38100" dist="38100" dir="2700000" algn="tl">
                    <a:srgbClr val="000000"/>
                  </a:outerShdw>
                </a:effectLst>
              </a:rPr>
              <a:t>God and two </a:t>
            </a:r>
            <a:r>
              <a:rPr lang="en-GB" dirty="0">
                <a:solidFill>
                  <a:schemeClr val="accent2"/>
                </a:solidFill>
                <a:effectLst>
                  <a:outerShdw blurRad="38100" dist="38100" dir="2700000" algn="tl">
                    <a:srgbClr val="000000"/>
                  </a:outerShdw>
                </a:effectLst>
              </a:rPr>
              <a:t>baptized persons-man and woman where </a:t>
            </a:r>
            <a:r>
              <a:rPr lang="en-GB" dirty="0" err="1" smtClean="0">
                <a:solidFill>
                  <a:schemeClr val="accent2"/>
                </a:solidFill>
                <a:effectLst>
                  <a:outerShdw blurRad="38100" dist="38100" dir="2700000" algn="tl">
                    <a:srgbClr val="000000"/>
                  </a:outerShdw>
                </a:effectLst>
              </a:rPr>
              <a:t>eros</a:t>
            </a:r>
            <a:r>
              <a:rPr lang="en-GB" dirty="0" smtClean="0">
                <a:solidFill>
                  <a:schemeClr val="accent2"/>
                </a:solidFill>
                <a:effectLst>
                  <a:outerShdw blurRad="38100" dist="38100" dir="2700000" algn="tl">
                    <a:srgbClr val="000000"/>
                  </a:outerShdw>
                </a:effectLst>
              </a:rPr>
              <a:t> (</a:t>
            </a:r>
            <a:r>
              <a:rPr lang="en-GB" dirty="0" err="1" smtClean="0">
                <a:solidFill>
                  <a:schemeClr val="accent2"/>
                </a:solidFill>
                <a:effectLst>
                  <a:outerShdw blurRad="38100" dist="38100" dir="2700000" algn="tl">
                    <a:srgbClr val="000000"/>
                  </a:outerShdw>
                </a:effectLst>
              </a:rPr>
              <a:t>self-centered</a:t>
            </a:r>
            <a:r>
              <a:rPr lang="en-GB" dirty="0" smtClean="0">
                <a:solidFill>
                  <a:schemeClr val="accent2"/>
                </a:solidFill>
                <a:effectLst>
                  <a:outerShdw blurRad="38100" dist="38100" dir="2700000" algn="tl">
                    <a:srgbClr val="000000"/>
                  </a:outerShdw>
                </a:effectLst>
              </a:rPr>
              <a:t>) </a:t>
            </a:r>
            <a:r>
              <a:rPr lang="en-GB" dirty="0">
                <a:solidFill>
                  <a:schemeClr val="accent2"/>
                </a:solidFill>
                <a:effectLst>
                  <a:outerShdw blurRad="38100" dist="38100" dir="2700000" algn="tl">
                    <a:srgbClr val="000000"/>
                  </a:outerShdw>
                </a:effectLst>
              </a:rPr>
              <a:t>love becomes </a:t>
            </a:r>
            <a:r>
              <a:rPr lang="en-GB" dirty="0" smtClean="0">
                <a:solidFill>
                  <a:schemeClr val="accent2"/>
                </a:solidFill>
                <a:effectLst>
                  <a:outerShdw blurRad="38100" dist="38100" dir="2700000" algn="tl">
                    <a:srgbClr val="000000"/>
                  </a:outerShdw>
                </a:effectLst>
              </a:rPr>
              <a:t>‘</a:t>
            </a:r>
            <a:r>
              <a:rPr lang="en-GB" i="1" dirty="0" err="1" smtClean="0">
                <a:solidFill>
                  <a:schemeClr val="accent2"/>
                </a:solidFill>
                <a:effectLst>
                  <a:outerShdw blurRad="38100" dist="38100" dir="2700000" algn="tl">
                    <a:srgbClr val="000000"/>
                  </a:outerShdw>
                </a:effectLst>
              </a:rPr>
              <a:t>agapified</a:t>
            </a:r>
            <a:r>
              <a:rPr lang="en-GB" i="1" dirty="0" smtClean="0">
                <a:solidFill>
                  <a:schemeClr val="accent2"/>
                </a:solidFill>
                <a:effectLst>
                  <a:outerShdw blurRad="38100" dist="38100" dir="2700000" algn="tl">
                    <a:srgbClr val="000000"/>
                  </a:outerShdw>
                </a:effectLst>
              </a:rPr>
              <a:t>’</a:t>
            </a:r>
            <a:r>
              <a:rPr lang="en-GB" dirty="0" smtClean="0">
                <a:solidFill>
                  <a:schemeClr val="accent2"/>
                </a:solidFill>
                <a:effectLst>
                  <a:outerShdw blurRad="38100" dist="38100" dir="2700000" algn="tl">
                    <a:srgbClr val="000000"/>
                  </a:outerShdw>
                </a:effectLst>
              </a:rPr>
              <a:t> (other-</a:t>
            </a:r>
            <a:r>
              <a:rPr lang="en-GB" dirty="0" err="1" smtClean="0">
                <a:solidFill>
                  <a:schemeClr val="accent2"/>
                </a:solidFill>
                <a:effectLst>
                  <a:outerShdw blurRad="38100" dist="38100" dir="2700000" algn="tl">
                    <a:srgbClr val="000000"/>
                  </a:outerShdw>
                </a:effectLst>
              </a:rPr>
              <a:t>centered</a:t>
            </a:r>
            <a:r>
              <a:rPr lang="en-GB" dirty="0" smtClean="0">
                <a:solidFill>
                  <a:schemeClr val="accent2"/>
                </a:solidFill>
                <a:effectLst>
                  <a:outerShdw blurRad="38100" dist="38100" dir="2700000" algn="tl">
                    <a:srgbClr val="000000"/>
                  </a:outerShdw>
                </a:effectLst>
              </a:rPr>
              <a:t>) </a:t>
            </a:r>
            <a:r>
              <a:rPr lang="en-GB" dirty="0">
                <a:solidFill>
                  <a:schemeClr val="accent2"/>
                </a:solidFill>
                <a:effectLst>
                  <a:outerShdw blurRad="38100" dist="38100" dir="2700000" algn="tl">
                    <a:srgbClr val="000000"/>
                  </a:outerShdw>
                </a:effectLst>
              </a:rPr>
              <a:t>through </a:t>
            </a:r>
            <a:r>
              <a:rPr lang="en-GB" dirty="0" smtClean="0">
                <a:solidFill>
                  <a:schemeClr val="accent2"/>
                </a:solidFill>
                <a:effectLst>
                  <a:outerShdw blurRad="38100" dist="38100" dir="2700000" algn="tl">
                    <a:srgbClr val="000000"/>
                  </a:outerShdw>
                </a:effectLst>
              </a:rPr>
              <a:t>grace.</a:t>
            </a:r>
          </a:p>
          <a:p>
            <a:r>
              <a:rPr lang="en-GB" dirty="0" smtClean="0">
                <a:solidFill>
                  <a:schemeClr val="accent2"/>
                </a:solidFill>
                <a:effectLst>
                  <a:outerShdw blurRad="38100" dist="38100" dir="2700000" algn="tl">
                    <a:srgbClr val="000000"/>
                  </a:outerShdw>
                </a:effectLst>
              </a:rPr>
              <a:t>This marital love known as ‘conjugal love’ is total self-giving: 1.open </a:t>
            </a:r>
            <a:r>
              <a:rPr lang="en-GB" dirty="0">
                <a:solidFill>
                  <a:schemeClr val="accent2"/>
                </a:solidFill>
                <a:effectLst>
                  <a:outerShdw blurRad="38100" dist="38100" dir="2700000" algn="tl">
                    <a:srgbClr val="000000"/>
                  </a:outerShdw>
                </a:effectLst>
              </a:rPr>
              <a:t>to </a:t>
            </a:r>
            <a:r>
              <a:rPr lang="en-GB" dirty="0" smtClean="0">
                <a:solidFill>
                  <a:schemeClr val="accent2"/>
                </a:solidFill>
                <a:effectLst>
                  <a:outerShdw blurRad="38100" dist="38100" dir="2700000" algn="tl">
                    <a:srgbClr val="000000"/>
                  </a:outerShdw>
                </a:effectLst>
              </a:rPr>
              <a:t>life/ ‘life giving’, 2.unbreakable and 3.committed </a:t>
            </a:r>
            <a:r>
              <a:rPr lang="en-GB" dirty="0">
                <a:solidFill>
                  <a:schemeClr val="accent2"/>
                </a:solidFill>
                <a:effectLst>
                  <a:outerShdw blurRad="38100" dist="38100" dir="2700000" algn="tl">
                    <a:srgbClr val="000000"/>
                  </a:outerShdw>
                </a:effectLst>
              </a:rPr>
              <a:t>until death</a:t>
            </a:r>
            <a:r>
              <a:rPr lang="en-GB" dirty="0" smtClean="0">
                <a:solidFill>
                  <a:schemeClr val="accent2"/>
                </a:solidFill>
                <a:effectLst>
                  <a:outerShdw blurRad="38100" dist="38100" dir="2700000" algn="tl">
                    <a:srgbClr val="000000"/>
                  </a:outerShdw>
                </a:effectLst>
              </a:rPr>
              <a:t>.</a:t>
            </a:r>
          </a:p>
          <a:p>
            <a:endParaRPr lang="en-GB" dirty="0">
              <a:solidFill>
                <a:schemeClr val="accent2"/>
              </a:solidFill>
              <a:effectLst>
                <a:outerShdw blurRad="38100" dist="38100" dir="2700000" algn="tl">
                  <a:srgbClr val="000000"/>
                </a:outerShdw>
              </a:effectLst>
            </a:endParaRPr>
          </a:p>
          <a:p>
            <a:endParaRPr lang="en-US" dirty="0"/>
          </a:p>
        </p:txBody>
      </p:sp>
    </p:spTree>
    <p:extLst>
      <p:ext uri="{BB962C8B-B14F-4D97-AF65-F5344CB8AC3E}">
        <p14:creationId xmlns:p14="http://schemas.microsoft.com/office/powerpoint/2010/main" val="391115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457200" y="292100"/>
            <a:ext cx="8229600" cy="1387475"/>
          </a:xfrm>
          <a:gradFill>
            <a:gsLst>
              <a:gs pos="0">
                <a:srgbClr val="CCCCFF"/>
              </a:gs>
              <a:gs pos="100000">
                <a:srgbClr val="FFFFFF"/>
              </a:gs>
            </a:gsLst>
            <a:lin ang="5400000" scaled="1"/>
          </a:gradFill>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CCC 1601, 2363 :The </a:t>
            </a:r>
            <a:r>
              <a:rPr lang="en-GB" dirty="0"/>
              <a:t>purpose of </a:t>
            </a:r>
            <a:r>
              <a:rPr lang="en-GB" dirty="0" smtClean="0"/>
              <a:t>Holy Matrimony</a:t>
            </a:r>
            <a:endParaRPr lang="en-GB" dirty="0"/>
          </a:p>
        </p:txBody>
      </p:sp>
      <p:sp>
        <p:nvSpPr>
          <p:cNvPr id="19458" name="Rectangle 2"/>
          <p:cNvSpPr>
            <a:spLocks noGrp="1" noChangeArrowheads="1"/>
          </p:cNvSpPr>
          <p:nvPr>
            <p:ph idx="1"/>
          </p:nvPr>
        </p:nvSpPr>
        <p:spPr>
          <a:xfrm>
            <a:off x="457200" y="1905001"/>
            <a:ext cx="8229600" cy="3581400"/>
          </a:xfrm>
          <a:ln/>
        </p:spPr>
        <p:txBody>
          <a:bodyPr/>
          <a:lstStyle/>
          <a:p>
            <a:pPr marL="323850" indent="-323850">
              <a:lnSpc>
                <a:spcPct val="10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dirty="0"/>
              <a:t>The spouses' union achieves the twofold end of marriage</a:t>
            </a:r>
            <a:r>
              <a:rPr lang="en-GB" dirty="0" smtClean="0"/>
              <a:t>:</a:t>
            </a:r>
          </a:p>
          <a:p>
            <a:pPr marL="323850" indent="-323850">
              <a:lnSpc>
                <a:spcPct val="10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dirty="0" smtClean="0"/>
              <a:t>1</a:t>
            </a:r>
            <a:r>
              <a:rPr lang="en-GB" dirty="0"/>
              <a:t>. </a:t>
            </a:r>
            <a:r>
              <a:rPr lang="en-GB" dirty="0" smtClean="0"/>
              <a:t>The </a:t>
            </a:r>
            <a:r>
              <a:rPr lang="en-GB" dirty="0"/>
              <a:t>good of the spouses </a:t>
            </a:r>
            <a:r>
              <a:rPr lang="en-GB" dirty="0" smtClean="0"/>
              <a:t>themselves. (Personal sanctification)</a:t>
            </a:r>
            <a:endParaRPr lang="en-GB" dirty="0" smtClean="0"/>
          </a:p>
          <a:p>
            <a:pPr marL="323850" indent="-323850">
              <a:lnSpc>
                <a:spcPct val="10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dirty="0" smtClean="0"/>
              <a:t>2</a:t>
            </a:r>
            <a:r>
              <a:rPr lang="en-GB" dirty="0"/>
              <a:t>. </a:t>
            </a:r>
            <a:r>
              <a:rPr lang="en-GB" dirty="0" smtClean="0"/>
              <a:t>The </a:t>
            </a:r>
            <a:r>
              <a:rPr lang="en-GB" dirty="0"/>
              <a:t>transmission of life. </a:t>
            </a:r>
            <a:r>
              <a:rPr lang="en-GB" dirty="0" smtClean="0"/>
              <a:t>(Build up the Body of Christ)</a:t>
            </a:r>
            <a:endParaRPr lang="en-GB" dirty="0"/>
          </a:p>
          <a:p>
            <a:pPr marL="323850" indent="-323850">
              <a:lnSpc>
                <a:spcPct val="100000"/>
              </a:lnSpc>
              <a:buClrTx/>
              <a:buSzTx/>
              <a:buFontTx/>
              <a:buNone/>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endParaRPr lang="en-GB" dirty="0"/>
          </a:p>
        </p:txBody>
      </p:sp>
    </p:spTree>
    <p:extLst>
      <p:ext uri="{BB962C8B-B14F-4D97-AF65-F5344CB8AC3E}">
        <p14:creationId xmlns:p14="http://schemas.microsoft.com/office/powerpoint/2010/main" val="341810238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9458">
                                            <p:txEl>
                                              <p:pRg st="0" end="0"/>
                                            </p:txEl>
                                          </p:spTgt>
                                        </p:tgtEl>
                                        <p:attrNameLst>
                                          <p:attrName>style.visibility</p:attrName>
                                        </p:attrNameLst>
                                      </p:cBhvr>
                                      <p:to>
                                        <p:strVal val="visible"/>
                                      </p:to>
                                    </p:set>
                                    <p:anim calcmode="lin" valueType="num">
                                      <p:cBhvr additive="repl">
                                        <p:cTn id="7" dur="500" fill="hold"/>
                                        <p:tgtEl>
                                          <p:spTgt spid="19458">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19458">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19458">
                                            <p:txEl>
                                              <p:pRg st="1" end="1"/>
                                            </p:txEl>
                                          </p:spTgt>
                                        </p:tgtEl>
                                        <p:attrNameLst>
                                          <p:attrName>style.visibility</p:attrName>
                                        </p:attrNameLst>
                                      </p:cBhvr>
                                      <p:to>
                                        <p:strVal val="visible"/>
                                      </p:to>
                                    </p:set>
                                    <p:anim calcmode="lin" valueType="num">
                                      <p:cBhvr additive="repl">
                                        <p:cTn id="13" dur="500" fill="hold"/>
                                        <p:tgtEl>
                                          <p:spTgt spid="19458">
                                            <p:txEl>
                                              <p:pRg st="1" end="1"/>
                                            </p:txEl>
                                          </p:spTgt>
                                        </p:tgtEl>
                                        <p:attrNameLst>
                                          <p:attrName>ppt_x</p:attrName>
                                        </p:attrNameLst>
                                      </p:cBhvr>
                                      <p:tavLst>
                                        <p:tav tm="100000">
                                          <p:val>
                                            <p:strVal val="#ppt_x"/>
                                          </p:val>
                                        </p:tav>
                                        <p:tav>
                                          <p:val>
                                            <p:strVal val="#ppt_x"/>
                                          </p:val>
                                        </p:tav>
                                      </p:tavLst>
                                    </p:anim>
                                    <p:anim calcmode="lin" valueType="num">
                                      <p:cBhvr additive="repl">
                                        <p:cTn id="14" dur="500" fill="hold"/>
                                        <p:tgtEl>
                                          <p:spTgt spid="19458">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19458">
                                            <p:txEl>
                                              <p:pRg st="2" end="2"/>
                                            </p:txEl>
                                          </p:spTgt>
                                        </p:tgtEl>
                                        <p:attrNameLst>
                                          <p:attrName>style.visibility</p:attrName>
                                        </p:attrNameLst>
                                      </p:cBhvr>
                                      <p:to>
                                        <p:strVal val="visible"/>
                                      </p:to>
                                    </p:set>
                                    <p:anim calcmode="lin" valueType="num">
                                      <p:cBhvr additive="repl">
                                        <p:cTn id="19" dur="500" fill="hold"/>
                                        <p:tgtEl>
                                          <p:spTgt spid="19458">
                                            <p:txEl>
                                              <p:pRg st="2" end="2"/>
                                            </p:txEl>
                                          </p:spTgt>
                                        </p:tgtEl>
                                        <p:attrNameLst>
                                          <p:attrName>ppt_x</p:attrName>
                                        </p:attrNameLst>
                                      </p:cBhvr>
                                      <p:tavLst>
                                        <p:tav tm="100000">
                                          <p:val>
                                            <p:strVal val="#ppt_x"/>
                                          </p:val>
                                        </p:tav>
                                        <p:tav>
                                          <p:val>
                                            <p:strVal val="#ppt_x"/>
                                          </p:val>
                                        </p:tav>
                                      </p:tavLst>
                                    </p:anim>
                                    <p:anim calcmode="lin" valueType="num">
                                      <p:cBhvr additive="repl">
                                        <p:cTn id="20" dur="500" fill="hold"/>
                                        <p:tgtEl>
                                          <p:spTgt spid="19458">
                                            <p:txEl>
                                              <p:pRg st="2" end="2"/>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58113" cy="990600"/>
          </a:xfrm>
          <a:gradFill>
            <a:gsLst>
              <a:gs pos="0">
                <a:srgbClr val="CCCCFF"/>
              </a:gs>
              <a:gs pos="100000">
                <a:srgbClr val="FFFFFF"/>
              </a:gs>
            </a:gsLst>
            <a:lin ang="5400000" scaled="1"/>
          </a:gradFill>
        </p:spPr>
        <p:txBody>
          <a:bodyPr/>
          <a:lstStyle/>
          <a:p>
            <a:r>
              <a:rPr lang="en-US" dirty="0" smtClean="0"/>
              <a:t>Other ‘Marriages’</a:t>
            </a:r>
            <a:endParaRPr lang="en-US" dirty="0"/>
          </a:p>
        </p:txBody>
      </p:sp>
      <p:sp>
        <p:nvSpPr>
          <p:cNvPr id="3" name="Content Placeholder 2"/>
          <p:cNvSpPr>
            <a:spLocks noGrp="1"/>
          </p:cNvSpPr>
          <p:nvPr>
            <p:ph idx="1"/>
          </p:nvPr>
        </p:nvSpPr>
        <p:spPr>
          <a:xfrm>
            <a:off x="457200" y="1219200"/>
            <a:ext cx="8305800" cy="5334000"/>
          </a:xfrm>
        </p:spPr>
        <p:txBody>
          <a:bodyPr/>
          <a:lstStyle/>
          <a:p>
            <a:r>
              <a:rPr lang="en-US" dirty="0" smtClean="0">
                <a:solidFill>
                  <a:srgbClr val="8B6725"/>
                </a:solidFill>
              </a:rPr>
              <a:t>Civil ‘Marriage’- </a:t>
            </a:r>
            <a:r>
              <a:rPr lang="en-US" dirty="0" smtClean="0"/>
              <a:t>A man-made contract between any two people</a:t>
            </a:r>
            <a:r>
              <a:rPr lang="en-US" dirty="0"/>
              <a:t> recognized by the </a:t>
            </a:r>
            <a:r>
              <a:rPr lang="en-US" dirty="0" smtClean="0"/>
              <a:t>government. It is indifferent to God or religion. It can be broken at any time for any reason. It is not concerned with procreation or family.</a:t>
            </a:r>
          </a:p>
          <a:p>
            <a:r>
              <a:rPr lang="en-US" dirty="0" smtClean="0">
                <a:solidFill>
                  <a:srgbClr val="00B050"/>
                </a:solidFill>
              </a:rPr>
              <a:t>CCC 1603:‘Natural Marriage’- </a:t>
            </a:r>
            <a:r>
              <a:rPr lang="en-US" dirty="0" smtClean="0"/>
              <a:t>A civil marriage between a man and a woman. It may be a religious, it may be open to life, it may be faithful and it may be until death but it is not a sacrament. It is operating on ‘natural love’.</a:t>
            </a:r>
            <a:endParaRPr lang="en-US" dirty="0"/>
          </a:p>
          <a:p>
            <a:endParaRPr lang="en-US" dirty="0"/>
          </a:p>
        </p:txBody>
      </p:sp>
    </p:spTree>
    <p:extLst>
      <p:ext uri="{BB962C8B-B14F-4D97-AF65-F5344CB8AC3E}">
        <p14:creationId xmlns:p14="http://schemas.microsoft.com/office/powerpoint/2010/main" val="265293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457200" y="23813"/>
            <a:ext cx="8229600" cy="1922462"/>
          </a:xfrm>
          <a:gradFill>
            <a:gsLst>
              <a:gs pos="0">
                <a:srgbClr val="CCCCFF"/>
              </a:gs>
              <a:gs pos="100000">
                <a:srgbClr val="FFFFFF"/>
              </a:gs>
            </a:gsLst>
            <a:lin ang="5400000" scaled="1"/>
          </a:gradFill>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dirty="0" smtClean="0"/>
              <a:t>CCC1602,1611,1617:The </a:t>
            </a:r>
            <a:r>
              <a:rPr lang="en-GB" sz="4000" dirty="0"/>
              <a:t>whole Story of the Bible is about a Marital/Familial Covenant that grows.</a:t>
            </a:r>
          </a:p>
        </p:txBody>
      </p:sp>
      <p:sp>
        <p:nvSpPr>
          <p:cNvPr id="13314" name="Rectangle 2"/>
          <p:cNvSpPr>
            <a:spLocks noGrp="1" noChangeArrowheads="1"/>
          </p:cNvSpPr>
          <p:nvPr>
            <p:ph idx="1"/>
          </p:nvPr>
        </p:nvSpPr>
        <p:spPr>
          <a:xfrm>
            <a:off x="457200" y="1905000"/>
            <a:ext cx="8229600" cy="4430713"/>
          </a:xfrm>
          <a:solidFill>
            <a:srgbClr val="33CCCC"/>
          </a:solidFill>
          <a:ln/>
        </p:spPr>
        <p:txBody>
          <a:bodyPr/>
          <a:lstStyle/>
          <a:p>
            <a:pPr marL="323850" indent="-323850">
              <a:lnSpc>
                <a:spcPct val="90000"/>
              </a:lnSpc>
              <a:spcBef>
                <a:spcPts val="600"/>
              </a:spcBef>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400">
                <a:solidFill>
                  <a:srgbClr val="000099"/>
                </a:solidFill>
                <a:effectLst>
                  <a:outerShdw blurRad="38100" dist="38100" dir="2700000" algn="tl">
                    <a:srgbClr val="000000"/>
                  </a:outerShdw>
                </a:effectLst>
              </a:rPr>
              <a:t>In the Old Testament Israel and the Father have a marital covenant.</a:t>
            </a:r>
          </a:p>
          <a:p>
            <a:pPr marL="723900" lvl="1" indent="-266700">
              <a:lnSpc>
                <a:spcPct val="90000"/>
              </a:lnSpc>
              <a:spcBef>
                <a:spcPts val="500"/>
              </a:spcBef>
              <a:buClr>
                <a:srgbClr val="000099"/>
              </a:buClr>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000">
                <a:solidFill>
                  <a:srgbClr val="000099"/>
                </a:solidFill>
                <a:effectLst>
                  <a:outerShdw blurRad="38100" dist="38100" dir="2700000" algn="tl">
                    <a:srgbClr val="000000"/>
                  </a:outerShdw>
                </a:effectLst>
              </a:rPr>
              <a:t>Infidelity of Israel= False gods.</a:t>
            </a:r>
          </a:p>
          <a:p>
            <a:pPr marL="323850" indent="-323850">
              <a:lnSpc>
                <a:spcPct val="90000"/>
              </a:lnSpc>
              <a:spcBef>
                <a:spcPts val="600"/>
              </a:spcBef>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400">
                <a:solidFill>
                  <a:srgbClr val="000099"/>
                </a:solidFill>
                <a:effectLst>
                  <a:outerShdw blurRad="38100" dist="38100" dir="2700000" algn="tl">
                    <a:srgbClr val="000000"/>
                  </a:outerShdw>
                </a:effectLst>
              </a:rPr>
              <a:t>In the New Testament Jesus enters into covenant with the Church as a marital covenant. The Church as bride of Christ (Eph 5). Also in </a:t>
            </a:r>
            <a:r>
              <a:rPr lang="en-GB" sz="2800">
                <a:solidFill>
                  <a:srgbClr val="000099"/>
                </a:solidFill>
                <a:effectLst>
                  <a:outerShdw blurRad="38100" dist="38100" dir="2700000" algn="tl">
                    <a:srgbClr val="000000"/>
                  </a:outerShdw>
                </a:effectLst>
              </a:rPr>
              <a:t>Rev 19:</a:t>
            </a:r>
            <a:r>
              <a:rPr lang="en-GB" sz="2800">
                <a:solidFill>
                  <a:srgbClr val="FFCC00"/>
                </a:solidFill>
                <a:effectLst>
                  <a:outerShdw blurRad="38100" dist="38100" dir="2700000" algn="tl">
                    <a:srgbClr val="000000"/>
                  </a:outerShdw>
                </a:effectLst>
              </a:rPr>
              <a:t> </a:t>
            </a:r>
            <a:r>
              <a:rPr lang="en-GB" sz="2800">
                <a:solidFill>
                  <a:srgbClr val="000080"/>
                </a:solidFill>
                <a:effectLst>
                  <a:outerShdw blurRad="38100" dist="38100" dir="2700000" algn="tl">
                    <a:srgbClr val="000000"/>
                  </a:outerShdw>
                </a:effectLst>
              </a:rPr>
              <a:t>Wedding feast of the Lamb. Jesus models true Matrimony as groom to Church.</a:t>
            </a:r>
          </a:p>
          <a:p>
            <a:pPr marL="323850" indent="-323850">
              <a:lnSpc>
                <a:spcPct val="80000"/>
              </a:lnSpc>
              <a:spcBef>
                <a:spcPts val="700"/>
              </a:spcBef>
              <a:buClrTx/>
              <a:buSzTx/>
              <a:buFontTx/>
              <a:buNone/>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a:solidFill>
                  <a:srgbClr val="FFCC00"/>
                </a:solidFill>
                <a:effectLst>
                  <a:outerShdw blurRad="38100" dist="38100" dir="2700000" algn="tl">
                    <a:srgbClr val="000000"/>
                  </a:outerShdw>
                </a:effectLst>
              </a:rPr>
              <a:t>-</a:t>
            </a:r>
            <a:r>
              <a:rPr lang="en-GB" sz="2400">
                <a:solidFill>
                  <a:srgbClr val="000099"/>
                </a:solidFill>
                <a:effectLst>
                  <a:outerShdw blurRad="38100" dist="38100" dir="2700000" algn="tl">
                    <a:srgbClr val="000000"/>
                  </a:outerShdw>
                </a:effectLst>
              </a:rPr>
              <a:t>This New covenant is indissoluble. God is on both sides human and divine. Sealed with the blood of Christ.</a:t>
            </a:r>
          </a:p>
          <a:p>
            <a:pPr marL="323850" indent="-323850">
              <a:lnSpc>
                <a:spcPct val="90000"/>
              </a:lnSpc>
              <a:spcBef>
                <a:spcPts val="600"/>
              </a:spcBef>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400">
                <a:solidFill>
                  <a:srgbClr val="000099"/>
                </a:solidFill>
                <a:effectLst>
                  <a:outerShdw blurRad="38100" dist="38100" dir="2700000" algn="tl">
                    <a:srgbClr val="000000"/>
                  </a:outerShdw>
                </a:effectLst>
              </a:rPr>
              <a:t>He becomes One Body with the Church=Like Adam and Eve: one body = indissoluble.</a:t>
            </a:r>
          </a:p>
        </p:txBody>
      </p:sp>
    </p:spTree>
    <p:extLst>
      <p:ext uri="{BB962C8B-B14F-4D97-AF65-F5344CB8AC3E}">
        <p14:creationId xmlns:p14="http://schemas.microsoft.com/office/powerpoint/2010/main" val="43655032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3314">
                                            <p:txEl>
                                              <p:pRg st="0" end="0"/>
                                            </p:txEl>
                                          </p:spTgt>
                                        </p:tgtEl>
                                        <p:attrNameLst>
                                          <p:attrName>style.visibility</p:attrName>
                                        </p:attrNameLst>
                                      </p:cBhvr>
                                      <p:to>
                                        <p:strVal val="visible"/>
                                      </p:to>
                                    </p:set>
                                    <p:anim calcmode="lin" valueType="num">
                                      <p:cBhvr additive="repl">
                                        <p:cTn id="7" dur="500" fill="hold"/>
                                        <p:tgtEl>
                                          <p:spTgt spid="13314">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13314">
                                            <p:txEl>
                                              <p:pRg st="0" end="0"/>
                                            </p:txEl>
                                          </p:spTgt>
                                        </p:tgtEl>
                                        <p:attrNameLst>
                                          <p:attrName>ppt_y</p:attrName>
                                        </p:attrNameLst>
                                      </p:cBhvr>
                                      <p:tavLst>
                                        <p:tav tm="100000">
                                          <p:val>
                                            <p:strVal val="1+#ppt_h/2"/>
                                          </p:val>
                                        </p:tav>
                                        <p:tav>
                                          <p:val>
                                            <p:strVal val="#ppt_y"/>
                                          </p:val>
                                        </p:tav>
                                      </p:tavLst>
                                    </p:anim>
                                  </p:childTnLst>
                                </p:cTn>
                              </p:par>
                              <p:par>
                                <p:cTn id="9" presetID="2" presetClass="entr" presetSubtype="4" fill="hold" nodeType="withEffect">
                                  <p:stCondLst>
                                    <p:cond delay="0"/>
                                  </p:stCondLst>
                                  <p:childTnLst>
                                    <p:set>
                                      <p:cBhvr additive="repl">
                                        <p:cTn id="10" dur="1" fill="hold">
                                          <p:stCondLst>
                                            <p:cond delay="0"/>
                                          </p:stCondLst>
                                        </p:cTn>
                                        <p:tgtEl>
                                          <p:spTgt spid="13314">
                                            <p:txEl>
                                              <p:pRg st="1" end="1"/>
                                            </p:txEl>
                                          </p:spTgt>
                                        </p:tgtEl>
                                        <p:attrNameLst>
                                          <p:attrName>style.visibility</p:attrName>
                                        </p:attrNameLst>
                                      </p:cBhvr>
                                      <p:to>
                                        <p:strVal val="visible"/>
                                      </p:to>
                                    </p:set>
                                    <p:anim calcmode="lin" valueType="num">
                                      <p:cBhvr additive="repl">
                                        <p:cTn id="11" dur="500" fill="hold"/>
                                        <p:tgtEl>
                                          <p:spTgt spid="13314">
                                            <p:txEl>
                                              <p:pRg st="1" end="1"/>
                                            </p:txEl>
                                          </p:spTgt>
                                        </p:tgtEl>
                                        <p:attrNameLst>
                                          <p:attrName>ppt_x</p:attrName>
                                        </p:attrNameLst>
                                      </p:cBhvr>
                                      <p:tavLst>
                                        <p:tav tm="100000">
                                          <p:val>
                                            <p:strVal val="#ppt_x"/>
                                          </p:val>
                                        </p:tav>
                                        <p:tav>
                                          <p:val>
                                            <p:strVal val="#ppt_x"/>
                                          </p:val>
                                        </p:tav>
                                      </p:tavLst>
                                    </p:anim>
                                    <p:anim calcmode="lin" valueType="num">
                                      <p:cBhvr additive="repl">
                                        <p:cTn id="12" dur="500" fill="hold"/>
                                        <p:tgtEl>
                                          <p:spTgt spid="13314">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additive="repl">
                                        <p:cTn id="16" dur="1" fill="hold">
                                          <p:stCondLst>
                                            <p:cond delay="0"/>
                                          </p:stCondLst>
                                        </p:cTn>
                                        <p:tgtEl>
                                          <p:spTgt spid="13314">
                                            <p:txEl>
                                              <p:pRg st="2" end="2"/>
                                            </p:txEl>
                                          </p:spTgt>
                                        </p:tgtEl>
                                        <p:attrNameLst>
                                          <p:attrName>style.visibility</p:attrName>
                                        </p:attrNameLst>
                                      </p:cBhvr>
                                      <p:to>
                                        <p:strVal val="visible"/>
                                      </p:to>
                                    </p:set>
                                    <p:anim calcmode="lin" valueType="num">
                                      <p:cBhvr additive="repl">
                                        <p:cTn id="17" dur="500" fill="hold"/>
                                        <p:tgtEl>
                                          <p:spTgt spid="13314">
                                            <p:txEl>
                                              <p:pRg st="2" end="2"/>
                                            </p:txEl>
                                          </p:spTgt>
                                        </p:tgtEl>
                                        <p:attrNameLst>
                                          <p:attrName>ppt_x</p:attrName>
                                        </p:attrNameLst>
                                      </p:cBhvr>
                                      <p:tavLst>
                                        <p:tav tm="100000">
                                          <p:val>
                                            <p:strVal val="#ppt_x"/>
                                          </p:val>
                                        </p:tav>
                                        <p:tav>
                                          <p:val>
                                            <p:strVal val="#ppt_x"/>
                                          </p:val>
                                        </p:tav>
                                      </p:tavLst>
                                    </p:anim>
                                    <p:anim calcmode="lin" valueType="num">
                                      <p:cBhvr additive="repl">
                                        <p:cTn id="18" dur="500" fill="hold"/>
                                        <p:tgtEl>
                                          <p:spTgt spid="13314">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additive="repl">
                                        <p:cTn id="22" dur="1" fill="hold">
                                          <p:stCondLst>
                                            <p:cond delay="0"/>
                                          </p:stCondLst>
                                        </p:cTn>
                                        <p:tgtEl>
                                          <p:spTgt spid="13314">
                                            <p:txEl>
                                              <p:pRg st="3" end="3"/>
                                            </p:txEl>
                                          </p:spTgt>
                                        </p:tgtEl>
                                        <p:attrNameLst>
                                          <p:attrName>style.visibility</p:attrName>
                                        </p:attrNameLst>
                                      </p:cBhvr>
                                      <p:to>
                                        <p:strVal val="visible"/>
                                      </p:to>
                                    </p:set>
                                    <p:anim calcmode="lin" valueType="num">
                                      <p:cBhvr additive="repl">
                                        <p:cTn id="23" dur="500" fill="hold"/>
                                        <p:tgtEl>
                                          <p:spTgt spid="13314">
                                            <p:txEl>
                                              <p:pRg st="3" end="3"/>
                                            </p:txEl>
                                          </p:spTgt>
                                        </p:tgtEl>
                                        <p:attrNameLst>
                                          <p:attrName>ppt_x</p:attrName>
                                        </p:attrNameLst>
                                      </p:cBhvr>
                                      <p:tavLst>
                                        <p:tav tm="100000">
                                          <p:val>
                                            <p:strVal val="#ppt_x"/>
                                          </p:val>
                                        </p:tav>
                                        <p:tav>
                                          <p:val>
                                            <p:strVal val="#ppt_x"/>
                                          </p:val>
                                        </p:tav>
                                      </p:tavLst>
                                    </p:anim>
                                    <p:anim calcmode="lin" valueType="num">
                                      <p:cBhvr additive="repl">
                                        <p:cTn id="24" dur="500" fill="hold"/>
                                        <p:tgtEl>
                                          <p:spTgt spid="13314">
                                            <p:txEl>
                                              <p:pRg st="3" end="3"/>
                                            </p:txEl>
                                          </p:spTgt>
                                        </p:tgtEl>
                                        <p:attrNameLst>
                                          <p:attrName>ppt_y</p:attrName>
                                        </p:attrNameLst>
                                      </p:cBhvr>
                                      <p:tavLst>
                                        <p:tav tm="100000">
                                          <p:val>
                                            <p:strVal val="1+#ppt_h/2"/>
                                          </p:val>
                                        </p:tav>
                                        <p:tav>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additive="repl">
                                        <p:cTn id="28" dur="1" fill="hold">
                                          <p:stCondLst>
                                            <p:cond delay="0"/>
                                          </p:stCondLst>
                                        </p:cTn>
                                        <p:tgtEl>
                                          <p:spTgt spid="13314">
                                            <p:txEl>
                                              <p:pRg st="4" end="4"/>
                                            </p:txEl>
                                          </p:spTgt>
                                        </p:tgtEl>
                                        <p:attrNameLst>
                                          <p:attrName>style.visibility</p:attrName>
                                        </p:attrNameLst>
                                      </p:cBhvr>
                                      <p:to>
                                        <p:strVal val="visible"/>
                                      </p:to>
                                    </p:set>
                                    <p:anim calcmode="lin" valueType="num">
                                      <p:cBhvr additive="repl">
                                        <p:cTn id="29" dur="500" fill="hold"/>
                                        <p:tgtEl>
                                          <p:spTgt spid="13314">
                                            <p:txEl>
                                              <p:pRg st="4" end="4"/>
                                            </p:txEl>
                                          </p:spTgt>
                                        </p:tgtEl>
                                        <p:attrNameLst>
                                          <p:attrName>ppt_x</p:attrName>
                                        </p:attrNameLst>
                                      </p:cBhvr>
                                      <p:tavLst>
                                        <p:tav tm="100000">
                                          <p:val>
                                            <p:strVal val="#ppt_x"/>
                                          </p:val>
                                        </p:tav>
                                        <p:tav>
                                          <p:val>
                                            <p:strVal val="#ppt_x"/>
                                          </p:val>
                                        </p:tav>
                                      </p:tavLst>
                                    </p:anim>
                                    <p:anim calcmode="lin" valueType="num">
                                      <p:cBhvr additive="repl">
                                        <p:cTn id="30" dur="500" fill="hold"/>
                                        <p:tgtEl>
                                          <p:spTgt spid="13314">
                                            <p:txEl>
                                              <p:pRg st="4" end="4"/>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7200" y="25400"/>
            <a:ext cx="8229600" cy="1922463"/>
          </a:xfrm>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dirty="0" smtClean="0"/>
              <a:t>CCC 1605:Phase </a:t>
            </a:r>
            <a:r>
              <a:rPr lang="en-GB" sz="4000" dirty="0"/>
              <a:t>One: Marriage as a Sacred Covenant, Adam and Eve-  </a:t>
            </a:r>
            <a:r>
              <a:rPr lang="en-GB" sz="4000" dirty="0" err="1"/>
              <a:t>Gn</a:t>
            </a:r>
            <a:r>
              <a:rPr lang="en-GB" sz="4000" dirty="0"/>
              <a:t> 2:18-25</a:t>
            </a:r>
          </a:p>
        </p:txBody>
      </p:sp>
      <p:sp>
        <p:nvSpPr>
          <p:cNvPr id="7170" name="Rectangle 2"/>
          <p:cNvSpPr>
            <a:spLocks noGrp="1" noChangeArrowheads="1"/>
          </p:cNvSpPr>
          <p:nvPr>
            <p:ph idx="1"/>
          </p:nvPr>
        </p:nvSpPr>
        <p:spPr>
          <a:xfrm>
            <a:off x="457200" y="1600200"/>
            <a:ext cx="8229600" cy="7419975"/>
          </a:xfrm>
          <a:ln/>
        </p:spPr>
        <p:txBody>
          <a:bodyPr/>
          <a:lstStyle/>
          <a:p>
            <a:pPr marL="323850" indent="-323850">
              <a:lnSpc>
                <a:spcPct val="90000"/>
              </a:lnSpc>
              <a:tabLst>
                <a:tab pos="325438"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pPr>
            <a:endParaRPr lang="en-GB" sz="2800" b="1" dirty="0">
              <a:solidFill>
                <a:srgbClr val="000080"/>
              </a:solidFill>
            </a:endParaRPr>
          </a:p>
          <a:p>
            <a:pPr marL="323850" indent="-323850">
              <a:lnSpc>
                <a:spcPct val="90000"/>
              </a:lnSpc>
              <a:tabLst>
                <a:tab pos="325438"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pPr>
            <a:r>
              <a:rPr lang="en-GB" sz="3200" b="1" dirty="0" err="1"/>
              <a:t>Gn</a:t>
            </a:r>
            <a:r>
              <a:rPr lang="en-GB" sz="3200" b="1" dirty="0"/>
              <a:t> 2: Matrimony is a God-given gift to </a:t>
            </a:r>
            <a:r>
              <a:rPr lang="en-GB" sz="3200" dirty="0"/>
              <a:t>mankind. Adam and Eve have to “prototype” matrimony, blue-print of what God gave to man-kind.</a:t>
            </a:r>
          </a:p>
          <a:p>
            <a:pPr marL="323850" indent="-323850">
              <a:lnSpc>
                <a:spcPct val="90000"/>
              </a:lnSpc>
              <a:buClr>
                <a:srgbClr val="FFCC00"/>
              </a:buClr>
              <a:buSzPct val="120000"/>
              <a:buFont typeface="Tahoma" pitchFamily="32" charset="0"/>
              <a:buChar char="•"/>
              <a:tabLst>
                <a:tab pos="325438"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pPr>
            <a:r>
              <a:rPr lang="en-GB" sz="3200" dirty="0" smtClean="0"/>
              <a:t>God-given union </a:t>
            </a:r>
            <a:endParaRPr lang="en-GB" sz="3200" dirty="0"/>
          </a:p>
          <a:p>
            <a:pPr marL="323850" indent="-323850">
              <a:lnSpc>
                <a:spcPct val="90000"/>
              </a:lnSpc>
              <a:buClr>
                <a:srgbClr val="FFCC00"/>
              </a:buClr>
              <a:buSzPct val="120000"/>
              <a:buFont typeface="Tahoma" pitchFamily="32" charset="0"/>
              <a:buChar char="•"/>
              <a:tabLst>
                <a:tab pos="325438"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pPr>
            <a:r>
              <a:rPr lang="en-GB" sz="3200" dirty="0"/>
              <a:t>Indissoluble-The two become One body </a:t>
            </a:r>
            <a:r>
              <a:rPr lang="en-GB" sz="3200" dirty="0" err="1"/>
              <a:t>Gn</a:t>
            </a:r>
            <a:r>
              <a:rPr lang="en-GB" sz="3200" dirty="0"/>
              <a:t> 2:24.</a:t>
            </a:r>
          </a:p>
          <a:p>
            <a:pPr marL="323850" indent="-323850">
              <a:lnSpc>
                <a:spcPct val="90000"/>
              </a:lnSpc>
              <a:buClr>
                <a:srgbClr val="FFCC00"/>
              </a:buClr>
              <a:buSzPct val="120000"/>
              <a:buFont typeface="Tahoma" pitchFamily="32" charset="0"/>
              <a:buChar char="•"/>
              <a:tabLst>
                <a:tab pos="325438"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pPr>
            <a:r>
              <a:rPr lang="en-GB" sz="3200" dirty="0"/>
              <a:t>Blue-print for </a:t>
            </a:r>
            <a:r>
              <a:rPr lang="en-GB" sz="3200" dirty="0" smtClean="0"/>
              <a:t>‘Holy Matrimony’</a:t>
            </a:r>
            <a:endParaRPr lang="en-GB" sz="3200" dirty="0"/>
          </a:p>
          <a:p>
            <a:pPr marL="323850" indent="-323850">
              <a:lnSpc>
                <a:spcPct val="90000"/>
              </a:lnSpc>
              <a:buClrTx/>
              <a:buSzTx/>
              <a:buFontTx/>
              <a:buNone/>
              <a:tabLst>
                <a:tab pos="325438"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pPr>
            <a:endParaRPr lang="en-GB" dirty="0">
              <a:solidFill>
                <a:srgbClr val="E6E6FF"/>
              </a:solidFill>
            </a:endParaRPr>
          </a:p>
          <a:p>
            <a:pPr marL="323850" indent="-323850">
              <a:lnSpc>
                <a:spcPct val="90000"/>
              </a:lnSpc>
              <a:buClrTx/>
              <a:buSzTx/>
              <a:buFontTx/>
              <a:buNone/>
              <a:tabLst>
                <a:tab pos="325438"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pPr>
            <a:endParaRPr lang="en-GB" dirty="0"/>
          </a:p>
          <a:p>
            <a:pPr marL="323850" indent="-323850">
              <a:lnSpc>
                <a:spcPct val="90000"/>
              </a:lnSpc>
              <a:buClrTx/>
              <a:buSzTx/>
              <a:buFontTx/>
              <a:buNone/>
              <a:tabLst>
                <a:tab pos="325438"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pPr>
            <a:endParaRPr lang="en-GB" dirty="0"/>
          </a:p>
          <a:p>
            <a:pPr marL="323850" indent="-323850">
              <a:lnSpc>
                <a:spcPct val="90000"/>
              </a:lnSpc>
              <a:buClrTx/>
              <a:buSzTx/>
              <a:buFontTx/>
              <a:buNone/>
              <a:tabLst>
                <a:tab pos="325438" algn="l"/>
                <a:tab pos="438150" algn="l"/>
                <a:tab pos="895350" algn="l"/>
                <a:tab pos="1352550" algn="l"/>
                <a:tab pos="1809750" algn="l"/>
                <a:tab pos="2266950" algn="l"/>
                <a:tab pos="2724150" algn="l"/>
                <a:tab pos="3181350" algn="l"/>
                <a:tab pos="3638550" algn="l"/>
                <a:tab pos="4095750" algn="l"/>
                <a:tab pos="4552950" algn="l"/>
                <a:tab pos="5010150" algn="l"/>
                <a:tab pos="5467350" algn="l"/>
                <a:tab pos="5924550" algn="l"/>
                <a:tab pos="6381750" algn="l"/>
                <a:tab pos="6838950" algn="l"/>
                <a:tab pos="7296150" algn="l"/>
                <a:tab pos="7753350" algn="l"/>
                <a:tab pos="8210550" algn="l"/>
                <a:tab pos="8667750" algn="l"/>
                <a:tab pos="9124950" algn="l"/>
              </a:tabLst>
            </a:pPr>
            <a:endParaRPr lang="en-GB" dirty="0"/>
          </a:p>
        </p:txBody>
      </p:sp>
    </p:spTree>
    <p:extLst>
      <p:ext uri="{BB962C8B-B14F-4D97-AF65-F5344CB8AC3E}">
        <p14:creationId xmlns:p14="http://schemas.microsoft.com/office/powerpoint/2010/main" val="172643733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7170">
                                            <p:txEl>
                                              <p:pRg st="1" end="1"/>
                                            </p:txEl>
                                          </p:spTgt>
                                        </p:tgtEl>
                                        <p:attrNameLst>
                                          <p:attrName>style.visibility</p:attrName>
                                        </p:attrNameLst>
                                      </p:cBhvr>
                                      <p:to>
                                        <p:strVal val="visible"/>
                                      </p:to>
                                    </p:set>
                                    <p:anim calcmode="lin" valueType="num">
                                      <p:cBhvr additive="repl">
                                        <p:cTn id="7" dur="500" fill="hold"/>
                                        <p:tgtEl>
                                          <p:spTgt spid="7170">
                                            <p:txEl>
                                              <p:pRg st="1" end="1"/>
                                            </p:txEl>
                                          </p:spTgt>
                                        </p:tgtEl>
                                        <p:attrNameLst>
                                          <p:attrName>ppt_x</p:attrName>
                                        </p:attrNameLst>
                                      </p:cBhvr>
                                      <p:tavLst>
                                        <p:tav tm="100000">
                                          <p:val>
                                            <p:strVal val="#ppt_x"/>
                                          </p:val>
                                        </p:tav>
                                        <p:tav>
                                          <p:val>
                                            <p:strVal val="#ppt_x"/>
                                          </p:val>
                                        </p:tav>
                                      </p:tavLst>
                                    </p:anim>
                                    <p:anim calcmode="lin" valueType="num">
                                      <p:cBhvr additive="repl">
                                        <p:cTn id="8" dur="500" fill="hold"/>
                                        <p:tgtEl>
                                          <p:spTgt spid="7170">
                                            <p:txEl>
                                              <p:pRg st="1" end="1"/>
                                            </p:txEl>
                                          </p:spTgt>
                                        </p:tgtEl>
                                        <p:attrNameLst>
                                          <p:attrName>ppt_y</p:attrName>
                                        </p:attrNameLst>
                                      </p:cBhvr>
                                      <p:tavLst>
                                        <p:tav tm="100000">
                                          <p:val>
                                            <p:strVal val="1+#ppt_h/2"/>
                                          </p:val>
                                        </p:tav>
                                        <p:tav>
                                          <p:val>
                                            <p:strVal val="#ppt_y"/>
                                          </p:val>
                                        </p:tav>
                                      </p:tavLst>
                                    </p:anim>
                                  </p:childTnLst>
                                </p:cTn>
                              </p:par>
                              <p:par>
                                <p:cTn id="9" presetID="2" presetClass="entr" presetSubtype="4" fill="hold" nodeType="withEffect">
                                  <p:stCondLst>
                                    <p:cond delay="0"/>
                                  </p:stCondLst>
                                  <p:childTnLst>
                                    <p:set>
                                      <p:cBhvr additive="repl">
                                        <p:cTn id="10" dur="1" fill="hold">
                                          <p:stCondLst>
                                            <p:cond delay="0"/>
                                          </p:stCondLst>
                                        </p:cTn>
                                        <p:tgtEl>
                                          <p:spTgt spid="7170">
                                            <p:txEl>
                                              <p:pRg st="2" end="2"/>
                                            </p:txEl>
                                          </p:spTgt>
                                        </p:tgtEl>
                                        <p:attrNameLst>
                                          <p:attrName>style.visibility</p:attrName>
                                        </p:attrNameLst>
                                      </p:cBhvr>
                                      <p:to>
                                        <p:strVal val="visible"/>
                                      </p:to>
                                    </p:set>
                                    <p:anim calcmode="lin" valueType="num">
                                      <p:cBhvr additive="repl">
                                        <p:cTn id="11" dur="500" fill="hold"/>
                                        <p:tgtEl>
                                          <p:spTgt spid="7170">
                                            <p:txEl>
                                              <p:pRg st="2" end="2"/>
                                            </p:txEl>
                                          </p:spTgt>
                                        </p:tgtEl>
                                        <p:attrNameLst>
                                          <p:attrName>ppt_x</p:attrName>
                                        </p:attrNameLst>
                                      </p:cBhvr>
                                      <p:tavLst>
                                        <p:tav tm="100000">
                                          <p:val>
                                            <p:strVal val="#ppt_x"/>
                                          </p:val>
                                        </p:tav>
                                        <p:tav>
                                          <p:val>
                                            <p:strVal val="#ppt_x"/>
                                          </p:val>
                                        </p:tav>
                                      </p:tavLst>
                                    </p:anim>
                                    <p:anim calcmode="lin" valueType="num">
                                      <p:cBhvr additive="repl">
                                        <p:cTn id="12" dur="500" fill="hold"/>
                                        <p:tgtEl>
                                          <p:spTgt spid="7170">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additive="repl">
                                        <p:cTn id="16" dur="1" fill="hold">
                                          <p:stCondLst>
                                            <p:cond delay="0"/>
                                          </p:stCondLst>
                                        </p:cTn>
                                        <p:tgtEl>
                                          <p:spTgt spid="7170">
                                            <p:txEl>
                                              <p:pRg st="3" end="3"/>
                                            </p:txEl>
                                          </p:spTgt>
                                        </p:tgtEl>
                                        <p:attrNameLst>
                                          <p:attrName>style.visibility</p:attrName>
                                        </p:attrNameLst>
                                      </p:cBhvr>
                                      <p:to>
                                        <p:strVal val="visible"/>
                                      </p:to>
                                    </p:set>
                                    <p:anim calcmode="lin" valueType="num">
                                      <p:cBhvr additive="repl">
                                        <p:cTn id="17" dur="500" fill="hold"/>
                                        <p:tgtEl>
                                          <p:spTgt spid="7170">
                                            <p:txEl>
                                              <p:pRg st="3" end="3"/>
                                            </p:txEl>
                                          </p:spTgt>
                                        </p:tgtEl>
                                        <p:attrNameLst>
                                          <p:attrName>ppt_x</p:attrName>
                                        </p:attrNameLst>
                                      </p:cBhvr>
                                      <p:tavLst>
                                        <p:tav tm="100000">
                                          <p:val>
                                            <p:strVal val="#ppt_x"/>
                                          </p:val>
                                        </p:tav>
                                        <p:tav>
                                          <p:val>
                                            <p:strVal val="#ppt_x"/>
                                          </p:val>
                                        </p:tav>
                                      </p:tavLst>
                                    </p:anim>
                                    <p:anim calcmode="lin" valueType="num">
                                      <p:cBhvr additive="repl">
                                        <p:cTn id="18" dur="500" fill="hold"/>
                                        <p:tgtEl>
                                          <p:spTgt spid="7170">
                                            <p:txEl>
                                              <p:pRg st="3" end="3"/>
                                            </p:txEl>
                                          </p:spTgt>
                                        </p:tgtEl>
                                        <p:attrNameLst>
                                          <p:attrName>ppt_y</p:attrName>
                                        </p:attrNameLst>
                                      </p:cBhvr>
                                      <p:tavLst>
                                        <p:tav tm="100000">
                                          <p:val>
                                            <p:strVal val="1+#ppt_h/2"/>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additive="repl">
                                        <p:cTn id="22" dur="1" fill="hold">
                                          <p:stCondLst>
                                            <p:cond delay="0"/>
                                          </p:stCondLst>
                                        </p:cTn>
                                        <p:tgtEl>
                                          <p:spTgt spid="7170">
                                            <p:txEl>
                                              <p:pRg st="4" end="4"/>
                                            </p:txEl>
                                          </p:spTgt>
                                        </p:tgtEl>
                                        <p:attrNameLst>
                                          <p:attrName>style.visibility</p:attrName>
                                        </p:attrNameLst>
                                      </p:cBhvr>
                                      <p:to>
                                        <p:strVal val="visible"/>
                                      </p:to>
                                    </p:set>
                                    <p:anim calcmode="lin" valueType="num">
                                      <p:cBhvr additive="repl">
                                        <p:cTn id="23" dur="500" fill="hold"/>
                                        <p:tgtEl>
                                          <p:spTgt spid="7170">
                                            <p:txEl>
                                              <p:pRg st="4" end="4"/>
                                            </p:txEl>
                                          </p:spTgt>
                                        </p:tgtEl>
                                        <p:attrNameLst>
                                          <p:attrName>ppt_x</p:attrName>
                                        </p:attrNameLst>
                                      </p:cBhvr>
                                      <p:tavLst>
                                        <p:tav tm="100000">
                                          <p:val>
                                            <p:strVal val="#ppt_x"/>
                                          </p:val>
                                        </p:tav>
                                        <p:tav>
                                          <p:val>
                                            <p:strVal val="#ppt_x"/>
                                          </p:val>
                                        </p:tav>
                                      </p:tavLst>
                                    </p:anim>
                                    <p:anim calcmode="lin" valueType="num">
                                      <p:cBhvr additive="repl">
                                        <p:cTn id="24" dur="500" fill="hold"/>
                                        <p:tgtEl>
                                          <p:spTgt spid="7170">
                                            <p:txEl>
                                              <p:pRg st="4" end="4"/>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457200" y="266700"/>
            <a:ext cx="8229600" cy="1435100"/>
          </a:xfrm>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CCC 1606-08, Phase </a:t>
            </a:r>
            <a:r>
              <a:rPr lang="en-GB" dirty="0"/>
              <a:t>Two: </a:t>
            </a:r>
            <a:r>
              <a:rPr lang="en-GB" dirty="0" smtClean="0"/>
              <a:t>‘</a:t>
            </a:r>
            <a:r>
              <a:rPr lang="en-GB" sz="4000" dirty="0" smtClean="0"/>
              <a:t>Disordered’</a:t>
            </a:r>
            <a:r>
              <a:rPr lang="en-GB" sz="2400" dirty="0" smtClean="0"/>
              <a:t>…post Fall, O.T</a:t>
            </a:r>
            <a:r>
              <a:rPr lang="en-GB" sz="2400" dirty="0"/>
              <a:t>. </a:t>
            </a:r>
            <a:r>
              <a:rPr lang="en-GB" sz="2400" dirty="0" smtClean="0"/>
              <a:t>times/modern-day ‘civil marriage’</a:t>
            </a:r>
            <a:endParaRPr lang="en-GB" sz="2400" dirty="0"/>
          </a:p>
        </p:txBody>
      </p:sp>
      <p:sp>
        <p:nvSpPr>
          <p:cNvPr id="9218" name="Rectangle 2"/>
          <p:cNvSpPr>
            <a:spLocks noGrp="1" noChangeArrowheads="1"/>
          </p:cNvSpPr>
          <p:nvPr>
            <p:ph idx="1"/>
          </p:nvPr>
        </p:nvSpPr>
        <p:spPr>
          <a:xfrm>
            <a:off x="457200" y="1701800"/>
            <a:ext cx="8229600" cy="4922838"/>
          </a:xfrm>
          <a:ln/>
        </p:spPr>
        <p:txBody>
          <a:bodyPr>
            <a:normAutofit/>
          </a:bodyPr>
          <a:lstStyle/>
          <a:p>
            <a:pPr marL="323850" indent="-323850">
              <a:lnSpc>
                <a:spcPct val="10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3200" dirty="0"/>
              <a:t>Marriage fell with Adam and Eve. </a:t>
            </a:r>
          </a:p>
          <a:p>
            <a:pPr marL="323850" indent="-323850">
              <a:lnSpc>
                <a:spcPct val="10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3200" dirty="0" err="1"/>
              <a:t>Gn</a:t>
            </a:r>
            <a:r>
              <a:rPr lang="en-GB" sz="3200" dirty="0"/>
              <a:t> 3:7 compared to </a:t>
            </a:r>
            <a:r>
              <a:rPr lang="en-GB" sz="3200" dirty="0" err="1"/>
              <a:t>Gn</a:t>
            </a:r>
            <a:r>
              <a:rPr lang="en-GB" sz="3200" dirty="0"/>
              <a:t> 2:25</a:t>
            </a:r>
          </a:p>
          <a:p>
            <a:pPr marL="723900" lvl="1" indent="-266700">
              <a:lnSpc>
                <a:spcPct val="100000"/>
              </a:lnSpc>
              <a:buClr>
                <a:srgbClr val="FFFFFF"/>
              </a:buClr>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3200" dirty="0"/>
              <a:t>They were naked </a:t>
            </a:r>
            <a:r>
              <a:rPr lang="en-GB" sz="3200" i="1" dirty="0"/>
              <a:t>with shame</a:t>
            </a:r>
            <a:r>
              <a:rPr lang="en-GB" sz="3200" dirty="0"/>
              <a:t> a sign of  a lack of innocence, purity, understanding, trust.</a:t>
            </a:r>
          </a:p>
          <a:p>
            <a:pPr marL="323850" indent="-323850">
              <a:lnSpc>
                <a:spcPct val="10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3200" dirty="0"/>
              <a:t>As a result marriage in the Old Testament was in a fallen, degraded state…</a:t>
            </a:r>
          </a:p>
          <a:p>
            <a:pPr marL="723900" lvl="1" indent="-266700">
              <a:lnSpc>
                <a:spcPct val="100000"/>
              </a:lnSpc>
              <a:buClr>
                <a:srgbClr val="FFFFFF"/>
              </a:buClr>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3200" dirty="0"/>
              <a:t>A sign of this is acceptable divorce/re-marriage and </a:t>
            </a:r>
            <a:r>
              <a:rPr lang="en-GB" sz="3200" dirty="0" smtClean="0"/>
              <a:t>Polygamy, contract.</a:t>
            </a:r>
            <a:endParaRPr lang="en-GB" dirty="0"/>
          </a:p>
        </p:txBody>
      </p:sp>
    </p:spTree>
    <p:extLst>
      <p:ext uri="{BB962C8B-B14F-4D97-AF65-F5344CB8AC3E}">
        <p14:creationId xmlns:p14="http://schemas.microsoft.com/office/powerpoint/2010/main" val="291210235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9218">
                                            <p:txEl>
                                              <p:pRg st="0" end="0"/>
                                            </p:txEl>
                                          </p:spTgt>
                                        </p:tgtEl>
                                        <p:attrNameLst>
                                          <p:attrName>style.visibility</p:attrName>
                                        </p:attrNameLst>
                                      </p:cBhvr>
                                      <p:to>
                                        <p:strVal val="visible"/>
                                      </p:to>
                                    </p:set>
                                    <p:anim calcmode="lin" valueType="num">
                                      <p:cBhvr additive="repl">
                                        <p:cTn id="7" dur="500" fill="hold"/>
                                        <p:tgtEl>
                                          <p:spTgt spid="9218">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9218">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9218">
                                            <p:txEl>
                                              <p:pRg st="1" end="1"/>
                                            </p:txEl>
                                          </p:spTgt>
                                        </p:tgtEl>
                                        <p:attrNameLst>
                                          <p:attrName>style.visibility</p:attrName>
                                        </p:attrNameLst>
                                      </p:cBhvr>
                                      <p:to>
                                        <p:strVal val="visible"/>
                                      </p:to>
                                    </p:set>
                                    <p:anim calcmode="lin" valueType="num">
                                      <p:cBhvr additive="repl">
                                        <p:cTn id="13" dur="500" fill="hold"/>
                                        <p:tgtEl>
                                          <p:spTgt spid="9218">
                                            <p:txEl>
                                              <p:pRg st="1" end="1"/>
                                            </p:txEl>
                                          </p:spTgt>
                                        </p:tgtEl>
                                        <p:attrNameLst>
                                          <p:attrName>ppt_x</p:attrName>
                                        </p:attrNameLst>
                                      </p:cBhvr>
                                      <p:tavLst>
                                        <p:tav tm="100000">
                                          <p:val>
                                            <p:strVal val="#ppt_x"/>
                                          </p:val>
                                        </p:tav>
                                        <p:tav>
                                          <p:val>
                                            <p:strVal val="#ppt_x"/>
                                          </p:val>
                                        </p:tav>
                                      </p:tavLst>
                                    </p:anim>
                                    <p:anim calcmode="lin" valueType="num">
                                      <p:cBhvr additive="repl">
                                        <p:cTn id="14" dur="500" fill="hold"/>
                                        <p:tgtEl>
                                          <p:spTgt spid="9218">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9218">
                                            <p:txEl>
                                              <p:pRg st="2" end="2"/>
                                            </p:txEl>
                                          </p:spTgt>
                                        </p:tgtEl>
                                        <p:attrNameLst>
                                          <p:attrName>style.visibility</p:attrName>
                                        </p:attrNameLst>
                                      </p:cBhvr>
                                      <p:to>
                                        <p:strVal val="visible"/>
                                      </p:to>
                                    </p:set>
                                    <p:anim calcmode="lin" valueType="num">
                                      <p:cBhvr additive="repl">
                                        <p:cTn id="19" dur="500" fill="hold"/>
                                        <p:tgtEl>
                                          <p:spTgt spid="9218">
                                            <p:txEl>
                                              <p:pRg st="2" end="2"/>
                                            </p:txEl>
                                          </p:spTgt>
                                        </p:tgtEl>
                                        <p:attrNameLst>
                                          <p:attrName>ppt_x</p:attrName>
                                        </p:attrNameLst>
                                      </p:cBhvr>
                                      <p:tavLst>
                                        <p:tav tm="100000">
                                          <p:val>
                                            <p:strVal val="#ppt_x"/>
                                          </p:val>
                                        </p:tav>
                                        <p:tav>
                                          <p:val>
                                            <p:strVal val="#ppt_x"/>
                                          </p:val>
                                        </p:tav>
                                      </p:tavLst>
                                    </p:anim>
                                    <p:anim calcmode="lin" valueType="num">
                                      <p:cBhvr additive="repl">
                                        <p:cTn id="20" dur="500" fill="hold"/>
                                        <p:tgtEl>
                                          <p:spTgt spid="9218">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9218">
                                            <p:txEl>
                                              <p:pRg st="3" end="3"/>
                                            </p:txEl>
                                          </p:spTgt>
                                        </p:tgtEl>
                                        <p:attrNameLst>
                                          <p:attrName>style.visibility</p:attrName>
                                        </p:attrNameLst>
                                      </p:cBhvr>
                                      <p:to>
                                        <p:strVal val="visible"/>
                                      </p:to>
                                    </p:set>
                                    <p:anim calcmode="lin" valueType="num">
                                      <p:cBhvr additive="repl">
                                        <p:cTn id="25" dur="500" fill="hold"/>
                                        <p:tgtEl>
                                          <p:spTgt spid="9218">
                                            <p:txEl>
                                              <p:pRg st="3" end="3"/>
                                            </p:txEl>
                                          </p:spTgt>
                                        </p:tgtEl>
                                        <p:attrNameLst>
                                          <p:attrName>ppt_x</p:attrName>
                                        </p:attrNameLst>
                                      </p:cBhvr>
                                      <p:tavLst>
                                        <p:tav tm="100000">
                                          <p:val>
                                            <p:strVal val="#ppt_x"/>
                                          </p:val>
                                        </p:tav>
                                        <p:tav>
                                          <p:val>
                                            <p:strVal val="#ppt_x"/>
                                          </p:val>
                                        </p:tav>
                                      </p:tavLst>
                                    </p:anim>
                                    <p:anim calcmode="lin" valueType="num">
                                      <p:cBhvr additive="repl">
                                        <p:cTn id="26" dur="500" fill="hold"/>
                                        <p:tgtEl>
                                          <p:spTgt spid="9218">
                                            <p:txEl>
                                              <p:pRg st="3" end="3"/>
                                            </p:txEl>
                                          </p:spTgt>
                                        </p:tgtEl>
                                        <p:attrNameLst>
                                          <p:attrName>ppt_y</p:attrName>
                                        </p:attrNameLst>
                                      </p:cBhvr>
                                      <p:tavLst>
                                        <p:tav tm="100000">
                                          <p:val>
                                            <p:strVal val="1+#ppt_h/2"/>
                                          </p:val>
                                        </p:tav>
                                        <p:tav>
                                          <p:val>
                                            <p:strVal val="#ppt_y"/>
                                          </p:val>
                                        </p:tav>
                                      </p:tavLst>
                                    </p:anim>
                                  </p:childTnLst>
                                </p:cTn>
                              </p:par>
                              <p:par>
                                <p:cTn id="27" presetID="2" presetClass="entr" presetSubtype="4" fill="hold" nodeType="withEffect">
                                  <p:stCondLst>
                                    <p:cond delay="0"/>
                                  </p:stCondLst>
                                  <p:childTnLst>
                                    <p:set>
                                      <p:cBhvr additive="repl">
                                        <p:cTn id="28" dur="1" fill="hold">
                                          <p:stCondLst>
                                            <p:cond delay="0"/>
                                          </p:stCondLst>
                                        </p:cTn>
                                        <p:tgtEl>
                                          <p:spTgt spid="9218">
                                            <p:txEl>
                                              <p:pRg st="4" end="4"/>
                                            </p:txEl>
                                          </p:spTgt>
                                        </p:tgtEl>
                                        <p:attrNameLst>
                                          <p:attrName>style.visibility</p:attrName>
                                        </p:attrNameLst>
                                      </p:cBhvr>
                                      <p:to>
                                        <p:strVal val="visible"/>
                                      </p:to>
                                    </p:set>
                                    <p:anim calcmode="lin" valueType="num">
                                      <p:cBhvr additive="repl">
                                        <p:cTn id="29" dur="500" fill="hold"/>
                                        <p:tgtEl>
                                          <p:spTgt spid="9218">
                                            <p:txEl>
                                              <p:pRg st="4" end="4"/>
                                            </p:txEl>
                                          </p:spTgt>
                                        </p:tgtEl>
                                        <p:attrNameLst>
                                          <p:attrName>ppt_x</p:attrName>
                                        </p:attrNameLst>
                                      </p:cBhvr>
                                      <p:tavLst>
                                        <p:tav tm="100000">
                                          <p:val>
                                            <p:strVal val="#ppt_x"/>
                                          </p:val>
                                        </p:tav>
                                        <p:tav>
                                          <p:val>
                                            <p:strVal val="#ppt_x"/>
                                          </p:val>
                                        </p:tav>
                                      </p:tavLst>
                                    </p:anim>
                                    <p:anim calcmode="lin" valueType="num">
                                      <p:cBhvr additive="repl">
                                        <p:cTn id="30" dur="500" fill="hold"/>
                                        <p:tgtEl>
                                          <p:spTgt spid="9218">
                                            <p:txEl>
                                              <p:pRg st="4" end="4"/>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457200" y="266700"/>
            <a:ext cx="8229600" cy="1435100"/>
          </a:xfrm>
          <a:gradFill>
            <a:gsLst>
              <a:gs pos="0">
                <a:srgbClr val="CCCCFF"/>
              </a:gs>
              <a:gs pos="100000">
                <a:srgbClr val="FFFFFF"/>
              </a:gs>
            </a:gsLst>
            <a:lin ang="5400000" scaled="1"/>
          </a:gradFill>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CCC 1512-16, Phase </a:t>
            </a:r>
            <a:r>
              <a:rPr lang="en-GB" dirty="0"/>
              <a:t>Three: Marriage restored and renewed</a:t>
            </a:r>
          </a:p>
        </p:txBody>
      </p:sp>
      <p:sp>
        <p:nvSpPr>
          <p:cNvPr id="11266" name="Rectangle 2"/>
          <p:cNvSpPr>
            <a:spLocks noGrp="1" noChangeArrowheads="1"/>
          </p:cNvSpPr>
          <p:nvPr>
            <p:ph idx="1"/>
          </p:nvPr>
        </p:nvSpPr>
        <p:spPr>
          <a:xfrm>
            <a:off x="342900" y="2057400"/>
            <a:ext cx="8458200" cy="4273550"/>
          </a:xfrm>
          <a:ln/>
        </p:spPr>
        <p:txBody>
          <a:bodyPr/>
          <a:lstStyle/>
          <a:p>
            <a:pPr marL="323850" indent="-323850">
              <a:lnSpc>
                <a:spcPct val="90000"/>
              </a:lnSpc>
              <a:spcBef>
                <a:spcPts val="700"/>
              </a:spcBef>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Through his actions and words Christ </a:t>
            </a:r>
          </a:p>
          <a:p>
            <a:pPr marL="323850" indent="-323850">
              <a:lnSpc>
                <a:spcPct val="90000"/>
              </a:lnSpc>
              <a:spcBef>
                <a:spcPts val="700"/>
              </a:spcBef>
              <a:buClrTx/>
              <a:buSzTx/>
              <a:buFontTx/>
              <a:buNone/>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   redeemed matrimony.</a:t>
            </a:r>
          </a:p>
          <a:p>
            <a:pPr marL="323850" indent="-323850">
              <a:lnSpc>
                <a:spcPct val="80000"/>
              </a:lnSpc>
              <a:spcBef>
                <a:spcPts val="700"/>
              </a:spcBef>
              <a:buClrTx/>
              <a:buSzTx/>
              <a:buFontTx/>
              <a:buNone/>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Mt 19: Jesus’ teaching of indissolubility.</a:t>
            </a:r>
          </a:p>
          <a:p>
            <a:pPr marL="323850" indent="-323850">
              <a:lnSpc>
                <a:spcPct val="90000"/>
              </a:lnSpc>
              <a:spcBef>
                <a:spcPts val="700"/>
              </a:spcBef>
              <a:buClrTx/>
              <a:buSzTx/>
              <a:buFontTx/>
              <a:buNone/>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In Mt 19:1-9, Christ discusses phase one as the God-given prototype or blue-print for Holy Matrimony, he discusses phase two(Moses allowed divorce etc.) and he instituted phase three –Holy Matrimony.</a:t>
            </a:r>
          </a:p>
          <a:p>
            <a:pPr marL="323850" indent="-323850">
              <a:lnSpc>
                <a:spcPct val="90000"/>
              </a:lnSpc>
              <a:spcBef>
                <a:spcPts val="700"/>
              </a:spcBef>
              <a:buClrTx/>
              <a:buSzTx/>
              <a:buFontTx/>
              <a:buNone/>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400" dirty="0"/>
              <a:t>-</a:t>
            </a:r>
            <a:r>
              <a:rPr lang="en-GB" sz="2400" dirty="0" err="1"/>
              <a:t>Jn</a:t>
            </a:r>
            <a:r>
              <a:rPr lang="en-GB" sz="2400" dirty="0"/>
              <a:t> 2: Wedding at Cana: Jesus performs 1</a:t>
            </a:r>
            <a:r>
              <a:rPr lang="en-GB" sz="2400" baseline="30000" dirty="0"/>
              <a:t>st</a:t>
            </a:r>
            <a:r>
              <a:rPr lang="en-GB" sz="2400" dirty="0"/>
              <a:t> miracle at a wedding –The change of water to wine symbolizes the change of marriage to Matrimony. Water to wine  =contract to covenant</a:t>
            </a:r>
          </a:p>
          <a:p>
            <a:pPr marL="323850" indent="-323850">
              <a:lnSpc>
                <a:spcPct val="90000"/>
              </a:lnSpc>
              <a:spcBef>
                <a:spcPts val="700"/>
              </a:spcBef>
              <a:buClrTx/>
              <a:buSzTx/>
              <a:buFontTx/>
              <a:buNone/>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endParaRPr lang="en-GB" sz="2400" dirty="0">
              <a:solidFill>
                <a:srgbClr val="E6E6FF"/>
              </a:solidFill>
            </a:endParaRPr>
          </a:p>
        </p:txBody>
      </p:sp>
    </p:spTree>
    <p:extLst>
      <p:ext uri="{BB962C8B-B14F-4D97-AF65-F5344CB8AC3E}">
        <p14:creationId xmlns:p14="http://schemas.microsoft.com/office/powerpoint/2010/main" val="98886521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12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12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126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126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additive="repl">
                                        <p:cTn id="22" dur="1" fill="hold">
                                          <p:stCondLst>
                                            <p:cond delay="0"/>
                                          </p:stCondLst>
                                        </p:cTn>
                                        <p:tgtEl>
                                          <p:spTgt spid="11266">
                                            <p:txEl>
                                              <p:pRg st="4" end="4"/>
                                            </p:txEl>
                                          </p:spTgt>
                                        </p:tgtEl>
                                        <p:attrNameLst>
                                          <p:attrName>style.visibility</p:attrName>
                                        </p:attrNameLst>
                                      </p:cBhvr>
                                      <p:to>
                                        <p:strVal val="visible"/>
                                      </p:to>
                                    </p:set>
                                    <p:anim calcmode="lin" valueType="num">
                                      <p:cBhvr additive="repl">
                                        <p:cTn id="23" dur="500" fill="hold"/>
                                        <p:tgtEl>
                                          <p:spTgt spid="11266">
                                            <p:txEl>
                                              <p:pRg st="4" end="4"/>
                                            </p:txEl>
                                          </p:spTgt>
                                        </p:tgtEl>
                                        <p:attrNameLst>
                                          <p:attrName>ppt_x</p:attrName>
                                        </p:attrNameLst>
                                      </p:cBhvr>
                                      <p:tavLst>
                                        <p:tav tm="100000">
                                          <p:val>
                                            <p:strVal val="#ppt_x"/>
                                          </p:val>
                                        </p:tav>
                                        <p:tav>
                                          <p:val>
                                            <p:strVal val="#ppt_x"/>
                                          </p:val>
                                        </p:tav>
                                      </p:tavLst>
                                    </p:anim>
                                    <p:anim calcmode="lin" valueType="num">
                                      <p:cBhvr additive="repl">
                                        <p:cTn id="24" dur="500" fill="hold"/>
                                        <p:tgtEl>
                                          <p:spTgt spid="11266">
                                            <p:txEl>
                                              <p:pRg st="4" end="4"/>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457200" y="292100"/>
            <a:ext cx="8229600" cy="1387475"/>
          </a:xfrm>
          <a:gradFill>
            <a:gsLst>
              <a:gs pos="0">
                <a:srgbClr val="CCCCFF"/>
              </a:gs>
              <a:gs pos="100000">
                <a:srgbClr val="FFFFFF"/>
              </a:gs>
            </a:gsLst>
            <a:lin ang="5400000" scaled="1"/>
          </a:gradFill>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t>Phase 3: Holy Matrimony</a:t>
            </a:r>
          </a:p>
        </p:txBody>
      </p:sp>
      <p:sp>
        <p:nvSpPr>
          <p:cNvPr id="12290" name="AutoShape 2"/>
          <p:cNvSpPr>
            <a:spLocks noChangeArrowheads="1"/>
          </p:cNvSpPr>
          <p:nvPr/>
        </p:nvSpPr>
        <p:spPr bwMode="auto">
          <a:xfrm>
            <a:off x="1051682" y="1816100"/>
            <a:ext cx="6019800" cy="4267200"/>
          </a:xfrm>
          <a:prstGeom prst="triangle">
            <a:avLst>
              <a:gd name="adj" fmla="val 50000"/>
            </a:avLst>
          </a:prstGeom>
          <a:solidFill>
            <a:srgbClr val="33CCCC"/>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91" name="Text Box 3"/>
          <p:cNvSpPr txBox="1">
            <a:spLocks noChangeArrowheads="1"/>
          </p:cNvSpPr>
          <p:nvPr/>
        </p:nvSpPr>
        <p:spPr bwMode="auto">
          <a:xfrm>
            <a:off x="1676400" y="5562600"/>
            <a:ext cx="19050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5pPr>
            <a:lvl6pPr marL="25146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6pPr>
            <a:lvl7pPr marL="29718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7pPr>
            <a:lvl8pPr marL="34290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8pPr>
            <a:lvl9pPr marL="38862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9pPr>
          </a:lstStyle>
          <a:p>
            <a:pPr>
              <a:lnSpc>
                <a:spcPct val="100000"/>
              </a:lnSpc>
              <a:spcBef>
                <a:spcPts val="1750"/>
              </a:spcBef>
            </a:pPr>
            <a:r>
              <a:rPr lang="en-GB" sz="2800" b="1" dirty="0">
                <a:solidFill>
                  <a:srgbClr val="000099"/>
                </a:solidFill>
                <a:latin typeface="Tahoma" pitchFamily="32" charset="0"/>
              </a:rPr>
              <a:t>Groom</a:t>
            </a:r>
          </a:p>
        </p:txBody>
      </p:sp>
      <p:sp>
        <p:nvSpPr>
          <p:cNvPr id="12292" name="Text Box 4"/>
          <p:cNvSpPr txBox="1">
            <a:spLocks noChangeArrowheads="1"/>
          </p:cNvSpPr>
          <p:nvPr/>
        </p:nvSpPr>
        <p:spPr bwMode="auto">
          <a:xfrm>
            <a:off x="5181600" y="5562600"/>
            <a:ext cx="13716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5pPr>
            <a:lvl6pPr marL="25146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6pPr>
            <a:lvl7pPr marL="29718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7pPr>
            <a:lvl8pPr marL="34290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8pPr>
            <a:lvl9pPr marL="38862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9pPr>
          </a:lstStyle>
          <a:p>
            <a:pPr>
              <a:lnSpc>
                <a:spcPct val="100000"/>
              </a:lnSpc>
              <a:spcBef>
                <a:spcPts val="1750"/>
              </a:spcBef>
            </a:pPr>
            <a:r>
              <a:rPr lang="en-GB" sz="2800" b="1">
                <a:solidFill>
                  <a:srgbClr val="000099"/>
                </a:solidFill>
                <a:latin typeface="Tahoma" pitchFamily="32" charset="0"/>
              </a:rPr>
              <a:t>Bride</a:t>
            </a:r>
          </a:p>
        </p:txBody>
      </p:sp>
      <p:sp>
        <p:nvSpPr>
          <p:cNvPr id="12294" name="Text Box 6"/>
          <p:cNvSpPr txBox="1">
            <a:spLocks noChangeArrowheads="1"/>
          </p:cNvSpPr>
          <p:nvPr/>
        </p:nvSpPr>
        <p:spPr bwMode="auto">
          <a:xfrm>
            <a:off x="3604382" y="2422525"/>
            <a:ext cx="9144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5pPr>
            <a:lvl6pPr marL="25146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6pPr>
            <a:lvl7pPr marL="29718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7pPr>
            <a:lvl8pPr marL="34290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8pPr>
            <a:lvl9pPr marL="38862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9pPr>
          </a:lstStyle>
          <a:p>
            <a:pPr>
              <a:lnSpc>
                <a:spcPct val="100000"/>
              </a:lnSpc>
              <a:spcBef>
                <a:spcPts val="1750"/>
              </a:spcBef>
            </a:pPr>
            <a:r>
              <a:rPr lang="en-GB" sz="2800" b="1">
                <a:solidFill>
                  <a:srgbClr val="000099"/>
                </a:solidFill>
                <a:latin typeface="Tahoma" pitchFamily="32" charset="0"/>
              </a:rPr>
              <a:t>God</a:t>
            </a:r>
          </a:p>
        </p:txBody>
      </p:sp>
      <p:sp>
        <p:nvSpPr>
          <p:cNvPr id="12295" name="Line 7"/>
          <p:cNvSpPr>
            <a:spLocks noChangeShapeType="1"/>
          </p:cNvSpPr>
          <p:nvPr/>
        </p:nvSpPr>
        <p:spPr bwMode="auto">
          <a:xfrm>
            <a:off x="3048000" y="5867400"/>
            <a:ext cx="2057400" cy="1588"/>
          </a:xfrm>
          <a:prstGeom prst="line">
            <a:avLst/>
          </a:prstGeom>
          <a:noFill/>
          <a:ln w="9360">
            <a:solidFill>
              <a:srgbClr val="FFCC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96" name="Line 8"/>
          <p:cNvSpPr>
            <a:spLocks noChangeShapeType="1"/>
          </p:cNvSpPr>
          <p:nvPr/>
        </p:nvSpPr>
        <p:spPr bwMode="auto">
          <a:xfrm flipV="1">
            <a:off x="2362200" y="3028950"/>
            <a:ext cx="1600200" cy="2628900"/>
          </a:xfrm>
          <a:prstGeom prst="line">
            <a:avLst/>
          </a:prstGeom>
          <a:noFill/>
          <a:ln w="9360">
            <a:solidFill>
              <a:srgbClr val="FFCC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97" name="Line 9"/>
          <p:cNvSpPr>
            <a:spLocks noChangeShapeType="1"/>
          </p:cNvSpPr>
          <p:nvPr/>
        </p:nvSpPr>
        <p:spPr bwMode="auto">
          <a:xfrm flipH="1" flipV="1">
            <a:off x="4171950" y="3028950"/>
            <a:ext cx="1485900" cy="2628900"/>
          </a:xfrm>
          <a:prstGeom prst="line">
            <a:avLst/>
          </a:prstGeom>
          <a:noFill/>
          <a:ln w="9360">
            <a:solidFill>
              <a:srgbClr val="FFCC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98" name="Text Box 10"/>
          <p:cNvSpPr txBox="1">
            <a:spLocks noChangeArrowheads="1"/>
          </p:cNvSpPr>
          <p:nvPr/>
        </p:nvSpPr>
        <p:spPr bwMode="auto">
          <a:xfrm rot="17433910">
            <a:off x="2680689" y="4031062"/>
            <a:ext cx="1676400"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5pPr>
            <a:lvl6pPr marL="25146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6pPr>
            <a:lvl7pPr marL="29718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7pPr>
            <a:lvl8pPr marL="34290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8pPr>
            <a:lvl9pPr marL="38862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9pPr>
          </a:lstStyle>
          <a:p>
            <a:pPr>
              <a:lnSpc>
                <a:spcPct val="100000"/>
              </a:lnSpc>
              <a:spcBef>
                <a:spcPts val="1750"/>
              </a:spcBef>
            </a:pPr>
            <a:r>
              <a:rPr lang="en-GB" sz="2400" dirty="0">
                <a:solidFill>
                  <a:schemeClr val="tx1"/>
                </a:solidFill>
                <a:latin typeface="Arial" panose="020B0604020202020204" pitchFamily="34" charset="0"/>
                <a:cs typeface="Arial" panose="020B0604020202020204" pitchFamily="34" charset="0"/>
              </a:rPr>
              <a:t>Baptism</a:t>
            </a:r>
          </a:p>
        </p:txBody>
      </p:sp>
      <p:sp>
        <p:nvSpPr>
          <p:cNvPr id="12301" name="Text Box 13"/>
          <p:cNvSpPr txBox="1">
            <a:spLocks noChangeArrowheads="1"/>
          </p:cNvSpPr>
          <p:nvPr/>
        </p:nvSpPr>
        <p:spPr bwMode="auto">
          <a:xfrm>
            <a:off x="3124200" y="5410200"/>
            <a:ext cx="22098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5pPr>
            <a:lvl6pPr marL="25146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6pPr>
            <a:lvl7pPr marL="29718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7pPr>
            <a:lvl8pPr marL="34290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8pPr>
            <a:lvl9pPr marL="3886200" indent="-228600" defTabSz="457200" eaLnBrk="0" fontAlgn="base" hangingPunct="0">
              <a:lnSpc>
                <a:spcPct val="66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Lucida Sans Unicode" charset="0"/>
                <a:cs typeface="Lucida Sans Unicode" charset="0"/>
              </a:defRPr>
            </a:lvl9pPr>
          </a:lstStyle>
          <a:p>
            <a:pPr>
              <a:lnSpc>
                <a:spcPct val="100000"/>
              </a:lnSpc>
              <a:spcBef>
                <a:spcPts val="1750"/>
              </a:spcBef>
            </a:pPr>
            <a:r>
              <a:rPr lang="en-GB" sz="2800" dirty="0">
                <a:latin typeface="Tahoma" pitchFamily="32" charset="0"/>
              </a:rPr>
              <a:t>Matrimony</a:t>
            </a:r>
          </a:p>
        </p:txBody>
      </p:sp>
      <p:sp>
        <p:nvSpPr>
          <p:cNvPr id="2" name="Rectangle 1"/>
          <p:cNvSpPr/>
          <p:nvPr/>
        </p:nvSpPr>
        <p:spPr>
          <a:xfrm rot="17762896">
            <a:off x="2178414" y="4075691"/>
            <a:ext cx="1284326" cy="38741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smtClean="0">
                <a:ln/>
                <a:solidFill>
                  <a:schemeClr val="accent4"/>
                </a:solidFill>
                <a:effectLst/>
              </a:rPr>
              <a:t>Agape</a:t>
            </a:r>
            <a:endParaRPr lang="en-US" sz="2800" b="1" cap="none" spc="0" dirty="0">
              <a:ln/>
              <a:solidFill>
                <a:schemeClr val="accent4"/>
              </a:solidFill>
              <a:effectLst/>
            </a:endParaRPr>
          </a:p>
        </p:txBody>
      </p:sp>
      <p:sp>
        <p:nvSpPr>
          <p:cNvPr id="3" name="Rectangle 2"/>
          <p:cNvSpPr/>
          <p:nvPr/>
        </p:nvSpPr>
        <p:spPr>
          <a:xfrm rot="3386367">
            <a:off x="4614594" y="4102069"/>
            <a:ext cx="1284326" cy="387414"/>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cap="none" spc="0" dirty="0" smtClean="0">
                <a:ln/>
                <a:solidFill>
                  <a:schemeClr val="accent4"/>
                </a:solidFill>
                <a:effectLst/>
              </a:rPr>
              <a:t>Agape</a:t>
            </a:r>
            <a:endParaRPr lang="en-US" sz="2800" b="1" cap="none" spc="0" dirty="0">
              <a:ln/>
              <a:solidFill>
                <a:schemeClr val="accent4"/>
              </a:solidFill>
              <a:effectLst/>
            </a:endParaRPr>
          </a:p>
        </p:txBody>
      </p:sp>
      <p:sp>
        <p:nvSpPr>
          <p:cNvPr id="4" name="Rectangle 3"/>
          <p:cNvSpPr/>
          <p:nvPr/>
        </p:nvSpPr>
        <p:spPr>
          <a:xfrm>
            <a:off x="3051677" y="5148076"/>
            <a:ext cx="1957587" cy="40011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000" b="1" dirty="0" smtClean="0">
                <a:ln/>
                <a:solidFill>
                  <a:schemeClr val="accent4"/>
                </a:solidFill>
              </a:rPr>
              <a:t>‘</a:t>
            </a:r>
            <a:r>
              <a:rPr lang="en-US" sz="2000" b="1" cap="none" spc="0" dirty="0" smtClean="0">
                <a:ln/>
                <a:solidFill>
                  <a:schemeClr val="accent4"/>
                </a:solidFill>
                <a:effectLst/>
              </a:rPr>
              <a:t>Conjugal Love’</a:t>
            </a:r>
            <a:endParaRPr lang="en-US" sz="2000" b="1" cap="none" spc="0" dirty="0">
              <a:ln/>
              <a:solidFill>
                <a:schemeClr val="accent4"/>
              </a:solidFill>
              <a:effectLst/>
            </a:endParaRPr>
          </a:p>
        </p:txBody>
      </p:sp>
      <p:sp>
        <p:nvSpPr>
          <p:cNvPr id="5" name="TextBox 4"/>
          <p:cNvSpPr txBox="1"/>
          <p:nvPr/>
        </p:nvSpPr>
        <p:spPr>
          <a:xfrm rot="3726296">
            <a:off x="4054314" y="4427216"/>
            <a:ext cx="1493764" cy="336118"/>
          </a:xfrm>
          <a:prstGeom prst="rect">
            <a:avLst/>
          </a:prstGeom>
          <a:noFill/>
        </p:spPr>
        <p:txBody>
          <a:bodyPr wrap="square" rtlCol="0">
            <a:spAutoFit/>
          </a:bodyPr>
          <a:lstStyle/>
          <a:p>
            <a:r>
              <a:rPr lang="en-US" sz="2400" dirty="0" smtClean="0">
                <a:solidFill>
                  <a:schemeClr val="tx1"/>
                </a:solidFill>
              </a:rPr>
              <a:t>Baptism</a:t>
            </a:r>
            <a:endParaRPr lang="en-US" sz="2400" dirty="0">
              <a:solidFill>
                <a:schemeClr val="tx1"/>
              </a:solidFill>
            </a:endParaRPr>
          </a:p>
        </p:txBody>
      </p:sp>
    </p:spTree>
    <p:extLst>
      <p:ext uri="{BB962C8B-B14F-4D97-AF65-F5344CB8AC3E}">
        <p14:creationId xmlns:p14="http://schemas.microsoft.com/office/powerpoint/2010/main" val="4275679578"/>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a:xfrm>
            <a:off x="685800" y="1535113"/>
            <a:ext cx="7772400" cy="277495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8800" smtClean="0">
                <a:solidFill>
                  <a:srgbClr val="3333CC"/>
                </a:solidFill>
              </a:rPr>
              <a:t>Theology of </a:t>
            </a:r>
            <a:r>
              <a:rPr lang="en-GB" altLang="en-US" sz="8800" smtClean="0">
                <a:solidFill>
                  <a:srgbClr val="99284C"/>
                </a:solidFill>
              </a:rPr>
              <a:t>Love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457200" y="228600"/>
            <a:ext cx="8229600" cy="1514475"/>
          </a:xfrm>
          <a:ln/>
        </p:spPr>
        <p:txBody>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t/>
            </a:r>
            <a:br>
              <a:rPr lang="en-US" dirty="0"/>
            </a:br>
            <a:endParaRPr lang="en-US" dirty="0"/>
          </a:p>
        </p:txBody>
      </p:sp>
      <p:sp>
        <p:nvSpPr>
          <p:cNvPr id="14338" name="Rectangle 2"/>
          <p:cNvSpPr>
            <a:spLocks noGrp="1" noChangeArrowheads="1"/>
          </p:cNvSpPr>
          <p:nvPr>
            <p:ph idx="1"/>
          </p:nvPr>
        </p:nvSpPr>
        <p:spPr>
          <a:xfrm>
            <a:off x="451513" y="985837"/>
            <a:ext cx="8534400" cy="5642426"/>
          </a:xfrm>
          <a:ln/>
        </p:spPr>
        <p:txBody>
          <a:bodyPr/>
          <a:lstStyle/>
          <a:p>
            <a:pPr marL="677863" indent="-677863">
              <a:lnSpc>
                <a:spcPct val="100000"/>
              </a:lnSpc>
              <a:buClr>
                <a:srgbClr val="FFCC00"/>
              </a:buClr>
              <a:buSzPct val="120000"/>
              <a:buFont typeface="Tahoma" pitchFamily="32"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GB" sz="2800" dirty="0" smtClean="0"/>
              <a:t>Minister = Spouses</a:t>
            </a:r>
          </a:p>
          <a:p>
            <a:pPr marL="677863" indent="-677863">
              <a:lnSpc>
                <a:spcPct val="100000"/>
              </a:lnSpc>
              <a:buClr>
                <a:srgbClr val="FFCC00"/>
              </a:buClr>
              <a:buSzPct val="120000"/>
              <a:buFont typeface="Tahoma" pitchFamily="32"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GB" sz="2800" dirty="0" smtClean="0"/>
              <a:t>Form </a:t>
            </a:r>
            <a:r>
              <a:rPr lang="en-GB" sz="2800" dirty="0"/>
              <a:t>= Matrimonial Consent: “I DO” </a:t>
            </a:r>
          </a:p>
          <a:p>
            <a:pPr marL="677863" indent="-677863">
              <a:lnSpc>
                <a:spcPct val="100000"/>
              </a:lnSpc>
              <a:buClr>
                <a:srgbClr val="FFCC00"/>
              </a:buClr>
              <a:buSzPct val="120000"/>
              <a:buFont typeface="Tahoma" pitchFamily="32"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GB" sz="2800" dirty="0" smtClean="0"/>
              <a:t>Matter = Consummation </a:t>
            </a:r>
            <a:r>
              <a:rPr lang="en-GB" sz="2800" dirty="0"/>
              <a:t>(sexual intercourse, “The Marital act</a:t>
            </a:r>
            <a:r>
              <a:rPr lang="en-GB" sz="2800" dirty="0" smtClean="0"/>
              <a:t>”)</a:t>
            </a:r>
          </a:p>
          <a:p>
            <a:pPr marL="677863" indent="-677863">
              <a:lnSpc>
                <a:spcPct val="100000"/>
              </a:lnSpc>
              <a:buClr>
                <a:srgbClr val="FFCC00"/>
              </a:buClr>
              <a:buSzPct val="120000"/>
              <a:buFont typeface="Tahoma" pitchFamily="32"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GB" sz="2800" dirty="0" smtClean="0"/>
              <a:t>Proper Disposition: Baptism, Faith, No impediments. </a:t>
            </a:r>
            <a:r>
              <a:rPr lang="en-GB" sz="2400" dirty="0" smtClean="0"/>
              <a:t>(Marriage Prep, NFP Training, retreat, Confirmation </a:t>
            </a:r>
            <a:r>
              <a:rPr lang="en-GB" sz="2400" dirty="0"/>
              <a:t>and Reconciliation</a:t>
            </a:r>
            <a:r>
              <a:rPr lang="en-GB" sz="2400" dirty="0" smtClean="0"/>
              <a:t>).</a:t>
            </a:r>
            <a:endParaRPr lang="en-GB" sz="2400" dirty="0"/>
          </a:p>
          <a:p>
            <a:pPr marL="677863" indent="-677863">
              <a:lnSpc>
                <a:spcPct val="100000"/>
              </a:lnSpc>
              <a:buClr>
                <a:srgbClr val="FFCC00"/>
              </a:buClr>
              <a:buSzPct val="120000"/>
              <a:buFont typeface="Tahoma" pitchFamily="32"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GB" sz="2800" dirty="0"/>
              <a:t>Effect </a:t>
            </a:r>
            <a:r>
              <a:rPr lang="en-GB" sz="2800" dirty="0" smtClean="0"/>
              <a:t>= The </a:t>
            </a:r>
            <a:r>
              <a:rPr lang="en-GB" sz="2800" dirty="0"/>
              <a:t>two become </a:t>
            </a:r>
            <a:r>
              <a:rPr lang="en-GB" sz="2800" dirty="0" smtClean="0"/>
              <a:t>one. Indissoluble </a:t>
            </a:r>
            <a:r>
              <a:rPr lang="en-GB" sz="2800" dirty="0"/>
              <a:t>union, </a:t>
            </a:r>
            <a:r>
              <a:rPr lang="en-GB" sz="2800" dirty="0" smtClean="0"/>
              <a:t>grace </a:t>
            </a:r>
            <a:r>
              <a:rPr lang="en-GB" sz="2800" dirty="0"/>
              <a:t>to </a:t>
            </a:r>
            <a:r>
              <a:rPr lang="en-GB" sz="2800" dirty="0" smtClean="0"/>
              <a:t>desire and raise children in ‘domestic church’, </a:t>
            </a:r>
            <a:r>
              <a:rPr lang="en-GB" sz="2800" dirty="0"/>
              <a:t>stay faithful, help each </a:t>
            </a:r>
            <a:r>
              <a:rPr lang="en-GB" sz="2800" dirty="0" smtClean="0"/>
              <a:t>other </a:t>
            </a:r>
            <a:r>
              <a:rPr lang="en-GB" sz="2800" dirty="0"/>
              <a:t>get </a:t>
            </a:r>
            <a:r>
              <a:rPr lang="en-GB" sz="2800" dirty="0" smtClean="0"/>
              <a:t>to </a:t>
            </a:r>
            <a:r>
              <a:rPr lang="en-GB" sz="2800" dirty="0" smtClean="0"/>
              <a:t>heaven. Eros to become ‘</a:t>
            </a:r>
            <a:r>
              <a:rPr lang="en-GB" sz="2800" dirty="0" err="1" smtClean="0"/>
              <a:t>Agapified</a:t>
            </a:r>
            <a:r>
              <a:rPr lang="en-GB" sz="2800" dirty="0" smtClean="0"/>
              <a:t>’ </a:t>
            </a:r>
            <a:r>
              <a:rPr lang="en-GB" sz="2800" dirty="0" smtClean="0"/>
              <a:t>or ‘divinized’, ‘</a:t>
            </a:r>
            <a:r>
              <a:rPr lang="en-GB" sz="2800" dirty="0" err="1" smtClean="0"/>
              <a:t>supernaturalized</a:t>
            </a:r>
            <a:r>
              <a:rPr lang="en-GB" sz="2800" dirty="0" smtClean="0"/>
              <a:t>’</a:t>
            </a:r>
            <a:r>
              <a:rPr lang="en-GB" sz="2800" dirty="0" smtClean="0"/>
              <a:t>.</a:t>
            </a:r>
          </a:p>
          <a:p>
            <a:pPr marL="677863" indent="-677863">
              <a:lnSpc>
                <a:spcPct val="100000"/>
              </a:lnSpc>
              <a:buClr>
                <a:srgbClr val="FFCC00"/>
              </a:buClr>
              <a:buSzPct val="120000"/>
              <a:buFont typeface="Tahoma" pitchFamily="32"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endParaRPr lang="en-GB" sz="2800" dirty="0"/>
          </a:p>
        </p:txBody>
      </p:sp>
      <p:sp>
        <p:nvSpPr>
          <p:cNvPr id="2" name="Rectangle 1"/>
          <p:cNvSpPr/>
          <p:nvPr/>
        </p:nvSpPr>
        <p:spPr>
          <a:xfrm>
            <a:off x="881727" y="228600"/>
            <a:ext cx="7380547" cy="707886"/>
          </a:xfrm>
          <a:prstGeom prst="rect">
            <a:avLst/>
          </a:prstGeom>
          <a:noFill/>
        </p:spPr>
        <p:txBody>
          <a:bodyPr wrap="none" lIns="91440" tIns="45720" rIns="91440" bIns="45720">
            <a:spAutoFit/>
          </a:bodyPr>
          <a:lstStyle/>
          <a:p>
            <a:pPr algn="ctr"/>
            <a:r>
              <a:rPr lang="en-US" sz="4000" b="0" cap="none" spc="0" dirty="0" smtClean="0">
                <a:ln w="0"/>
                <a:solidFill>
                  <a:schemeClr val="tx1"/>
                </a:solidFill>
                <a:effectLst>
                  <a:outerShdw blurRad="38100" dist="19050" dir="2700000" algn="tl" rotWithShape="0">
                    <a:schemeClr val="dk1">
                      <a:alpha val="40000"/>
                    </a:schemeClr>
                  </a:outerShdw>
                </a:effectLst>
              </a:rPr>
              <a:t>CCC 1622-1624: Celebration Parts</a:t>
            </a:r>
            <a:endParaRPr lang="en-US"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8578212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4338">
                                            <p:txEl>
                                              <p:pRg st="0" end="0"/>
                                            </p:txEl>
                                          </p:spTgt>
                                        </p:tgtEl>
                                        <p:attrNameLst>
                                          <p:attrName>style.visibility</p:attrName>
                                        </p:attrNameLst>
                                      </p:cBhvr>
                                      <p:to>
                                        <p:strVal val="visible"/>
                                      </p:to>
                                    </p:set>
                                    <p:anim calcmode="lin" valueType="num">
                                      <p:cBhvr additive="repl">
                                        <p:cTn id="7" dur="500" fill="hold"/>
                                        <p:tgtEl>
                                          <p:spTgt spid="14338">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14338">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14338">
                                            <p:txEl>
                                              <p:pRg st="1" end="1"/>
                                            </p:txEl>
                                          </p:spTgt>
                                        </p:tgtEl>
                                        <p:attrNameLst>
                                          <p:attrName>style.visibility</p:attrName>
                                        </p:attrNameLst>
                                      </p:cBhvr>
                                      <p:to>
                                        <p:strVal val="visible"/>
                                      </p:to>
                                    </p:set>
                                    <p:anim calcmode="lin" valueType="num">
                                      <p:cBhvr additive="repl">
                                        <p:cTn id="13" dur="500" fill="hold"/>
                                        <p:tgtEl>
                                          <p:spTgt spid="14338">
                                            <p:txEl>
                                              <p:pRg st="1" end="1"/>
                                            </p:txEl>
                                          </p:spTgt>
                                        </p:tgtEl>
                                        <p:attrNameLst>
                                          <p:attrName>ppt_x</p:attrName>
                                        </p:attrNameLst>
                                      </p:cBhvr>
                                      <p:tavLst>
                                        <p:tav tm="100000">
                                          <p:val>
                                            <p:strVal val="#ppt_x"/>
                                          </p:val>
                                        </p:tav>
                                        <p:tav>
                                          <p:val>
                                            <p:strVal val="#ppt_x"/>
                                          </p:val>
                                        </p:tav>
                                      </p:tavLst>
                                    </p:anim>
                                    <p:anim calcmode="lin" valueType="num">
                                      <p:cBhvr additive="repl">
                                        <p:cTn id="14" dur="500" fill="hold"/>
                                        <p:tgtEl>
                                          <p:spTgt spid="14338">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14338">
                                            <p:txEl>
                                              <p:pRg st="2" end="2"/>
                                            </p:txEl>
                                          </p:spTgt>
                                        </p:tgtEl>
                                        <p:attrNameLst>
                                          <p:attrName>style.visibility</p:attrName>
                                        </p:attrNameLst>
                                      </p:cBhvr>
                                      <p:to>
                                        <p:strVal val="visible"/>
                                      </p:to>
                                    </p:set>
                                    <p:anim calcmode="lin" valueType="num">
                                      <p:cBhvr additive="repl">
                                        <p:cTn id="19" dur="500" fill="hold"/>
                                        <p:tgtEl>
                                          <p:spTgt spid="14338">
                                            <p:txEl>
                                              <p:pRg st="2" end="2"/>
                                            </p:txEl>
                                          </p:spTgt>
                                        </p:tgtEl>
                                        <p:attrNameLst>
                                          <p:attrName>ppt_x</p:attrName>
                                        </p:attrNameLst>
                                      </p:cBhvr>
                                      <p:tavLst>
                                        <p:tav tm="100000">
                                          <p:val>
                                            <p:strVal val="#ppt_x"/>
                                          </p:val>
                                        </p:tav>
                                        <p:tav>
                                          <p:val>
                                            <p:strVal val="#ppt_x"/>
                                          </p:val>
                                        </p:tav>
                                      </p:tavLst>
                                    </p:anim>
                                    <p:anim calcmode="lin" valueType="num">
                                      <p:cBhvr additive="repl">
                                        <p:cTn id="20" dur="500" fill="hold"/>
                                        <p:tgtEl>
                                          <p:spTgt spid="14338">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14338">
                                            <p:txEl>
                                              <p:pRg st="3" end="3"/>
                                            </p:txEl>
                                          </p:spTgt>
                                        </p:tgtEl>
                                        <p:attrNameLst>
                                          <p:attrName>style.visibility</p:attrName>
                                        </p:attrNameLst>
                                      </p:cBhvr>
                                      <p:to>
                                        <p:strVal val="visible"/>
                                      </p:to>
                                    </p:set>
                                    <p:anim calcmode="lin" valueType="num">
                                      <p:cBhvr additive="repl">
                                        <p:cTn id="25" dur="500" fill="hold"/>
                                        <p:tgtEl>
                                          <p:spTgt spid="14338">
                                            <p:txEl>
                                              <p:pRg st="3" end="3"/>
                                            </p:txEl>
                                          </p:spTgt>
                                        </p:tgtEl>
                                        <p:attrNameLst>
                                          <p:attrName>ppt_x</p:attrName>
                                        </p:attrNameLst>
                                      </p:cBhvr>
                                      <p:tavLst>
                                        <p:tav tm="100000">
                                          <p:val>
                                            <p:strVal val="#ppt_x"/>
                                          </p:val>
                                        </p:tav>
                                        <p:tav>
                                          <p:val>
                                            <p:strVal val="#ppt_x"/>
                                          </p:val>
                                        </p:tav>
                                      </p:tavLst>
                                    </p:anim>
                                    <p:anim calcmode="lin" valueType="num">
                                      <p:cBhvr additive="repl">
                                        <p:cTn id="26" dur="500" fill="hold"/>
                                        <p:tgtEl>
                                          <p:spTgt spid="14338">
                                            <p:txEl>
                                              <p:pRg st="3" end="3"/>
                                            </p:txEl>
                                          </p:spTgt>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additive="repl">
                                        <p:cTn id="30" dur="1" fill="hold">
                                          <p:stCondLst>
                                            <p:cond delay="0"/>
                                          </p:stCondLst>
                                        </p:cTn>
                                        <p:tgtEl>
                                          <p:spTgt spid="14338">
                                            <p:txEl>
                                              <p:pRg st="4" end="4"/>
                                            </p:txEl>
                                          </p:spTgt>
                                        </p:tgtEl>
                                        <p:attrNameLst>
                                          <p:attrName>style.visibility</p:attrName>
                                        </p:attrNameLst>
                                      </p:cBhvr>
                                      <p:to>
                                        <p:strVal val="visible"/>
                                      </p:to>
                                    </p:set>
                                    <p:anim calcmode="lin" valueType="num">
                                      <p:cBhvr additive="repl">
                                        <p:cTn id="31" dur="500" fill="hold"/>
                                        <p:tgtEl>
                                          <p:spTgt spid="14338">
                                            <p:txEl>
                                              <p:pRg st="4" end="4"/>
                                            </p:txEl>
                                          </p:spTgt>
                                        </p:tgtEl>
                                        <p:attrNameLst>
                                          <p:attrName>ppt_x</p:attrName>
                                        </p:attrNameLst>
                                      </p:cBhvr>
                                      <p:tavLst>
                                        <p:tav tm="100000">
                                          <p:val>
                                            <p:strVal val="#ppt_x"/>
                                          </p:val>
                                        </p:tav>
                                        <p:tav>
                                          <p:val>
                                            <p:strVal val="#ppt_x"/>
                                          </p:val>
                                        </p:tav>
                                      </p:tavLst>
                                    </p:anim>
                                    <p:anim calcmode="lin" valueType="num">
                                      <p:cBhvr additive="repl">
                                        <p:cTn id="32" dur="500" fill="hold"/>
                                        <p:tgtEl>
                                          <p:spTgt spid="14338">
                                            <p:txEl>
                                              <p:pRg st="4" end="4"/>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609600" y="6824"/>
            <a:ext cx="8001000" cy="983776"/>
          </a:xfrm>
          <a:gradFill>
            <a:gsLst>
              <a:gs pos="0">
                <a:srgbClr val="CCCCFF"/>
              </a:gs>
              <a:gs pos="100000">
                <a:srgbClr val="FFFFFF"/>
              </a:gs>
            </a:gsLst>
            <a:lin ang="5400000" scaled="1"/>
          </a:gradFill>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CCC 1625-1632: Valid </a:t>
            </a:r>
            <a:r>
              <a:rPr lang="en-GB" dirty="0"/>
              <a:t>or Invalid?</a:t>
            </a:r>
          </a:p>
        </p:txBody>
      </p:sp>
      <p:sp>
        <p:nvSpPr>
          <p:cNvPr id="15362" name="Rectangle 2"/>
          <p:cNvSpPr>
            <a:spLocks noGrp="1" noChangeArrowheads="1"/>
          </p:cNvSpPr>
          <p:nvPr>
            <p:ph idx="1"/>
          </p:nvPr>
        </p:nvSpPr>
        <p:spPr>
          <a:xfrm>
            <a:off x="457200" y="990600"/>
            <a:ext cx="8389961" cy="5220079"/>
          </a:xfrm>
          <a:ln/>
        </p:spPr>
        <p:txBody>
          <a:bodyPr/>
          <a:lstStyle/>
          <a:p>
            <a:pPr marL="323850" indent="-323850">
              <a:lnSpc>
                <a:spcPct val="10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dirty="0" smtClean="0"/>
              <a:t>Valid Ministers- Both Baptized</a:t>
            </a:r>
          </a:p>
          <a:p>
            <a:pPr marL="723900" lvl="1" indent="-323850">
              <a:lnSpc>
                <a:spcPct val="10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dirty="0" smtClean="0"/>
              <a:t>One actual Male, </a:t>
            </a:r>
            <a:r>
              <a:rPr lang="en-GB" dirty="0"/>
              <a:t>O</a:t>
            </a:r>
            <a:r>
              <a:rPr lang="en-GB" dirty="0" smtClean="0"/>
              <a:t>ne actual Female.</a:t>
            </a:r>
            <a:endParaRPr lang="en-GB" dirty="0" smtClean="0"/>
          </a:p>
          <a:p>
            <a:pPr marL="323850" indent="-323850">
              <a:lnSpc>
                <a:spcPct val="10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dirty="0" smtClean="0"/>
              <a:t>Valid Form (verbal assent-’I do’) vows have three </a:t>
            </a:r>
            <a:r>
              <a:rPr lang="en-GB" dirty="0"/>
              <a:t>marks…</a:t>
            </a:r>
          </a:p>
          <a:p>
            <a:pPr marL="723900" lvl="1" indent="-266700">
              <a:lnSpc>
                <a:spcPct val="100000"/>
              </a:lnSpc>
              <a:spcBef>
                <a:spcPts val="800"/>
              </a:spcBef>
              <a:buClr>
                <a:srgbClr val="FFFFFF"/>
              </a:buClr>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3200" dirty="0" smtClean="0"/>
              <a:t>Freely given Consent to terms</a:t>
            </a:r>
            <a:endParaRPr lang="en-GB" sz="3200" dirty="0"/>
          </a:p>
          <a:p>
            <a:pPr marL="723900" lvl="1" indent="-266700">
              <a:lnSpc>
                <a:spcPct val="100000"/>
              </a:lnSpc>
              <a:spcBef>
                <a:spcPts val="800"/>
              </a:spcBef>
              <a:buClr>
                <a:srgbClr val="FFFFFF"/>
              </a:buClr>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3200" dirty="0"/>
              <a:t>Full </a:t>
            </a:r>
            <a:r>
              <a:rPr lang="en-GB" sz="3200" dirty="0" smtClean="0"/>
              <a:t>Knowledge of conjugal love</a:t>
            </a:r>
            <a:endParaRPr lang="en-GB" sz="3200" dirty="0"/>
          </a:p>
          <a:p>
            <a:pPr marL="723900" lvl="1" indent="-266700">
              <a:lnSpc>
                <a:spcPct val="100000"/>
              </a:lnSpc>
              <a:spcBef>
                <a:spcPts val="800"/>
              </a:spcBef>
              <a:buClr>
                <a:srgbClr val="FFFFFF"/>
              </a:buClr>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3200" dirty="0"/>
              <a:t>Full </a:t>
            </a:r>
            <a:r>
              <a:rPr lang="en-GB" sz="3200" dirty="0" smtClean="0"/>
              <a:t>Intent to live conjugal love</a:t>
            </a:r>
          </a:p>
        </p:txBody>
      </p:sp>
      <p:sp>
        <p:nvSpPr>
          <p:cNvPr id="3" name="TextBox 2"/>
          <p:cNvSpPr txBox="1"/>
          <p:nvPr/>
        </p:nvSpPr>
        <p:spPr>
          <a:xfrm>
            <a:off x="609600" y="4876800"/>
            <a:ext cx="6553200" cy="1569660"/>
          </a:xfrm>
          <a:prstGeom prst="rect">
            <a:avLst/>
          </a:prstGeom>
          <a:noFill/>
        </p:spPr>
        <p:txBody>
          <a:bodyPr wrap="square" rtlCol="0">
            <a:spAutoFit/>
          </a:bodyPr>
          <a:lstStyle/>
          <a:p>
            <a:pPr marL="323850" indent="-323850">
              <a:lnSpc>
                <a:spcPct val="10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3200" dirty="0">
                <a:solidFill>
                  <a:schemeClr val="tx1"/>
                </a:solidFill>
              </a:rPr>
              <a:t>Valid Matter: The expression of consent, the marital act. Consummation.</a:t>
            </a:r>
          </a:p>
        </p:txBody>
      </p:sp>
      <p:sp>
        <p:nvSpPr>
          <p:cNvPr id="4" name="Heart 3"/>
          <p:cNvSpPr/>
          <p:nvPr/>
        </p:nvSpPr>
        <p:spPr bwMode="auto">
          <a:xfrm>
            <a:off x="5410200" y="2667000"/>
            <a:ext cx="3436961" cy="30480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0000"/>
              </a:lnSpc>
              <a:spcBef>
                <a:spcPct val="0"/>
              </a:spcBef>
              <a:spcAft>
                <a:spcPct val="0"/>
              </a:spcAft>
              <a:buClr>
                <a:srgbClr val="000000"/>
              </a:buClr>
              <a:buSzPct val="100000"/>
              <a:buFont typeface="Times New Roman" pitchFamily="16" charset="0"/>
              <a:buNone/>
              <a:tabLst/>
            </a:pPr>
            <a:endParaRPr kumimoji="0" lang="en-US" sz="2400" b="0" i="0" u="none" strike="noStrike" cap="none" normalizeH="0" baseline="0" smtClean="0">
              <a:ln>
                <a:noFill/>
              </a:ln>
              <a:solidFill>
                <a:schemeClr val="bg1"/>
              </a:solidFill>
              <a:effectLst/>
              <a:latin typeface="Times New Roman" pitchFamily="16" charset="0"/>
            </a:endParaRPr>
          </a:p>
        </p:txBody>
      </p:sp>
      <p:sp>
        <p:nvSpPr>
          <p:cNvPr id="5" name="TextBox 4"/>
          <p:cNvSpPr txBox="1"/>
          <p:nvPr/>
        </p:nvSpPr>
        <p:spPr>
          <a:xfrm>
            <a:off x="6019800" y="3807768"/>
            <a:ext cx="2590800" cy="461665"/>
          </a:xfrm>
          <a:prstGeom prst="rect">
            <a:avLst/>
          </a:prstGeom>
          <a:noFill/>
        </p:spPr>
        <p:txBody>
          <a:bodyPr wrap="square" rtlCol="0">
            <a:spAutoFit/>
          </a:bodyPr>
          <a:lstStyle/>
          <a:p>
            <a:r>
              <a:rPr lang="en-US" b="1" dirty="0" smtClean="0"/>
              <a:t>See CCC 1643</a:t>
            </a:r>
            <a:endParaRPr lang="en-US" b="1" dirty="0"/>
          </a:p>
        </p:txBody>
      </p:sp>
    </p:spTree>
    <p:extLst>
      <p:ext uri="{BB962C8B-B14F-4D97-AF65-F5344CB8AC3E}">
        <p14:creationId xmlns:p14="http://schemas.microsoft.com/office/powerpoint/2010/main" val="12656955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 calcmode="lin" valueType="num">
                                      <p:cBhvr additive="base">
                                        <p:cTn id="7" dur="500" fill="hold"/>
                                        <p:tgtEl>
                                          <p:spTgt spid="153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362">
                                            <p:txEl>
                                              <p:pRg st="1" end="1"/>
                                            </p:txEl>
                                          </p:spTgt>
                                        </p:tgtEl>
                                        <p:attrNameLst>
                                          <p:attrName>style.visibility</p:attrName>
                                        </p:attrNameLst>
                                      </p:cBhvr>
                                      <p:to>
                                        <p:strVal val="visible"/>
                                      </p:to>
                                    </p:set>
                                    <p:anim calcmode="lin" valueType="num">
                                      <p:cBhvr additive="base">
                                        <p:cTn id="11" dur="500" fill="hold"/>
                                        <p:tgtEl>
                                          <p:spTgt spid="1536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3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362">
                                            <p:txEl>
                                              <p:pRg st="2" end="2"/>
                                            </p:txEl>
                                          </p:spTgt>
                                        </p:tgtEl>
                                        <p:attrNameLst>
                                          <p:attrName>style.visibility</p:attrName>
                                        </p:attrNameLst>
                                      </p:cBhvr>
                                      <p:to>
                                        <p:strVal val="visible"/>
                                      </p:to>
                                    </p:set>
                                    <p:anim calcmode="lin" valueType="num">
                                      <p:cBhvr additive="base">
                                        <p:cTn id="17" dur="500" fill="hold"/>
                                        <p:tgtEl>
                                          <p:spTgt spid="1536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36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362">
                                            <p:txEl>
                                              <p:pRg st="3" end="3"/>
                                            </p:txEl>
                                          </p:spTgt>
                                        </p:tgtEl>
                                        <p:attrNameLst>
                                          <p:attrName>style.visibility</p:attrName>
                                        </p:attrNameLst>
                                      </p:cBhvr>
                                      <p:to>
                                        <p:strVal val="visible"/>
                                      </p:to>
                                    </p:set>
                                    <p:anim calcmode="lin" valueType="num">
                                      <p:cBhvr additive="base">
                                        <p:cTn id="21" dur="500" fill="hold"/>
                                        <p:tgtEl>
                                          <p:spTgt spid="1536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362">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362">
                                            <p:txEl>
                                              <p:pRg st="4" end="4"/>
                                            </p:txEl>
                                          </p:spTgt>
                                        </p:tgtEl>
                                        <p:attrNameLst>
                                          <p:attrName>style.visibility</p:attrName>
                                        </p:attrNameLst>
                                      </p:cBhvr>
                                      <p:to>
                                        <p:strVal val="visible"/>
                                      </p:to>
                                    </p:set>
                                    <p:anim calcmode="lin" valueType="num">
                                      <p:cBhvr additive="base">
                                        <p:cTn id="25" dur="500" fill="hold"/>
                                        <p:tgtEl>
                                          <p:spTgt spid="1536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362">
                                            <p:txEl>
                                              <p:pRg st="5" end="5"/>
                                            </p:txEl>
                                          </p:spTgt>
                                        </p:tgtEl>
                                        <p:attrNameLst>
                                          <p:attrName>style.visibility</p:attrName>
                                        </p:attrNameLst>
                                      </p:cBhvr>
                                      <p:to>
                                        <p:strVal val="visible"/>
                                      </p:to>
                                    </p:set>
                                    <p:anim calcmode="lin" valueType="num">
                                      <p:cBhvr additive="base">
                                        <p:cTn id="29" dur="500" fill="hold"/>
                                        <p:tgtEl>
                                          <p:spTgt spid="1536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536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 calcmode="lin" valueType="num">
                                      <p:cBhvr additive="base">
                                        <p:cTn id="3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457200" y="292101"/>
            <a:ext cx="8153400" cy="1079500"/>
          </a:xfrm>
          <a:gradFill>
            <a:gsLst>
              <a:gs pos="0">
                <a:srgbClr val="CCCCFF"/>
              </a:gs>
              <a:gs pos="100000">
                <a:srgbClr val="FFFFFF"/>
              </a:gs>
            </a:gsLst>
            <a:lin ang="5400000" scaled="1"/>
          </a:gradFill>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Annulments: </a:t>
            </a:r>
            <a:r>
              <a:rPr lang="en-GB" sz="2400" dirty="0" smtClean="0"/>
              <a:t>Declaration of ‘Nullity’</a:t>
            </a:r>
            <a:endParaRPr lang="en-GB" sz="2400" dirty="0"/>
          </a:p>
        </p:txBody>
      </p:sp>
      <p:sp>
        <p:nvSpPr>
          <p:cNvPr id="17410" name="Rectangle 2"/>
          <p:cNvSpPr>
            <a:spLocks noGrp="1" noChangeArrowheads="1"/>
          </p:cNvSpPr>
          <p:nvPr>
            <p:ph idx="1"/>
          </p:nvPr>
        </p:nvSpPr>
        <p:spPr>
          <a:xfrm>
            <a:off x="685800" y="1371600"/>
            <a:ext cx="8229600" cy="5029200"/>
          </a:xfrm>
          <a:ln/>
        </p:spPr>
        <p:txBody>
          <a:bodyPr/>
          <a:lstStyle/>
          <a:p>
            <a:pPr marL="323850" indent="-323850">
              <a:lnSpc>
                <a:spcPct val="9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dirty="0"/>
              <a:t>Does not break apart an indissoluble covenant (Holy Matrimony).</a:t>
            </a:r>
          </a:p>
          <a:p>
            <a:pPr marL="323850" indent="-323850">
              <a:lnSpc>
                <a:spcPct val="9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dirty="0"/>
              <a:t>Instead, </a:t>
            </a:r>
            <a:r>
              <a:rPr lang="en-GB" dirty="0" smtClean="0"/>
              <a:t>there </a:t>
            </a:r>
            <a:r>
              <a:rPr lang="en-GB" dirty="0"/>
              <a:t>never was an indissoluble covenant in God’s eyes. It was invalid from the start.</a:t>
            </a:r>
          </a:p>
          <a:p>
            <a:pPr marL="323850" indent="-323850">
              <a:lnSpc>
                <a:spcPct val="9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dirty="0"/>
              <a:t>“The Sacrament didn’t take”.</a:t>
            </a:r>
          </a:p>
          <a:p>
            <a:pPr marL="323850" indent="-323850">
              <a:lnSpc>
                <a:spcPct val="9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dirty="0"/>
              <a:t>The spouses, after legal divorce, would be free to Marry in the Church.</a:t>
            </a:r>
          </a:p>
          <a:p>
            <a:pPr marL="323850" indent="-323850">
              <a:lnSpc>
                <a:spcPct val="90000"/>
              </a:lnSpc>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dirty="0"/>
              <a:t>Children from an annulled marriage are no less valid.</a:t>
            </a:r>
          </a:p>
        </p:txBody>
      </p:sp>
    </p:spTree>
    <p:extLst>
      <p:ext uri="{BB962C8B-B14F-4D97-AF65-F5344CB8AC3E}">
        <p14:creationId xmlns:p14="http://schemas.microsoft.com/office/powerpoint/2010/main" val="252279669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7410">
                                            <p:txEl>
                                              <p:pRg st="0" end="0"/>
                                            </p:txEl>
                                          </p:spTgt>
                                        </p:tgtEl>
                                        <p:attrNameLst>
                                          <p:attrName>style.visibility</p:attrName>
                                        </p:attrNameLst>
                                      </p:cBhvr>
                                      <p:to>
                                        <p:strVal val="visible"/>
                                      </p:to>
                                    </p:set>
                                    <p:anim calcmode="lin" valueType="num">
                                      <p:cBhvr additive="repl">
                                        <p:cTn id="7" dur="500" fill="hold"/>
                                        <p:tgtEl>
                                          <p:spTgt spid="17410">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17410">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17410">
                                            <p:txEl>
                                              <p:pRg st="1" end="1"/>
                                            </p:txEl>
                                          </p:spTgt>
                                        </p:tgtEl>
                                        <p:attrNameLst>
                                          <p:attrName>style.visibility</p:attrName>
                                        </p:attrNameLst>
                                      </p:cBhvr>
                                      <p:to>
                                        <p:strVal val="visible"/>
                                      </p:to>
                                    </p:set>
                                    <p:anim calcmode="lin" valueType="num">
                                      <p:cBhvr additive="repl">
                                        <p:cTn id="13" dur="500" fill="hold"/>
                                        <p:tgtEl>
                                          <p:spTgt spid="17410">
                                            <p:txEl>
                                              <p:pRg st="1" end="1"/>
                                            </p:txEl>
                                          </p:spTgt>
                                        </p:tgtEl>
                                        <p:attrNameLst>
                                          <p:attrName>ppt_x</p:attrName>
                                        </p:attrNameLst>
                                      </p:cBhvr>
                                      <p:tavLst>
                                        <p:tav tm="100000">
                                          <p:val>
                                            <p:strVal val="#ppt_x"/>
                                          </p:val>
                                        </p:tav>
                                        <p:tav>
                                          <p:val>
                                            <p:strVal val="#ppt_x"/>
                                          </p:val>
                                        </p:tav>
                                      </p:tavLst>
                                    </p:anim>
                                    <p:anim calcmode="lin" valueType="num">
                                      <p:cBhvr additive="repl">
                                        <p:cTn id="14" dur="500" fill="hold"/>
                                        <p:tgtEl>
                                          <p:spTgt spid="17410">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17410">
                                            <p:txEl>
                                              <p:pRg st="2" end="2"/>
                                            </p:txEl>
                                          </p:spTgt>
                                        </p:tgtEl>
                                        <p:attrNameLst>
                                          <p:attrName>style.visibility</p:attrName>
                                        </p:attrNameLst>
                                      </p:cBhvr>
                                      <p:to>
                                        <p:strVal val="visible"/>
                                      </p:to>
                                    </p:set>
                                    <p:anim calcmode="lin" valueType="num">
                                      <p:cBhvr additive="repl">
                                        <p:cTn id="19" dur="500" fill="hold"/>
                                        <p:tgtEl>
                                          <p:spTgt spid="17410">
                                            <p:txEl>
                                              <p:pRg st="2" end="2"/>
                                            </p:txEl>
                                          </p:spTgt>
                                        </p:tgtEl>
                                        <p:attrNameLst>
                                          <p:attrName>ppt_x</p:attrName>
                                        </p:attrNameLst>
                                      </p:cBhvr>
                                      <p:tavLst>
                                        <p:tav tm="100000">
                                          <p:val>
                                            <p:strVal val="#ppt_x"/>
                                          </p:val>
                                        </p:tav>
                                        <p:tav>
                                          <p:val>
                                            <p:strVal val="#ppt_x"/>
                                          </p:val>
                                        </p:tav>
                                      </p:tavLst>
                                    </p:anim>
                                    <p:anim calcmode="lin" valueType="num">
                                      <p:cBhvr additive="repl">
                                        <p:cTn id="20" dur="500" fill="hold"/>
                                        <p:tgtEl>
                                          <p:spTgt spid="17410">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17410">
                                            <p:txEl>
                                              <p:pRg st="3" end="3"/>
                                            </p:txEl>
                                          </p:spTgt>
                                        </p:tgtEl>
                                        <p:attrNameLst>
                                          <p:attrName>style.visibility</p:attrName>
                                        </p:attrNameLst>
                                      </p:cBhvr>
                                      <p:to>
                                        <p:strVal val="visible"/>
                                      </p:to>
                                    </p:set>
                                    <p:anim calcmode="lin" valueType="num">
                                      <p:cBhvr additive="repl">
                                        <p:cTn id="25" dur="500" fill="hold"/>
                                        <p:tgtEl>
                                          <p:spTgt spid="17410">
                                            <p:txEl>
                                              <p:pRg st="3" end="3"/>
                                            </p:txEl>
                                          </p:spTgt>
                                        </p:tgtEl>
                                        <p:attrNameLst>
                                          <p:attrName>ppt_x</p:attrName>
                                        </p:attrNameLst>
                                      </p:cBhvr>
                                      <p:tavLst>
                                        <p:tav tm="100000">
                                          <p:val>
                                            <p:strVal val="#ppt_x"/>
                                          </p:val>
                                        </p:tav>
                                        <p:tav>
                                          <p:val>
                                            <p:strVal val="#ppt_x"/>
                                          </p:val>
                                        </p:tav>
                                      </p:tavLst>
                                    </p:anim>
                                    <p:anim calcmode="lin" valueType="num">
                                      <p:cBhvr additive="repl">
                                        <p:cTn id="26" dur="500" fill="hold"/>
                                        <p:tgtEl>
                                          <p:spTgt spid="17410">
                                            <p:txEl>
                                              <p:pRg st="3" end="3"/>
                                            </p:txEl>
                                          </p:spTgt>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additive="repl">
                                        <p:cTn id="30" dur="1" fill="hold">
                                          <p:stCondLst>
                                            <p:cond delay="0"/>
                                          </p:stCondLst>
                                        </p:cTn>
                                        <p:tgtEl>
                                          <p:spTgt spid="17410">
                                            <p:txEl>
                                              <p:pRg st="4" end="4"/>
                                            </p:txEl>
                                          </p:spTgt>
                                        </p:tgtEl>
                                        <p:attrNameLst>
                                          <p:attrName>style.visibility</p:attrName>
                                        </p:attrNameLst>
                                      </p:cBhvr>
                                      <p:to>
                                        <p:strVal val="visible"/>
                                      </p:to>
                                    </p:set>
                                    <p:anim calcmode="lin" valueType="num">
                                      <p:cBhvr additive="repl">
                                        <p:cTn id="31" dur="500" fill="hold"/>
                                        <p:tgtEl>
                                          <p:spTgt spid="17410">
                                            <p:txEl>
                                              <p:pRg st="4" end="4"/>
                                            </p:txEl>
                                          </p:spTgt>
                                        </p:tgtEl>
                                        <p:attrNameLst>
                                          <p:attrName>ppt_x</p:attrName>
                                        </p:attrNameLst>
                                      </p:cBhvr>
                                      <p:tavLst>
                                        <p:tav tm="100000">
                                          <p:val>
                                            <p:strVal val="#ppt_x"/>
                                          </p:val>
                                        </p:tav>
                                        <p:tav>
                                          <p:val>
                                            <p:strVal val="#ppt_x"/>
                                          </p:val>
                                        </p:tav>
                                      </p:tavLst>
                                    </p:anim>
                                    <p:anim calcmode="lin" valueType="num">
                                      <p:cBhvr additive="repl">
                                        <p:cTn id="32" dur="500" fill="hold"/>
                                        <p:tgtEl>
                                          <p:spTgt spid="17410">
                                            <p:txEl>
                                              <p:pRg st="4" end="4"/>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457200" y="228600"/>
            <a:ext cx="8305800" cy="1387475"/>
          </a:xfrm>
          <a:gradFill>
            <a:gsLst>
              <a:gs pos="0">
                <a:srgbClr val="CCCCFF"/>
              </a:gs>
              <a:gs pos="100000">
                <a:srgbClr val="FFFFFF"/>
              </a:gs>
            </a:gsLst>
            <a:lin ang="5400000" scaled="1"/>
          </a:gradFill>
          <a:ln/>
        </p:spPr>
        <p:txBody>
          <a:bodyPr>
            <a:normAutofit/>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dirty="0" smtClean="0"/>
              <a:t>CCC 1633-37:‘Mixed </a:t>
            </a:r>
            <a:r>
              <a:rPr lang="en-GB" sz="4000" dirty="0" smtClean="0"/>
              <a:t>Marriage’ and ‘Disparity </a:t>
            </a:r>
            <a:r>
              <a:rPr lang="en-GB" sz="4000" dirty="0"/>
              <a:t>of </a:t>
            </a:r>
            <a:r>
              <a:rPr lang="en-GB" sz="4000" dirty="0" smtClean="0"/>
              <a:t>Cult’</a:t>
            </a:r>
            <a:endParaRPr lang="en-GB" sz="4000" dirty="0"/>
          </a:p>
        </p:txBody>
      </p:sp>
      <p:sp>
        <p:nvSpPr>
          <p:cNvPr id="18434" name="Rectangle 2"/>
          <p:cNvSpPr>
            <a:spLocks noGrp="1" noChangeArrowheads="1"/>
          </p:cNvSpPr>
          <p:nvPr>
            <p:ph idx="1"/>
          </p:nvPr>
        </p:nvSpPr>
        <p:spPr>
          <a:xfrm>
            <a:off x="457200" y="1905000"/>
            <a:ext cx="8229600" cy="4329113"/>
          </a:xfrm>
          <a:ln/>
        </p:spPr>
        <p:txBody>
          <a:bodyPr>
            <a:normAutofit/>
          </a:bodyPr>
          <a:lstStyle/>
          <a:p>
            <a:pPr marL="323850" indent="-323850">
              <a:lnSpc>
                <a:spcPct val="90000"/>
              </a:lnSpc>
              <a:spcBef>
                <a:spcPts val="700"/>
              </a:spcBef>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The Church warns of difficulties</a:t>
            </a:r>
          </a:p>
          <a:p>
            <a:pPr marL="323850" indent="-323850">
              <a:lnSpc>
                <a:spcPct val="90000"/>
              </a:lnSpc>
              <a:spcBef>
                <a:spcPts val="700"/>
              </a:spcBef>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Mixed Marriage: is between Catholic and non-Catholic but baptized Christian</a:t>
            </a:r>
            <a:r>
              <a:rPr lang="en-GB" sz="2800" dirty="0" smtClean="0"/>
              <a:t>. (Holy Matrimony)</a:t>
            </a:r>
            <a:endParaRPr lang="en-GB" sz="2800" dirty="0"/>
          </a:p>
          <a:p>
            <a:pPr marL="323850" indent="-323850">
              <a:lnSpc>
                <a:spcPct val="90000"/>
              </a:lnSpc>
              <a:spcBef>
                <a:spcPts val="700"/>
              </a:spcBef>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Disparity of cult: is between Catholic and non-baptized(non-Christian</a:t>
            </a:r>
            <a:r>
              <a:rPr lang="en-GB" sz="2800" dirty="0" smtClean="0"/>
              <a:t>). (Natural Marriage)</a:t>
            </a:r>
            <a:endParaRPr lang="en-GB" sz="2800" dirty="0"/>
          </a:p>
          <a:p>
            <a:pPr marL="781050" lvl="1" indent="-323850">
              <a:spcBef>
                <a:spcPts val="700"/>
              </a:spcBef>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400" dirty="0"/>
              <a:t>One could do this with special permission from the Bishop called </a:t>
            </a:r>
            <a:r>
              <a:rPr lang="en-GB" sz="2400" dirty="0" smtClean="0"/>
              <a:t>‘dispensation’.</a:t>
            </a:r>
            <a:endParaRPr lang="en-GB" sz="2400" dirty="0"/>
          </a:p>
          <a:p>
            <a:pPr marL="723900" lvl="1" indent="-323850">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400" dirty="0"/>
              <a:t>Agreements must be made by both parties…</a:t>
            </a:r>
          </a:p>
          <a:p>
            <a:pPr marL="723900" lvl="1" indent="-266700">
              <a:lnSpc>
                <a:spcPct val="90000"/>
              </a:lnSpc>
              <a:spcBef>
                <a:spcPts val="600"/>
              </a:spcBef>
              <a:buClr>
                <a:srgbClr val="FFFFFF"/>
              </a:buClr>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400" dirty="0"/>
              <a:t>Promise to remain Catholic.</a:t>
            </a:r>
          </a:p>
          <a:p>
            <a:pPr marL="723900" lvl="1" indent="-266700">
              <a:lnSpc>
                <a:spcPct val="90000"/>
              </a:lnSpc>
              <a:spcBef>
                <a:spcPts val="600"/>
              </a:spcBef>
              <a:buClr>
                <a:srgbClr val="FFFFFF"/>
              </a:buClr>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400" dirty="0"/>
              <a:t>Raise kids Catholic.</a:t>
            </a:r>
          </a:p>
        </p:txBody>
      </p:sp>
    </p:spTree>
    <p:extLst>
      <p:ext uri="{BB962C8B-B14F-4D97-AF65-F5344CB8AC3E}">
        <p14:creationId xmlns:p14="http://schemas.microsoft.com/office/powerpoint/2010/main" val="29248953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 calcmode="lin" valueType="num">
                                      <p:cBhvr additive="base">
                                        <p:cTn id="7" dur="500" fill="hold"/>
                                        <p:tgtEl>
                                          <p:spTgt spid="184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4">
                                            <p:txEl>
                                              <p:pRg st="1" end="1"/>
                                            </p:txEl>
                                          </p:spTgt>
                                        </p:tgtEl>
                                        <p:attrNameLst>
                                          <p:attrName>style.visibility</p:attrName>
                                        </p:attrNameLst>
                                      </p:cBhvr>
                                      <p:to>
                                        <p:strVal val="visible"/>
                                      </p:to>
                                    </p:set>
                                    <p:anim calcmode="lin" valueType="num">
                                      <p:cBhvr additive="base">
                                        <p:cTn id="13" dur="500" fill="hold"/>
                                        <p:tgtEl>
                                          <p:spTgt spid="1843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434">
                                            <p:txEl>
                                              <p:pRg st="2" end="2"/>
                                            </p:txEl>
                                          </p:spTgt>
                                        </p:tgtEl>
                                        <p:attrNameLst>
                                          <p:attrName>style.visibility</p:attrName>
                                        </p:attrNameLst>
                                      </p:cBhvr>
                                      <p:to>
                                        <p:strVal val="visible"/>
                                      </p:to>
                                    </p:set>
                                    <p:anim calcmode="lin" valueType="num">
                                      <p:cBhvr additive="base">
                                        <p:cTn id="19" dur="500" fill="hold"/>
                                        <p:tgtEl>
                                          <p:spTgt spid="184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434">
                                            <p:txEl>
                                              <p:pRg st="3" end="3"/>
                                            </p:txEl>
                                          </p:spTgt>
                                        </p:tgtEl>
                                        <p:attrNameLst>
                                          <p:attrName>style.visibility</p:attrName>
                                        </p:attrNameLst>
                                      </p:cBhvr>
                                      <p:to>
                                        <p:strVal val="visible"/>
                                      </p:to>
                                    </p:set>
                                    <p:anim calcmode="lin" valueType="num">
                                      <p:cBhvr additive="base">
                                        <p:cTn id="23" dur="500" fill="hold"/>
                                        <p:tgtEl>
                                          <p:spTgt spid="1843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43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434">
                                            <p:txEl>
                                              <p:pRg st="4" end="4"/>
                                            </p:txEl>
                                          </p:spTgt>
                                        </p:tgtEl>
                                        <p:attrNameLst>
                                          <p:attrName>style.visibility</p:attrName>
                                        </p:attrNameLst>
                                      </p:cBhvr>
                                      <p:to>
                                        <p:strVal val="visible"/>
                                      </p:to>
                                    </p:set>
                                    <p:anim calcmode="lin" valueType="num">
                                      <p:cBhvr additive="base">
                                        <p:cTn id="29" dur="500" fill="hold"/>
                                        <p:tgtEl>
                                          <p:spTgt spid="1843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434">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8434">
                                            <p:txEl>
                                              <p:pRg st="5" end="5"/>
                                            </p:txEl>
                                          </p:spTgt>
                                        </p:tgtEl>
                                        <p:attrNameLst>
                                          <p:attrName>style.visibility</p:attrName>
                                        </p:attrNameLst>
                                      </p:cBhvr>
                                      <p:to>
                                        <p:strVal val="visible"/>
                                      </p:to>
                                    </p:set>
                                    <p:anim calcmode="lin" valueType="num">
                                      <p:cBhvr additive="base">
                                        <p:cTn id="33" dur="500" fill="hold"/>
                                        <p:tgtEl>
                                          <p:spTgt spid="1843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434">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8434">
                                            <p:txEl>
                                              <p:pRg st="6" end="6"/>
                                            </p:txEl>
                                          </p:spTgt>
                                        </p:tgtEl>
                                        <p:attrNameLst>
                                          <p:attrName>style.visibility</p:attrName>
                                        </p:attrNameLst>
                                      </p:cBhvr>
                                      <p:to>
                                        <p:strVal val="visible"/>
                                      </p:to>
                                    </p:set>
                                    <p:anim calcmode="lin" valueType="num">
                                      <p:cBhvr additive="base">
                                        <p:cTn id="37" dur="500" fill="hold"/>
                                        <p:tgtEl>
                                          <p:spTgt spid="1843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43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457200" y="292101"/>
            <a:ext cx="8229600" cy="1231900"/>
          </a:xfrm>
          <a:gradFill>
            <a:gsLst>
              <a:gs pos="0">
                <a:srgbClr val="CCCCFF"/>
              </a:gs>
              <a:gs pos="100000">
                <a:srgbClr val="FFFFFF"/>
              </a:gs>
            </a:gsLst>
            <a:lin ang="5400000" scaled="1"/>
          </a:gradFill>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CCC 1652-54: Openness </a:t>
            </a:r>
            <a:r>
              <a:rPr lang="en-GB" dirty="0"/>
              <a:t>to life</a:t>
            </a:r>
          </a:p>
        </p:txBody>
      </p:sp>
      <p:sp>
        <p:nvSpPr>
          <p:cNvPr id="20482" name="Rectangle 2"/>
          <p:cNvSpPr>
            <a:spLocks noGrp="1" noChangeArrowheads="1"/>
          </p:cNvSpPr>
          <p:nvPr>
            <p:ph idx="1"/>
          </p:nvPr>
        </p:nvSpPr>
        <p:spPr>
          <a:xfrm>
            <a:off x="457200" y="1524000"/>
            <a:ext cx="8305800" cy="4668838"/>
          </a:xfrm>
          <a:ln/>
        </p:spPr>
        <p:txBody>
          <a:bodyPr/>
          <a:lstStyle/>
          <a:p>
            <a:pPr marL="323850" indent="-323850">
              <a:lnSpc>
                <a:spcPct val="100000"/>
              </a:lnSpc>
              <a:spcBef>
                <a:spcPts val="700"/>
              </a:spcBef>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The Marital Union</a:t>
            </a:r>
            <a:r>
              <a:rPr lang="en-GB" sz="2800" dirty="0" smtClean="0"/>
              <a:t>: Life </a:t>
            </a:r>
            <a:r>
              <a:rPr lang="en-GB" sz="2800" dirty="0"/>
              <a:t>giving love</a:t>
            </a:r>
          </a:p>
          <a:p>
            <a:pPr marL="723900" lvl="1" indent="-266700">
              <a:lnSpc>
                <a:spcPct val="100000"/>
              </a:lnSpc>
              <a:spcBef>
                <a:spcPts val="600"/>
              </a:spcBef>
              <a:buClr>
                <a:srgbClr val="FFFFFF"/>
              </a:buClr>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400" dirty="0"/>
              <a:t>Language of permanence, indissolubility as a  foundation for a family</a:t>
            </a:r>
          </a:p>
          <a:p>
            <a:pPr marL="323850" indent="-323850">
              <a:lnSpc>
                <a:spcPct val="100000"/>
              </a:lnSpc>
              <a:spcBef>
                <a:spcPts val="700"/>
              </a:spcBef>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“Let the children come to me”. Mt 19</a:t>
            </a:r>
          </a:p>
          <a:p>
            <a:pPr marL="323850" indent="-323850">
              <a:lnSpc>
                <a:spcPct val="100000"/>
              </a:lnSpc>
              <a:spcBef>
                <a:spcPts val="700"/>
              </a:spcBef>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“Be fruitful and multiply”. </a:t>
            </a:r>
            <a:r>
              <a:rPr lang="en-GB" sz="2800" dirty="0" err="1"/>
              <a:t>Gn</a:t>
            </a:r>
            <a:r>
              <a:rPr lang="en-GB" sz="2800" dirty="0"/>
              <a:t> 2</a:t>
            </a:r>
          </a:p>
          <a:p>
            <a:pPr marL="323850" indent="-323850">
              <a:lnSpc>
                <a:spcPct val="100000"/>
              </a:lnSpc>
              <a:spcBef>
                <a:spcPts val="700"/>
              </a:spcBef>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Sexual union must always be open to life in cooperation with our natures. Natural: no artificial barriers to life I.e. contraception.</a:t>
            </a:r>
          </a:p>
          <a:p>
            <a:pPr marL="323850" indent="-323850">
              <a:lnSpc>
                <a:spcPct val="100000"/>
              </a:lnSpc>
              <a:spcBef>
                <a:spcPts val="700"/>
              </a:spcBef>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NFP: Natural Family Planning. A method of spacing children without using </a:t>
            </a:r>
            <a:r>
              <a:rPr lang="en-GB" sz="2800" dirty="0" smtClean="0"/>
              <a:t>artificial contraception</a:t>
            </a:r>
            <a:r>
              <a:rPr lang="en-GB" sz="2800" dirty="0"/>
              <a:t>.</a:t>
            </a:r>
          </a:p>
        </p:txBody>
      </p:sp>
      <p:pic>
        <p:nvPicPr>
          <p:cNvPr id="2" name="Picture 1"/>
          <p:cNvPicPr>
            <a:picLocks noChangeAspect="1"/>
          </p:cNvPicPr>
          <p:nvPr/>
        </p:nvPicPr>
        <p:blipFill>
          <a:blip r:embed="rId3"/>
          <a:stretch>
            <a:fillRect/>
          </a:stretch>
        </p:blipFill>
        <p:spPr>
          <a:xfrm>
            <a:off x="6886575" y="3657600"/>
            <a:ext cx="1876425" cy="2438400"/>
          </a:xfrm>
          <a:prstGeom prst="rect">
            <a:avLst/>
          </a:prstGeom>
        </p:spPr>
      </p:pic>
    </p:spTree>
    <p:extLst>
      <p:ext uri="{BB962C8B-B14F-4D97-AF65-F5344CB8AC3E}">
        <p14:creationId xmlns:p14="http://schemas.microsoft.com/office/powerpoint/2010/main" val="370766791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0482">
                                            <p:txEl>
                                              <p:pRg st="0" end="0"/>
                                            </p:txEl>
                                          </p:spTgt>
                                        </p:tgtEl>
                                        <p:attrNameLst>
                                          <p:attrName>style.visibility</p:attrName>
                                        </p:attrNameLst>
                                      </p:cBhvr>
                                      <p:to>
                                        <p:strVal val="visible"/>
                                      </p:to>
                                    </p:set>
                                    <p:anim calcmode="lin" valueType="num">
                                      <p:cBhvr additive="repl">
                                        <p:cTn id="7" dur="500" fill="hold"/>
                                        <p:tgtEl>
                                          <p:spTgt spid="20482">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20482">
                                            <p:txEl>
                                              <p:pRg st="0" end="0"/>
                                            </p:txEl>
                                          </p:spTgt>
                                        </p:tgtEl>
                                        <p:attrNameLst>
                                          <p:attrName>ppt_y</p:attrName>
                                        </p:attrNameLst>
                                      </p:cBhvr>
                                      <p:tavLst>
                                        <p:tav tm="100000">
                                          <p:val>
                                            <p:strVal val="1+#ppt_h/2"/>
                                          </p:val>
                                        </p:tav>
                                        <p:tav>
                                          <p:val>
                                            <p:strVal val="#ppt_y"/>
                                          </p:val>
                                        </p:tav>
                                      </p:tavLst>
                                    </p:anim>
                                  </p:childTnLst>
                                </p:cTn>
                              </p:par>
                              <p:par>
                                <p:cTn id="9" presetID="2" presetClass="entr" presetSubtype="4" fill="hold" nodeType="withEffect">
                                  <p:stCondLst>
                                    <p:cond delay="0"/>
                                  </p:stCondLst>
                                  <p:childTnLst>
                                    <p:set>
                                      <p:cBhvr additive="repl">
                                        <p:cTn id="10" dur="1" fill="hold">
                                          <p:stCondLst>
                                            <p:cond delay="0"/>
                                          </p:stCondLst>
                                        </p:cTn>
                                        <p:tgtEl>
                                          <p:spTgt spid="20482">
                                            <p:txEl>
                                              <p:pRg st="1" end="1"/>
                                            </p:txEl>
                                          </p:spTgt>
                                        </p:tgtEl>
                                        <p:attrNameLst>
                                          <p:attrName>style.visibility</p:attrName>
                                        </p:attrNameLst>
                                      </p:cBhvr>
                                      <p:to>
                                        <p:strVal val="visible"/>
                                      </p:to>
                                    </p:set>
                                    <p:anim calcmode="lin" valueType="num">
                                      <p:cBhvr additive="repl">
                                        <p:cTn id="11" dur="500" fill="hold"/>
                                        <p:tgtEl>
                                          <p:spTgt spid="20482">
                                            <p:txEl>
                                              <p:pRg st="1" end="1"/>
                                            </p:txEl>
                                          </p:spTgt>
                                        </p:tgtEl>
                                        <p:attrNameLst>
                                          <p:attrName>ppt_x</p:attrName>
                                        </p:attrNameLst>
                                      </p:cBhvr>
                                      <p:tavLst>
                                        <p:tav tm="100000">
                                          <p:val>
                                            <p:strVal val="#ppt_x"/>
                                          </p:val>
                                        </p:tav>
                                        <p:tav>
                                          <p:val>
                                            <p:strVal val="#ppt_x"/>
                                          </p:val>
                                        </p:tav>
                                      </p:tavLst>
                                    </p:anim>
                                    <p:anim calcmode="lin" valueType="num">
                                      <p:cBhvr additive="repl">
                                        <p:cTn id="12" dur="500" fill="hold"/>
                                        <p:tgtEl>
                                          <p:spTgt spid="20482">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additive="repl">
                                        <p:cTn id="16" dur="1" fill="hold">
                                          <p:stCondLst>
                                            <p:cond delay="0"/>
                                          </p:stCondLst>
                                        </p:cTn>
                                        <p:tgtEl>
                                          <p:spTgt spid="20482">
                                            <p:txEl>
                                              <p:pRg st="2" end="2"/>
                                            </p:txEl>
                                          </p:spTgt>
                                        </p:tgtEl>
                                        <p:attrNameLst>
                                          <p:attrName>style.visibility</p:attrName>
                                        </p:attrNameLst>
                                      </p:cBhvr>
                                      <p:to>
                                        <p:strVal val="visible"/>
                                      </p:to>
                                    </p:set>
                                    <p:anim calcmode="lin" valueType="num">
                                      <p:cBhvr additive="repl">
                                        <p:cTn id="17" dur="500" fill="hold"/>
                                        <p:tgtEl>
                                          <p:spTgt spid="20482">
                                            <p:txEl>
                                              <p:pRg st="2" end="2"/>
                                            </p:txEl>
                                          </p:spTgt>
                                        </p:tgtEl>
                                        <p:attrNameLst>
                                          <p:attrName>ppt_x</p:attrName>
                                        </p:attrNameLst>
                                      </p:cBhvr>
                                      <p:tavLst>
                                        <p:tav tm="100000">
                                          <p:val>
                                            <p:strVal val="#ppt_x"/>
                                          </p:val>
                                        </p:tav>
                                        <p:tav>
                                          <p:val>
                                            <p:strVal val="#ppt_x"/>
                                          </p:val>
                                        </p:tav>
                                      </p:tavLst>
                                    </p:anim>
                                    <p:anim calcmode="lin" valueType="num">
                                      <p:cBhvr additive="repl">
                                        <p:cTn id="18" dur="500" fill="hold"/>
                                        <p:tgtEl>
                                          <p:spTgt spid="20482">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additive="repl">
                                        <p:cTn id="22" dur="1" fill="hold">
                                          <p:stCondLst>
                                            <p:cond delay="0"/>
                                          </p:stCondLst>
                                        </p:cTn>
                                        <p:tgtEl>
                                          <p:spTgt spid="20482">
                                            <p:txEl>
                                              <p:pRg st="3" end="3"/>
                                            </p:txEl>
                                          </p:spTgt>
                                        </p:tgtEl>
                                        <p:attrNameLst>
                                          <p:attrName>style.visibility</p:attrName>
                                        </p:attrNameLst>
                                      </p:cBhvr>
                                      <p:to>
                                        <p:strVal val="visible"/>
                                      </p:to>
                                    </p:set>
                                    <p:anim calcmode="lin" valueType="num">
                                      <p:cBhvr additive="repl">
                                        <p:cTn id="23" dur="500" fill="hold"/>
                                        <p:tgtEl>
                                          <p:spTgt spid="20482">
                                            <p:txEl>
                                              <p:pRg st="3" end="3"/>
                                            </p:txEl>
                                          </p:spTgt>
                                        </p:tgtEl>
                                        <p:attrNameLst>
                                          <p:attrName>ppt_x</p:attrName>
                                        </p:attrNameLst>
                                      </p:cBhvr>
                                      <p:tavLst>
                                        <p:tav tm="100000">
                                          <p:val>
                                            <p:strVal val="#ppt_x"/>
                                          </p:val>
                                        </p:tav>
                                        <p:tav>
                                          <p:val>
                                            <p:strVal val="#ppt_x"/>
                                          </p:val>
                                        </p:tav>
                                      </p:tavLst>
                                    </p:anim>
                                    <p:anim calcmode="lin" valueType="num">
                                      <p:cBhvr additive="repl">
                                        <p:cTn id="24" dur="500" fill="hold"/>
                                        <p:tgtEl>
                                          <p:spTgt spid="20482">
                                            <p:txEl>
                                              <p:pRg st="3" end="3"/>
                                            </p:txEl>
                                          </p:spTgt>
                                        </p:tgtEl>
                                        <p:attrNameLst>
                                          <p:attrName>ppt_y</p:attrName>
                                        </p:attrNameLst>
                                      </p:cBhvr>
                                      <p:tavLst>
                                        <p:tav tm="100000">
                                          <p:val>
                                            <p:strVal val="1+#ppt_h/2"/>
                                          </p:val>
                                        </p:tav>
                                        <p:tav>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additive="repl">
                                        <p:cTn id="28" dur="1" fill="hold">
                                          <p:stCondLst>
                                            <p:cond delay="0"/>
                                          </p:stCondLst>
                                        </p:cTn>
                                        <p:tgtEl>
                                          <p:spTgt spid="20482">
                                            <p:txEl>
                                              <p:pRg st="4" end="4"/>
                                            </p:txEl>
                                          </p:spTgt>
                                        </p:tgtEl>
                                        <p:attrNameLst>
                                          <p:attrName>style.visibility</p:attrName>
                                        </p:attrNameLst>
                                      </p:cBhvr>
                                      <p:to>
                                        <p:strVal val="visible"/>
                                      </p:to>
                                    </p:set>
                                    <p:anim calcmode="lin" valueType="num">
                                      <p:cBhvr additive="repl">
                                        <p:cTn id="29" dur="500" fill="hold"/>
                                        <p:tgtEl>
                                          <p:spTgt spid="20482">
                                            <p:txEl>
                                              <p:pRg st="4" end="4"/>
                                            </p:txEl>
                                          </p:spTgt>
                                        </p:tgtEl>
                                        <p:attrNameLst>
                                          <p:attrName>ppt_x</p:attrName>
                                        </p:attrNameLst>
                                      </p:cBhvr>
                                      <p:tavLst>
                                        <p:tav tm="100000">
                                          <p:val>
                                            <p:strVal val="#ppt_x"/>
                                          </p:val>
                                        </p:tav>
                                        <p:tav>
                                          <p:val>
                                            <p:strVal val="#ppt_x"/>
                                          </p:val>
                                        </p:tav>
                                      </p:tavLst>
                                    </p:anim>
                                    <p:anim calcmode="lin" valueType="num">
                                      <p:cBhvr additive="repl">
                                        <p:cTn id="30" dur="500" fill="hold"/>
                                        <p:tgtEl>
                                          <p:spTgt spid="20482">
                                            <p:txEl>
                                              <p:pRg st="4" end="4"/>
                                            </p:txEl>
                                          </p:spTgt>
                                        </p:tgtEl>
                                        <p:attrNameLst>
                                          <p:attrName>ppt_y</p:attrName>
                                        </p:attrNameLst>
                                      </p:cBhvr>
                                      <p:tavLst>
                                        <p:tav tm="100000">
                                          <p:val>
                                            <p:strVal val="1+#ppt_h/2"/>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additive="repl">
                                        <p:cTn id="34" dur="1" fill="hold">
                                          <p:stCondLst>
                                            <p:cond delay="0"/>
                                          </p:stCondLst>
                                        </p:cTn>
                                        <p:tgtEl>
                                          <p:spTgt spid="20482">
                                            <p:txEl>
                                              <p:pRg st="5" end="5"/>
                                            </p:txEl>
                                          </p:spTgt>
                                        </p:tgtEl>
                                        <p:attrNameLst>
                                          <p:attrName>style.visibility</p:attrName>
                                        </p:attrNameLst>
                                      </p:cBhvr>
                                      <p:to>
                                        <p:strVal val="visible"/>
                                      </p:to>
                                    </p:set>
                                    <p:anim calcmode="lin" valueType="num">
                                      <p:cBhvr additive="repl">
                                        <p:cTn id="35" dur="500" fill="hold"/>
                                        <p:tgtEl>
                                          <p:spTgt spid="20482">
                                            <p:txEl>
                                              <p:pRg st="5" end="5"/>
                                            </p:txEl>
                                          </p:spTgt>
                                        </p:tgtEl>
                                        <p:attrNameLst>
                                          <p:attrName>ppt_x</p:attrName>
                                        </p:attrNameLst>
                                      </p:cBhvr>
                                      <p:tavLst>
                                        <p:tav tm="100000">
                                          <p:val>
                                            <p:strVal val="#ppt_x"/>
                                          </p:val>
                                        </p:tav>
                                        <p:tav>
                                          <p:val>
                                            <p:strVal val="#ppt_x"/>
                                          </p:val>
                                        </p:tav>
                                      </p:tavLst>
                                    </p:anim>
                                    <p:anim calcmode="lin" valueType="num">
                                      <p:cBhvr additive="repl">
                                        <p:cTn id="36" dur="500" fill="hold"/>
                                        <p:tgtEl>
                                          <p:spTgt spid="20482">
                                            <p:txEl>
                                              <p:pRg st="5" end="5"/>
                                            </p:txEl>
                                          </p:spTgt>
                                        </p:tgtEl>
                                        <p:attrNameLst>
                                          <p:attrName>ppt_y</p:attrName>
                                        </p:attrNameLst>
                                      </p:cBhvr>
                                      <p:tavLst>
                                        <p:tav tm="100000">
                                          <p:val>
                                            <p:strVal val="1+#ppt_h/2"/>
                                          </p:val>
                                        </p:tav>
                                        <p:tav>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457200" y="292100"/>
            <a:ext cx="8229600" cy="1387475"/>
          </a:xfrm>
          <a:gradFill>
            <a:gsLst>
              <a:gs pos="0">
                <a:srgbClr val="CCCCFF"/>
              </a:gs>
              <a:gs pos="100000">
                <a:srgbClr val="FFFFFF"/>
              </a:gs>
            </a:gsLst>
            <a:lin ang="5400000" scaled="1"/>
          </a:gradFill>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t>Children: Gift of </a:t>
            </a:r>
            <a:r>
              <a:rPr lang="en-GB" dirty="0" smtClean="0"/>
              <a:t>Marriage: Domestic Church </a:t>
            </a:r>
            <a:r>
              <a:rPr lang="en-GB" sz="2400" dirty="0" smtClean="0"/>
              <a:t>CCC 1655-58, 2373-2379</a:t>
            </a:r>
            <a:endParaRPr lang="en-GB" sz="2400" dirty="0"/>
          </a:p>
        </p:txBody>
      </p:sp>
      <p:sp>
        <p:nvSpPr>
          <p:cNvPr id="21506" name="Rectangle 2"/>
          <p:cNvSpPr>
            <a:spLocks noGrp="1" noChangeArrowheads="1"/>
          </p:cNvSpPr>
          <p:nvPr>
            <p:ph idx="1"/>
          </p:nvPr>
        </p:nvSpPr>
        <p:spPr>
          <a:xfrm>
            <a:off x="457200" y="1905000"/>
            <a:ext cx="8229600" cy="4448175"/>
          </a:xfrm>
          <a:ln/>
        </p:spPr>
        <p:txBody>
          <a:bodyPr/>
          <a:lstStyle/>
          <a:p>
            <a:pPr marL="323850" indent="-323850">
              <a:lnSpc>
                <a:spcPct val="100000"/>
              </a:lnSpc>
              <a:spcBef>
                <a:spcPts val="700"/>
              </a:spcBef>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b="1" dirty="0"/>
              <a:t>A child is not something </a:t>
            </a:r>
            <a:r>
              <a:rPr lang="en-GB" sz="2800" b="1" i="1" dirty="0"/>
              <a:t>owed </a:t>
            </a:r>
            <a:r>
              <a:rPr lang="en-GB" sz="2800" b="1" dirty="0"/>
              <a:t>to one, but is a </a:t>
            </a:r>
            <a:r>
              <a:rPr lang="en-GB" sz="2800" b="1" i="1" dirty="0"/>
              <a:t>gift</a:t>
            </a:r>
            <a:r>
              <a:rPr lang="en-GB" sz="2800" b="1" dirty="0"/>
              <a:t>. The "supreme gift of marriage" is a human person. </a:t>
            </a:r>
          </a:p>
          <a:p>
            <a:pPr marL="323850" indent="-323850">
              <a:lnSpc>
                <a:spcPct val="100000"/>
              </a:lnSpc>
              <a:spcBef>
                <a:spcPts val="700"/>
              </a:spcBef>
              <a:buClr>
                <a:srgbClr val="FFCC00"/>
              </a:buClr>
              <a:buSzPct val="120000"/>
              <a:buFont typeface="Tahoma" pitchFamily="32" charset="0"/>
              <a:buChar char="•"/>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r>
              <a:rPr lang="en-GB" sz="2800" dirty="0"/>
              <a:t>A Blessing </a:t>
            </a:r>
            <a:r>
              <a:rPr lang="en-GB" sz="2800" i="1" dirty="0"/>
              <a:t>not</a:t>
            </a:r>
            <a:r>
              <a:rPr lang="en-GB" sz="2800" dirty="0"/>
              <a:t> a curse/burden.</a:t>
            </a:r>
          </a:p>
          <a:p>
            <a:pPr marL="323850" indent="-323850">
              <a:lnSpc>
                <a:spcPct val="100000"/>
              </a:lnSpc>
              <a:spcBef>
                <a:spcPts val="700"/>
              </a:spcBef>
              <a:buClrTx/>
              <a:buSzTx/>
              <a:buFontTx/>
              <a:buNone/>
              <a:tabLst>
                <a:tab pos="323850" algn="l"/>
                <a:tab pos="436563" algn="l"/>
                <a:tab pos="893763" algn="l"/>
                <a:tab pos="1350963" algn="l"/>
                <a:tab pos="1808163" algn="l"/>
                <a:tab pos="2265363" algn="l"/>
                <a:tab pos="2722563" algn="l"/>
                <a:tab pos="3179763" algn="l"/>
                <a:tab pos="3636963" algn="l"/>
                <a:tab pos="4094163" algn="l"/>
                <a:tab pos="4551363" algn="l"/>
                <a:tab pos="5008563" algn="l"/>
                <a:tab pos="5465763" algn="l"/>
                <a:tab pos="5922963" algn="l"/>
                <a:tab pos="6380163" algn="l"/>
                <a:tab pos="6837363" algn="l"/>
                <a:tab pos="7294563" algn="l"/>
                <a:tab pos="7751763" algn="l"/>
                <a:tab pos="8208963" algn="l"/>
                <a:tab pos="8666163" algn="l"/>
                <a:tab pos="9123363" algn="l"/>
              </a:tabLst>
            </a:pPr>
            <a:endParaRPr lang="en-GB" sz="2800" dirty="0"/>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810000"/>
            <a:ext cx="3276600" cy="20648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614980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90800"/>
            <a:ext cx="8229600" cy="1143000"/>
          </a:xfrm>
        </p:spPr>
        <p:txBody>
          <a:bodyPr>
            <a:normAutofit fontScale="90000"/>
          </a:bodyPr>
          <a:lstStyle/>
          <a:p>
            <a:r>
              <a:rPr lang="en-US" dirty="0" smtClean="0"/>
              <a:t>Commandments Six and Nine</a:t>
            </a:r>
            <a:br>
              <a:rPr lang="en-US" dirty="0" smtClean="0"/>
            </a:br>
            <a:r>
              <a:rPr lang="en-US" dirty="0" smtClean="0"/>
              <a:t>Human Sexuality</a:t>
            </a:r>
            <a:endParaRPr lang="en-US" dirty="0"/>
          </a:p>
        </p:txBody>
      </p:sp>
      <p:sp>
        <p:nvSpPr>
          <p:cNvPr id="3" name="Content Placeholder 2"/>
          <p:cNvSpPr>
            <a:spLocks noGrp="1"/>
          </p:cNvSpPr>
          <p:nvPr>
            <p:ph idx="1"/>
          </p:nvPr>
        </p:nvSpPr>
        <p:spPr/>
        <p:txBody>
          <a:bodyPr/>
          <a:lstStyle/>
          <a:p>
            <a:pPr marL="0" indent="0">
              <a:buNone/>
            </a:pPr>
            <a:r>
              <a:rPr lang="en-US" dirty="0"/>
              <a:t> </a:t>
            </a:r>
            <a:endParaRPr lang="en-US" b="1" dirty="0"/>
          </a:p>
        </p:txBody>
      </p:sp>
    </p:spTree>
    <p:extLst>
      <p:ext uri="{BB962C8B-B14F-4D97-AF65-F5344CB8AC3E}">
        <p14:creationId xmlns:p14="http://schemas.microsoft.com/office/powerpoint/2010/main" val="35591109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Commandments Six and Nine</a:t>
            </a:r>
            <a:endParaRPr lang="en-US" dirty="0"/>
          </a:p>
        </p:txBody>
      </p:sp>
      <p:sp>
        <p:nvSpPr>
          <p:cNvPr id="3" name="Content Placeholder 2"/>
          <p:cNvSpPr>
            <a:spLocks noGrp="1"/>
          </p:cNvSpPr>
          <p:nvPr>
            <p:ph idx="1"/>
          </p:nvPr>
        </p:nvSpPr>
        <p:spPr/>
        <p:txBody>
          <a:bodyPr/>
          <a:lstStyle/>
          <a:p>
            <a:r>
              <a:rPr lang="en-US" sz="2400" dirty="0" smtClean="0"/>
              <a:t>Comes after Love and Matrimony.</a:t>
            </a:r>
          </a:p>
          <a:p>
            <a:r>
              <a:rPr lang="en-US" sz="2400" dirty="0" smtClean="0"/>
              <a:t>Comes right after Commandment Five.</a:t>
            </a:r>
          </a:p>
          <a:p>
            <a:r>
              <a:rPr lang="en-US" sz="2400" dirty="0"/>
              <a:t>	</a:t>
            </a:r>
            <a:r>
              <a:rPr lang="en-US" sz="2400" dirty="0" smtClean="0"/>
              <a:t>‘Bella’</a:t>
            </a:r>
          </a:p>
          <a:p>
            <a:r>
              <a:rPr lang="en-US" sz="2400" dirty="0" smtClean="0"/>
              <a:t>Comes in Springtime.</a:t>
            </a:r>
          </a:p>
          <a:p>
            <a:r>
              <a:rPr lang="en-US" sz="2400" dirty="0"/>
              <a:t>	</a:t>
            </a:r>
            <a:r>
              <a:rPr lang="en-US" sz="2400" dirty="0" smtClean="0"/>
              <a:t>Students know me, I care. I dismantled Misconceptions about Catholics.</a:t>
            </a:r>
          </a:p>
          <a:p>
            <a:r>
              <a:rPr lang="en-US" sz="2400" dirty="0" smtClean="0"/>
              <a:t>	Prom</a:t>
            </a:r>
          </a:p>
          <a:p>
            <a:r>
              <a:rPr lang="en-US" sz="2400" dirty="0" smtClean="0"/>
              <a:t>Comes after Textbook and ‘Romance Without Regret’</a:t>
            </a:r>
            <a:endParaRPr lang="en-US" sz="2400" dirty="0"/>
          </a:p>
        </p:txBody>
      </p:sp>
    </p:spTree>
    <p:extLst>
      <p:ext uri="{BB962C8B-B14F-4D97-AF65-F5344CB8AC3E}">
        <p14:creationId xmlns:p14="http://schemas.microsoft.com/office/powerpoint/2010/main" val="252879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CCC 2521-2525:‘Beautiful </a:t>
            </a:r>
            <a:r>
              <a:rPr lang="en-US" dirty="0" smtClean="0"/>
              <a:t>or Hot’</a:t>
            </a:r>
            <a:r>
              <a:rPr lang="en-US" dirty="0"/>
              <a:t/>
            </a:r>
            <a:br>
              <a:rPr lang="en-US" dirty="0"/>
            </a:br>
            <a:r>
              <a:rPr lang="en-US" dirty="0" smtClean="0"/>
              <a:t>-Image 1-</a:t>
            </a:r>
            <a:endParaRPr lang="en-US" dirty="0"/>
          </a:p>
        </p:txBody>
      </p:sp>
      <p:sp>
        <p:nvSpPr>
          <p:cNvPr id="3" name="Content Placeholder 2"/>
          <p:cNvSpPr>
            <a:spLocks noGrp="1"/>
          </p:cNvSpPr>
          <p:nvPr>
            <p:ph idx="1"/>
          </p:nvPr>
        </p:nvSpPr>
        <p:spPr/>
        <p:txBody>
          <a:bodyPr>
            <a:normAutofit lnSpcReduction="10000"/>
          </a:bodyPr>
          <a:lstStyle/>
          <a:p>
            <a:r>
              <a:rPr lang="en-US" dirty="0" smtClean="0"/>
              <a:t>Most comments about Image 1 were about </a:t>
            </a:r>
            <a:r>
              <a:rPr lang="en-US" i="1" dirty="0" smtClean="0"/>
              <a:t>the whole person….</a:t>
            </a:r>
          </a:p>
          <a:p>
            <a:r>
              <a:rPr lang="en-US" i="1" dirty="0" smtClean="0"/>
              <a:t>‘Beautiful’ is not about how much sexual desire she generates its about how much respect she generates. </a:t>
            </a:r>
          </a:p>
          <a:p>
            <a:r>
              <a:rPr lang="en-US" dirty="0" smtClean="0"/>
              <a:t>Her sexuality is there but not in your face or flaunted.</a:t>
            </a:r>
          </a:p>
          <a:p>
            <a:r>
              <a:rPr lang="en-US" dirty="0" smtClean="0"/>
              <a:t>Modesty is about the whole person being attractive</a:t>
            </a:r>
            <a:r>
              <a:rPr lang="en-US" dirty="0"/>
              <a:t>. There is a deeper mystery in her.</a:t>
            </a:r>
            <a:endParaRPr lang="en-US" dirty="0" smtClean="0"/>
          </a:p>
        </p:txBody>
      </p:sp>
    </p:spTree>
    <p:extLst>
      <p:ext uri="{BB962C8B-B14F-4D97-AF65-F5344CB8AC3E}">
        <p14:creationId xmlns:p14="http://schemas.microsoft.com/office/powerpoint/2010/main" val="304498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CCC 2339, 2520: ‘Beautiful </a:t>
            </a:r>
            <a:r>
              <a:rPr lang="en-US" dirty="0" smtClean="0"/>
              <a:t>or Hot’</a:t>
            </a:r>
            <a:br>
              <a:rPr lang="en-US" dirty="0" smtClean="0"/>
            </a:br>
            <a:r>
              <a:rPr lang="en-US" dirty="0" smtClean="0"/>
              <a:t>-Image 2-</a:t>
            </a:r>
            <a:endParaRPr lang="en-US" dirty="0"/>
          </a:p>
        </p:txBody>
      </p:sp>
      <p:sp>
        <p:nvSpPr>
          <p:cNvPr id="3" name="Content Placeholder 2"/>
          <p:cNvSpPr>
            <a:spLocks noGrp="1"/>
          </p:cNvSpPr>
          <p:nvPr>
            <p:ph idx="1"/>
          </p:nvPr>
        </p:nvSpPr>
        <p:spPr/>
        <p:txBody>
          <a:bodyPr>
            <a:normAutofit fontScale="92500" lnSpcReduction="10000"/>
          </a:bodyPr>
          <a:lstStyle/>
          <a:p>
            <a:r>
              <a:rPr lang="en-US" sz="3300" dirty="0"/>
              <a:t>Most Comments about image 2 were about her body. </a:t>
            </a:r>
            <a:endParaRPr lang="en-US" sz="3300" dirty="0" smtClean="0"/>
          </a:p>
          <a:p>
            <a:r>
              <a:rPr lang="en-US" sz="3300" dirty="0" smtClean="0"/>
              <a:t>‘Hot’ </a:t>
            </a:r>
            <a:r>
              <a:rPr lang="en-US" sz="3300" dirty="0"/>
              <a:t>is </a:t>
            </a:r>
            <a:r>
              <a:rPr lang="en-US" sz="3300" dirty="0" smtClean="0"/>
              <a:t>a refers to how much sexual desire/lust </a:t>
            </a:r>
            <a:r>
              <a:rPr lang="en-US" sz="3300" dirty="0"/>
              <a:t>she </a:t>
            </a:r>
            <a:r>
              <a:rPr lang="en-US" sz="3300" dirty="0" smtClean="0"/>
              <a:t>generates</a:t>
            </a:r>
            <a:r>
              <a:rPr lang="en-US" sz="3300" dirty="0"/>
              <a:t>.</a:t>
            </a:r>
            <a:endParaRPr lang="en-US" sz="3300" dirty="0" smtClean="0"/>
          </a:p>
          <a:p>
            <a:r>
              <a:rPr lang="en-US" sz="3300" dirty="0" smtClean="0"/>
              <a:t>An immediate judgment is made on how valuable she is based on sexuality</a:t>
            </a:r>
            <a:r>
              <a:rPr lang="en-US" sz="3300" dirty="0" smtClean="0"/>
              <a:t>.</a:t>
            </a:r>
          </a:p>
          <a:p>
            <a:r>
              <a:rPr lang="en-US" sz="3300" dirty="0" smtClean="0"/>
              <a:t>We surrender our imagination to her power.</a:t>
            </a:r>
            <a:endParaRPr lang="en-US" sz="3300" dirty="0" smtClean="0"/>
          </a:p>
          <a:p>
            <a:r>
              <a:rPr lang="en-US" sz="3300" dirty="0" smtClean="0"/>
              <a:t>Challenge for us: To see her as a whole person. Potentially beautiful.</a:t>
            </a:r>
          </a:p>
          <a:p>
            <a:pPr marL="0" indent="0">
              <a:buNone/>
            </a:pPr>
            <a:endParaRPr lang="en-US" dirty="0"/>
          </a:p>
        </p:txBody>
      </p:sp>
    </p:spTree>
    <p:extLst>
      <p:ext uri="{BB962C8B-B14F-4D97-AF65-F5344CB8AC3E}">
        <p14:creationId xmlns:p14="http://schemas.microsoft.com/office/powerpoint/2010/main" val="331984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685800" y="609600"/>
            <a:ext cx="77724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mtClean="0"/>
              <a:t>The Problem with the word Love</a:t>
            </a:r>
          </a:p>
        </p:txBody>
      </p:sp>
      <p:sp>
        <p:nvSpPr>
          <p:cNvPr id="4098" name="Rectangle 2"/>
          <p:cNvSpPr>
            <a:spLocks noGrp="1" noChangeArrowheads="1"/>
          </p:cNvSpPr>
          <p:nvPr>
            <p:ph type="body" idx="1"/>
          </p:nvPr>
        </p:nvSpPr>
        <p:spPr>
          <a:xfrm>
            <a:off x="685800" y="1663700"/>
            <a:ext cx="7772400" cy="5453063"/>
          </a:xfrm>
        </p:spPr>
        <p:txBody>
          <a:bodyPr/>
          <a:lstStyle/>
          <a:p>
            <a:pPr marL="328613" indent="-328613" eaLnBrk="1" hangingPunct="1">
              <a:lnSpc>
                <a:spcPct val="100000"/>
              </a:lnSpc>
              <a:buFont typeface="Times New Roman" panose="02020603050405020304" pitchFamily="18" charset="0"/>
              <a:buChar char="•"/>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defRPr/>
            </a:pPr>
            <a:r>
              <a:rPr lang="en-GB" altLang="en-US" b="1" dirty="0" smtClean="0"/>
              <a:t>No word is more misunderstood in our society than the word love...</a:t>
            </a:r>
          </a:p>
          <a:p>
            <a:pPr marL="0" indent="0" eaLnBrk="1" hangingPunct="1">
              <a:lnSpc>
                <a:spcPct val="100000"/>
              </a:lnSpc>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defRPr/>
            </a:pPr>
            <a:r>
              <a:rPr lang="en-GB" altLang="en-US" b="1" dirty="0" smtClean="0"/>
              <a:t>       </a:t>
            </a:r>
            <a:r>
              <a:rPr lang="en-GB" altLang="en-US" b="1" dirty="0" smtClean="0"/>
              <a:t>One word isn't enough...</a:t>
            </a:r>
          </a:p>
          <a:p>
            <a:pPr marL="0" indent="0" eaLnBrk="1" hangingPunct="1">
              <a:lnSpc>
                <a:spcPct val="100000"/>
              </a:lnSpc>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defRPr/>
            </a:pPr>
            <a:endParaRPr lang="en-GB" altLang="en-US" b="1" dirty="0" smtClean="0"/>
          </a:p>
        </p:txBody>
      </p:sp>
      <p:pic>
        <p:nvPicPr>
          <p:cNvPr id="2" name="Picture 1"/>
          <p:cNvPicPr>
            <a:picLocks noChangeAspect="1"/>
          </p:cNvPicPr>
          <p:nvPr/>
        </p:nvPicPr>
        <p:blipFill rotWithShape="1">
          <a:blip r:embed="rId3"/>
          <a:srcRect l="17778"/>
          <a:stretch/>
        </p:blipFill>
        <p:spPr>
          <a:xfrm>
            <a:off x="152400" y="4097794"/>
            <a:ext cx="1762125" cy="2143125"/>
          </a:xfrm>
          <a:prstGeom prst="rect">
            <a:avLst/>
          </a:prstGeom>
        </p:spPr>
      </p:pic>
      <p:pic>
        <p:nvPicPr>
          <p:cNvPr id="3" name="Picture 2"/>
          <p:cNvPicPr>
            <a:picLocks noChangeAspect="1"/>
          </p:cNvPicPr>
          <p:nvPr/>
        </p:nvPicPr>
        <p:blipFill rotWithShape="1">
          <a:blip r:embed="rId4"/>
          <a:srcRect l="15740" t="11833" r="17592" b="13359"/>
          <a:stretch/>
        </p:blipFill>
        <p:spPr>
          <a:xfrm>
            <a:off x="5286374" y="3378656"/>
            <a:ext cx="3656929" cy="2488744"/>
          </a:xfrm>
          <a:prstGeom prst="rect">
            <a:avLst/>
          </a:prstGeom>
        </p:spPr>
      </p:pic>
      <p:pic>
        <p:nvPicPr>
          <p:cNvPr id="4" name="Picture 3"/>
          <p:cNvPicPr>
            <a:picLocks noChangeAspect="1"/>
          </p:cNvPicPr>
          <p:nvPr/>
        </p:nvPicPr>
        <p:blipFill>
          <a:blip r:embed="rId5"/>
          <a:stretch>
            <a:fillRect/>
          </a:stretch>
        </p:blipFill>
        <p:spPr>
          <a:xfrm>
            <a:off x="1552575" y="3378656"/>
            <a:ext cx="2552700" cy="1790700"/>
          </a:xfrm>
          <a:prstGeom prst="rect">
            <a:avLst/>
          </a:prstGeom>
        </p:spPr>
      </p:pic>
      <p:pic>
        <p:nvPicPr>
          <p:cNvPr id="5" name="Picture 4"/>
          <p:cNvPicPr>
            <a:picLocks noChangeAspect="1"/>
          </p:cNvPicPr>
          <p:nvPr/>
        </p:nvPicPr>
        <p:blipFill>
          <a:blip r:embed="rId6"/>
          <a:stretch>
            <a:fillRect/>
          </a:stretch>
        </p:blipFill>
        <p:spPr>
          <a:xfrm>
            <a:off x="2438400" y="4640719"/>
            <a:ext cx="2847975" cy="16002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4098">
                                            <p:txEl>
                                              <p:pRg st="0" end="0"/>
                                            </p:txEl>
                                          </p:spTgt>
                                        </p:tgtEl>
                                        <p:attrNameLst>
                                          <p:attrName>style.visibility</p:attrName>
                                        </p:attrNameLst>
                                      </p:cBhvr>
                                      <p:to>
                                        <p:strVal val="visible"/>
                                      </p:to>
                                    </p:set>
                                    <p:anim calcmode="lin" valueType="num">
                                      <p:cBhvr additive="repl">
                                        <p:cTn id="7" dur="500" fill="hold"/>
                                        <p:tgtEl>
                                          <p:spTgt spid="4098">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4098">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4098">
                                            <p:txEl>
                                              <p:pRg st="1" end="1"/>
                                            </p:txEl>
                                          </p:spTgt>
                                        </p:tgtEl>
                                        <p:attrNameLst>
                                          <p:attrName>style.visibility</p:attrName>
                                        </p:attrNameLst>
                                      </p:cBhvr>
                                      <p:to>
                                        <p:strVal val="visible"/>
                                      </p:to>
                                    </p:set>
                                    <p:anim calcmode="lin" valueType="num">
                                      <p:cBhvr additive="repl">
                                        <p:cTn id="13" dur="500" fill="hold"/>
                                        <p:tgtEl>
                                          <p:spTgt spid="4098">
                                            <p:txEl>
                                              <p:pRg st="1" end="1"/>
                                            </p:txEl>
                                          </p:spTgt>
                                        </p:tgtEl>
                                        <p:attrNameLst>
                                          <p:attrName>ppt_x</p:attrName>
                                        </p:attrNameLst>
                                      </p:cBhvr>
                                      <p:tavLst>
                                        <p:tav tm="100000">
                                          <p:val>
                                            <p:strVal val="#ppt_x"/>
                                          </p:val>
                                        </p:tav>
                                        <p:tav>
                                          <p:val>
                                            <p:strVal val="#ppt_x"/>
                                          </p:val>
                                        </p:tav>
                                      </p:tavLst>
                                    </p:anim>
                                    <p:anim calcmode="lin" valueType="num">
                                      <p:cBhvr additive="repl">
                                        <p:cTn id="14" dur="500" fill="hold"/>
                                        <p:tgtEl>
                                          <p:spTgt spid="4098">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CCC 362-368 Whole </a:t>
            </a:r>
            <a:r>
              <a:rPr lang="en-US" dirty="0" smtClean="0"/>
              <a:t>Person: Seen and Unseen</a:t>
            </a:r>
            <a:endParaRPr lang="en-US" dirty="0"/>
          </a:p>
        </p:txBody>
      </p:sp>
      <p:sp>
        <p:nvSpPr>
          <p:cNvPr id="3" name="Content Placeholder 2"/>
          <p:cNvSpPr>
            <a:spLocks noGrp="1"/>
          </p:cNvSpPr>
          <p:nvPr>
            <p:ph sz="half" idx="1"/>
          </p:nvPr>
        </p:nvSpPr>
        <p:spPr/>
        <p:txBody>
          <a:bodyPr>
            <a:normAutofit/>
          </a:bodyPr>
          <a:lstStyle/>
          <a:p>
            <a:r>
              <a:rPr lang="en-US" dirty="0"/>
              <a:t>Human Beings are </a:t>
            </a:r>
            <a:r>
              <a:rPr lang="en-US" dirty="0" smtClean="0"/>
              <a:t>composed of a body and a soul. </a:t>
            </a:r>
            <a:r>
              <a:rPr lang="en-US" dirty="0" smtClean="0"/>
              <a:t>Seen and unseen.</a:t>
            </a:r>
            <a:endParaRPr lang="en-US" dirty="0" smtClean="0"/>
          </a:p>
          <a:p>
            <a:r>
              <a:rPr lang="en-US" dirty="0" smtClean="0"/>
              <a:t>Soul: Intellect</a:t>
            </a:r>
            <a:r>
              <a:rPr lang="en-US" dirty="0"/>
              <a:t>, Emotions, Character, </a:t>
            </a:r>
            <a:r>
              <a:rPr lang="en-US" dirty="0" smtClean="0"/>
              <a:t>Life Story</a:t>
            </a:r>
            <a:r>
              <a:rPr lang="en-US" dirty="0"/>
              <a:t>, Family, Friends, Sense of Humor, </a:t>
            </a:r>
            <a:r>
              <a:rPr lang="en-US" dirty="0" smtClean="0"/>
              <a:t>Interesting</a:t>
            </a:r>
            <a:endParaRPr lang="en-US" dirty="0"/>
          </a:p>
        </p:txBody>
      </p:sp>
      <p:pic>
        <p:nvPicPr>
          <p:cNvPr id="5" name="Content Placeholder 4"/>
          <p:cNvPicPr>
            <a:picLocks noGrp="1" noChangeAspect="1"/>
          </p:cNvPicPr>
          <p:nvPr>
            <p:ph sz="half" idx="2"/>
          </p:nvPr>
        </p:nvPicPr>
        <p:blipFill>
          <a:blip r:embed="rId2"/>
          <a:stretch>
            <a:fillRect/>
          </a:stretch>
        </p:blipFill>
        <p:spPr>
          <a:xfrm>
            <a:off x="4487863" y="2210156"/>
            <a:ext cx="3916362" cy="3916362"/>
          </a:xfrm>
          <a:prstGeom prst="rect">
            <a:avLst/>
          </a:prstGeom>
        </p:spPr>
      </p:pic>
    </p:spTree>
    <p:extLst>
      <p:ext uri="{BB962C8B-B14F-4D97-AF65-F5344CB8AC3E}">
        <p14:creationId xmlns:p14="http://schemas.microsoft.com/office/powerpoint/2010/main" val="275314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CCC 2342-45: A </a:t>
            </a:r>
            <a:r>
              <a:rPr lang="en-US" dirty="0" smtClean="0"/>
              <a:t>collection of Body Parts?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Guys are very visual: We make immediate judgments based on the appearance of women</a:t>
            </a:r>
          </a:p>
          <a:p>
            <a:r>
              <a:rPr lang="en-US" dirty="0" smtClean="0"/>
              <a:t>Is she a whole person (beautiful) or only an image that generates sexual desire(hot)?</a:t>
            </a:r>
          </a:p>
          <a:p>
            <a:r>
              <a:rPr lang="en-US" dirty="0" smtClean="0"/>
              <a:t>Utilitarian (‘Throw-Away’ Dimension to “Hotness”: The person is either useful or not in creating sexual interest(lust). Commodity of the Body.</a:t>
            </a:r>
          </a:p>
          <a:p>
            <a:r>
              <a:rPr lang="en-US" dirty="0" smtClean="0"/>
              <a:t>Our Culture: Women who create no sexual desire are ‘Obsolete’. Girls sense this and therefore try to be relevant and useful---through immodesty.</a:t>
            </a:r>
          </a:p>
          <a:p>
            <a:pPr marL="0" indent="0">
              <a:buNone/>
            </a:pPr>
            <a:endParaRPr lang="en-US" dirty="0" smtClean="0"/>
          </a:p>
          <a:p>
            <a:endParaRPr lang="en-US" dirty="0"/>
          </a:p>
        </p:txBody>
      </p:sp>
    </p:spTree>
    <p:extLst>
      <p:ext uri="{BB962C8B-B14F-4D97-AF65-F5344CB8AC3E}">
        <p14:creationId xmlns:p14="http://schemas.microsoft.com/office/powerpoint/2010/main" val="413665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33400" y="0"/>
            <a:ext cx="10266467" cy="6858000"/>
          </a:xfrm>
          <a:prstGeom prst="rect">
            <a:avLst/>
          </a:prstGeom>
        </p:spPr>
      </p:pic>
      <p:sp>
        <p:nvSpPr>
          <p:cNvPr id="3" name="Rectangle 2"/>
          <p:cNvSpPr/>
          <p:nvPr/>
        </p:nvSpPr>
        <p:spPr>
          <a:xfrm>
            <a:off x="5486400" y="768946"/>
            <a:ext cx="3493264" cy="923330"/>
          </a:xfrm>
          <a:prstGeom prst="rect">
            <a:avLst/>
          </a:prstGeom>
          <a:noFill/>
        </p:spPr>
        <p:txBody>
          <a:bodyPr wrap="none" lIns="91440" tIns="45720" rIns="91440" bIns="45720">
            <a:spAutoFit/>
          </a:bodyPr>
          <a:lstStyle/>
          <a:p>
            <a:pPr algn="ctr"/>
            <a:r>
              <a:rPr 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John 8:4-11</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11814234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CCC 2517-2519: Jesus </a:t>
            </a:r>
            <a:r>
              <a:rPr lang="en-US" dirty="0" smtClean="0"/>
              <a:t>Image of Women with Bad Reputation</a:t>
            </a:r>
            <a:endParaRPr lang="en-US" dirty="0"/>
          </a:p>
        </p:txBody>
      </p:sp>
      <p:sp>
        <p:nvSpPr>
          <p:cNvPr id="3" name="Content Placeholder 2"/>
          <p:cNvSpPr>
            <a:spLocks noGrp="1"/>
          </p:cNvSpPr>
          <p:nvPr>
            <p:ph sz="half" idx="2"/>
          </p:nvPr>
        </p:nvSpPr>
        <p:spPr/>
        <p:txBody>
          <a:bodyPr>
            <a:normAutofit/>
          </a:bodyPr>
          <a:lstStyle/>
          <a:p>
            <a:r>
              <a:rPr lang="en-US" sz="4000" dirty="0"/>
              <a:t>Jesus saw her as… </a:t>
            </a:r>
          </a:p>
          <a:p>
            <a:r>
              <a:rPr lang="en-US" dirty="0" smtClean="0"/>
              <a:t>A whole person</a:t>
            </a:r>
          </a:p>
          <a:p>
            <a:r>
              <a:rPr lang="en-US" dirty="0" smtClean="0"/>
              <a:t>Child/Daughter of God</a:t>
            </a:r>
          </a:p>
          <a:p>
            <a:r>
              <a:rPr lang="en-US" dirty="0" smtClean="0"/>
              <a:t>Worthy of Salvation: Worth dying for.</a:t>
            </a:r>
          </a:p>
          <a:p>
            <a:r>
              <a:rPr lang="en-US" dirty="0" smtClean="0"/>
              <a:t>She was grateful, faithful, hospitable, sorrowful, humble, honest</a:t>
            </a:r>
          </a:p>
        </p:txBody>
      </p:sp>
      <p:pic>
        <p:nvPicPr>
          <p:cNvPr id="7" name="Content Placeholder 6"/>
          <p:cNvPicPr>
            <a:picLocks noGrp="1" noChangeAspect="1"/>
          </p:cNvPicPr>
          <p:nvPr>
            <p:ph sz="quarter" idx="4"/>
          </p:nvPr>
        </p:nvPicPr>
        <p:blipFill>
          <a:blip r:embed="rId2"/>
          <a:stretch>
            <a:fillRect/>
          </a:stretch>
        </p:blipFill>
        <p:spPr>
          <a:xfrm>
            <a:off x="4428528" y="2057400"/>
            <a:ext cx="4474767" cy="4068763"/>
          </a:xfrm>
          <a:prstGeom prst="rect">
            <a:avLst/>
          </a:prstGeom>
        </p:spPr>
      </p:pic>
    </p:spTree>
    <p:extLst>
      <p:ext uri="{BB962C8B-B14F-4D97-AF65-F5344CB8AC3E}">
        <p14:creationId xmlns:p14="http://schemas.microsoft.com/office/powerpoint/2010/main" val="411858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p:txBody>
          <a:bodyPr>
            <a:normAutofit lnSpcReduction="10000"/>
          </a:bodyPr>
          <a:lstStyle/>
          <a:p>
            <a:r>
              <a:rPr lang="en-US" dirty="0"/>
              <a:t>“There is no dignity when the human dimension is eliminated from the person. In short, </a:t>
            </a:r>
            <a:r>
              <a:rPr lang="en-US" u="sng" dirty="0"/>
              <a:t>the problem with pornography is not that it shows too much of the person, but that it shows far too little.” </a:t>
            </a:r>
          </a:p>
          <a:p>
            <a:r>
              <a:rPr lang="en-US" dirty="0"/>
              <a:t>― Pope John Paul II </a:t>
            </a:r>
          </a:p>
          <a:p>
            <a:pPr marL="0" indent="0">
              <a:buNone/>
            </a:pPr>
            <a:endParaRPr lang="en-US" dirty="0"/>
          </a:p>
        </p:txBody>
      </p:sp>
      <p:pic>
        <p:nvPicPr>
          <p:cNvPr id="3" name="Content Placeholder 2"/>
          <p:cNvPicPr>
            <a:picLocks noGrp="1" noChangeAspect="1"/>
          </p:cNvPicPr>
          <p:nvPr>
            <p:ph sz="half" idx="1"/>
          </p:nvPr>
        </p:nvPicPr>
        <p:blipFill>
          <a:blip r:embed="rId2"/>
          <a:stretch>
            <a:fillRect/>
          </a:stretch>
        </p:blipFill>
        <p:spPr>
          <a:xfrm>
            <a:off x="419210" y="1981200"/>
            <a:ext cx="4228990" cy="3693318"/>
          </a:xfrm>
          <a:prstGeom prst="rect">
            <a:avLst/>
          </a:prstGeom>
          <a:ln>
            <a:noFill/>
          </a:ln>
          <a:effectLst>
            <a:softEdge rad="112500"/>
          </a:effectLst>
        </p:spPr>
      </p:pic>
    </p:spTree>
    <p:extLst>
      <p:ext uri="{BB962C8B-B14F-4D97-AF65-F5344CB8AC3E}">
        <p14:creationId xmlns:p14="http://schemas.microsoft.com/office/powerpoint/2010/main" val="5952453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Q’s</a:t>
            </a:r>
            <a:endParaRPr lang="en-US" dirty="0"/>
          </a:p>
        </p:txBody>
      </p:sp>
      <p:sp>
        <p:nvSpPr>
          <p:cNvPr id="3" name="Content Placeholder 2"/>
          <p:cNvSpPr>
            <a:spLocks noGrp="1"/>
          </p:cNvSpPr>
          <p:nvPr>
            <p:ph idx="1"/>
          </p:nvPr>
        </p:nvSpPr>
        <p:spPr/>
        <p:txBody>
          <a:bodyPr>
            <a:normAutofit lnSpcReduction="10000"/>
          </a:bodyPr>
          <a:lstStyle/>
          <a:p>
            <a:r>
              <a:rPr lang="en-US" dirty="0" smtClean="0"/>
              <a:t>1.What are some of the biological challenges men have to overcome to view women was whole people?</a:t>
            </a:r>
          </a:p>
          <a:p>
            <a:r>
              <a:rPr lang="en-US" dirty="0" smtClean="0"/>
              <a:t>2.In your life, which female person that you interact with and have a relationship with do you most admire?</a:t>
            </a:r>
          </a:p>
          <a:p>
            <a:r>
              <a:rPr lang="en-US" dirty="0" smtClean="0"/>
              <a:t>3.What three characteristics make that person valuable to you? Three things you like about the person.</a:t>
            </a:r>
            <a:endParaRPr lang="en-US" dirty="0"/>
          </a:p>
        </p:txBody>
      </p:sp>
    </p:spTree>
    <p:extLst>
      <p:ext uri="{BB962C8B-B14F-4D97-AF65-F5344CB8AC3E}">
        <p14:creationId xmlns:p14="http://schemas.microsoft.com/office/powerpoint/2010/main" val="282184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38200" y="838200"/>
            <a:ext cx="7681913" cy="5181600"/>
          </a:xfrm>
        </p:spPr>
        <p:txBody>
          <a:bodyPr/>
          <a:lstStyle/>
          <a:p>
            <a:r>
              <a:rPr lang="en-US" dirty="0" smtClean="0"/>
              <a:t>4. How would Jesus view the image 2 </a:t>
            </a:r>
            <a:r>
              <a:rPr lang="en-US" dirty="0" smtClean="0"/>
              <a:t>person?</a:t>
            </a:r>
            <a:endParaRPr lang="en-US" dirty="0" smtClean="0"/>
          </a:p>
          <a:p>
            <a:r>
              <a:rPr lang="en-US" dirty="0" smtClean="0"/>
              <a:t>5. How does Jesus’ view compare to how I viewed her? </a:t>
            </a:r>
          </a:p>
          <a:p>
            <a:r>
              <a:rPr lang="en-US" dirty="0" smtClean="0"/>
              <a:t>6. What does John Paul II mean in his quote on pornography? Explain it.</a:t>
            </a:r>
          </a:p>
          <a:p>
            <a:r>
              <a:rPr lang="en-US" dirty="0" smtClean="0"/>
              <a:t>7. What can I do differently to see all females as ‘whole people</a:t>
            </a:r>
            <a:r>
              <a:rPr lang="en-US" dirty="0" smtClean="0"/>
              <a:t>’?</a:t>
            </a:r>
          </a:p>
          <a:p>
            <a:r>
              <a:rPr lang="en-US" dirty="0"/>
              <a:t>8. How does Pope Francis’ homily on the women caught in adultery relate to this message?</a:t>
            </a:r>
          </a:p>
          <a:p>
            <a:endParaRPr lang="en-US" dirty="0"/>
          </a:p>
        </p:txBody>
      </p:sp>
    </p:spTree>
    <p:extLst>
      <p:ext uri="{BB962C8B-B14F-4D97-AF65-F5344CB8AC3E}">
        <p14:creationId xmlns:p14="http://schemas.microsoft.com/office/powerpoint/2010/main" val="197450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CCC 2346-47: Our </a:t>
            </a:r>
            <a:r>
              <a:rPr lang="en-US" dirty="0" smtClean="0"/>
              <a:t>Image of Women we admire…</a:t>
            </a:r>
            <a:endParaRPr lang="en-US" dirty="0"/>
          </a:p>
        </p:txBody>
      </p:sp>
      <p:sp>
        <p:nvSpPr>
          <p:cNvPr id="3" name="Content Placeholder 2"/>
          <p:cNvSpPr>
            <a:spLocks noGrp="1"/>
          </p:cNvSpPr>
          <p:nvPr>
            <p:ph idx="1"/>
          </p:nvPr>
        </p:nvSpPr>
        <p:spPr/>
        <p:txBody>
          <a:bodyPr>
            <a:normAutofit lnSpcReduction="10000"/>
          </a:bodyPr>
          <a:lstStyle/>
          <a:p>
            <a:r>
              <a:rPr lang="en-US" dirty="0" smtClean="0"/>
              <a:t>“Real Women”: Women or females that we interact with and have relationships with.</a:t>
            </a:r>
          </a:p>
          <a:p>
            <a:r>
              <a:rPr lang="en-US" dirty="0" smtClean="0"/>
              <a:t>84%-mom, 4%-sister, 6%-friend, 6%-relative</a:t>
            </a:r>
          </a:p>
          <a:p>
            <a:r>
              <a:rPr lang="en-US" dirty="0" smtClean="0"/>
              <a:t>Welcoming, Caring, Motivational, Loving, Supportive, friendly, Compassionate, kind, motherly, honest, pure heart, loyal, funny, non-judgmental, humble, selfless adventurous, determined, happy-joyful, hard working</a:t>
            </a:r>
            <a:endParaRPr lang="en-US" dirty="0"/>
          </a:p>
        </p:txBody>
      </p:sp>
    </p:spTree>
    <p:extLst>
      <p:ext uri="{BB962C8B-B14F-4D97-AF65-F5344CB8AC3E}">
        <p14:creationId xmlns:p14="http://schemas.microsoft.com/office/powerpoint/2010/main" val="132188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381000"/>
            <a:ext cx="7758113" cy="1358900"/>
          </a:xfrm>
          <a:gradFill>
            <a:gsLst>
              <a:gs pos="0">
                <a:srgbClr val="CCCCFF"/>
              </a:gs>
              <a:gs pos="100000">
                <a:srgbClr val="FFFFFF"/>
              </a:gs>
            </a:gsLst>
            <a:lin ang="5400000" scaled="1"/>
          </a:gradFill>
        </p:spPr>
        <p:txBody>
          <a:bodyPr>
            <a:normAutofit fontScale="90000"/>
          </a:bodyPr>
          <a:lstStyle/>
          <a:p>
            <a:r>
              <a:rPr lang="en-US" dirty="0" smtClean="0"/>
              <a:t>CCC 2354, Matt </a:t>
            </a:r>
            <a:r>
              <a:rPr lang="en-US" dirty="0" err="1" smtClean="0"/>
              <a:t>Fradd</a:t>
            </a:r>
            <a:r>
              <a:rPr lang="en-US" dirty="0" smtClean="0"/>
              <a:t>: 10 Myths of Pornography</a:t>
            </a:r>
            <a:br>
              <a:rPr lang="en-US" dirty="0" smtClean="0"/>
            </a:br>
            <a:r>
              <a:rPr lang="en-US" sz="3100" dirty="0" smtClean="0"/>
              <a:t>-Three </a:t>
            </a:r>
            <a:r>
              <a:rPr lang="en-US" sz="3100" dirty="0"/>
              <a:t>J</a:t>
            </a:r>
            <a:r>
              <a:rPr lang="en-US" sz="3100" dirty="0" smtClean="0"/>
              <a:t>unior classes polled in 2016-</a:t>
            </a:r>
            <a:endParaRPr lang="en-US" sz="3100" dirty="0"/>
          </a:p>
        </p:txBody>
      </p:sp>
      <p:sp>
        <p:nvSpPr>
          <p:cNvPr id="6" name="Content Placeholder 5"/>
          <p:cNvSpPr>
            <a:spLocks noGrp="1"/>
          </p:cNvSpPr>
          <p:nvPr>
            <p:ph idx="1"/>
          </p:nvPr>
        </p:nvSpPr>
        <p:spPr>
          <a:xfrm>
            <a:off x="685800" y="2209800"/>
            <a:ext cx="7758113" cy="4102100"/>
          </a:xfrm>
        </p:spPr>
        <p:txBody>
          <a:bodyPr>
            <a:normAutofit/>
          </a:bodyPr>
          <a:lstStyle/>
          <a:p>
            <a:r>
              <a:rPr lang="en-US" sz="3600" dirty="0" smtClean="0"/>
              <a:t>Relevant? 88% said ‘Yes’</a:t>
            </a:r>
          </a:p>
          <a:p>
            <a:r>
              <a:rPr lang="en-US" sz="3600" dirty="0" smtClean="0"/>
              <a:t>Realistic?  87% said ‘Yes’</a:t>
            </a:r>
          </a:p>
          <a:p>
            <a:r>
              <a:rPr lang="en-US" sz="3600" dirty="0" smtClean="0"/>
              <a:t>Too Preachy? 84% said ‘No’</a:t>
            </a:r>
          </a:p>
          <a:p>
            <a:r>
              <a:rPr lang="en-US" sz="3600" dirty="0" smtClean="0"/>
              <a:t>Funny? 90% said ‘Yes’</a:t>
            </a:r>
          </a:p>
          <a:p>
            <a:r>
              <a:rPr lang="en-US" sz="3600" dirty="0" smtClean="0"/>
              <a:t>Surprising? 50% said ‘Yes’/’No’</a:t>
            </a:r>
          </a:p>
          <a:p>
            <a:r>
              <a:rPr lang="en-US" sz="3600" dirty="0" smtClean="0"/>
              <a:t>Personally Challenging? 51% said ‘Yes’</a:t>
            </a:r>
            <a:endParaRPr lang="en-US" sz="3600" dirty="0"/>
          </a:p>
        </p:txBody>
      </p:sp>
    </p:spTree>
    <p:extLst>
      <p:ext uri="{BB962C8B-B14F-4D97-AF65-F5344CB8AC3E}">
        <p14:creationId xmlns:p14="http://schemas.microsoft.com/office/powerpoint/2010/main" val="1185978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13564" y="1417638"/>
            <a:ext cx="4038600" cy="4525963"/>
          </a:xfrm>
        </p:spPr>
        <p:txBody>
          <a:bodyPr>
            <a:normAutofit/>
          </a:bodyPr>
          <a:lstStyle/>
          <a:p>
            <a:r>
              <a:rPr lang="en-US" sz="3200" dirty="0" smtClean="0"/>
              <a:t>"Let </a:t>
            </a:r>
            <a:r>
              <a:rPr lang="en-US" sz="3200" dirty="0"/>
              <a:t>the greatest sinners place their trust in My mercy. They have the right before others to trust in the abyss of My mercy.” (Diary, 1146</a:t>
            </a:r>
            <a:r>
              <a:rPr lang="en-US" sz="3200" dirty="0" smtClean="0"/>
              <a:t>)</a:t>
            </a:r>
            <a:endParaRPr lang="en-US" sz="3200" dirty="0" smtClean="0"/>
          </a:p>
        </p:txBody>
      </p:sp>
      <p:pic>
        <p:nvPicPr>
          <p:cNvPr id="6" name="Content Placeholder 5"/>
          <p:cNvPicPr>
            <a:picLocks noGrp="1" noChangeAspect="1"/>
          </p:cNvPicPr>
          <p:nvPr>
            <p:ph sz="half" idx="2"/>
          </p:nvPr>
        </p:nvPicPr>
        <p:blipFill>
          <a:blip r:embed="rId2"/>
          <a:stretch>
            <a:fillRect/>
          </a:stretch>
        </p:blipFill>
        <p:spPr>
          <a:xfrm>
            <a:off x="914400" y="914400"/>
            <a:ext cx="3325091" cy="5153891"/>
          </a:xfrm>
          <a:prstGeom prst="rect">
            <a:avLst/>
          </a:prstGeom>
        </p:spPr>
      </p:pic>
    </p:spTree>
    <p:extLst>
      <p:ext uri="{BB962C8B-B14F-4D97-AF65-F5344CB8AC3E}">
        <p14:creationId xmlns:p14="http://schemas.microsoft.com/office/powerpoint/2010/main" val="2331571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p:cNvSpPr>
            <a:spLocks noGrp="1"/>
          </p:cNvSpPr>
          <p:nvPr>
            <p:ph type="title"/>
          </p:nvPr>
        </p:nvSpPr>
        <p:spPr/>
        <p:txBody>
          <a:bodyPr/>
          <a:lstStyle/>
          <a:p>
            <a:r>
              <a:rPr lang="en-US" altLang="en-US" dirty="0" smtClean="0"/>
              <a:t>CCC 1604: The </a:t>
            </a:r>
            <a:r>
              <a:rPr lang="en-US" altLang="en-US" dirty="0" smtClean="0"/>
              <a:t>Four Loves</a:t>
            </a:r>
          </a:p>
        </p:txBody>
      </p:sp>
      <p:sp>
        <p:nvSpPr>
          <p:cNvPr id="4" name="Content Placeholder 3"/>
          <p:cNvSpPr>
            <a:spLocks noGrp="1"/>
          </p:cNvSpPr>
          <p:nvPr>
            <p:ph sz="half" idx="1"/>
          </p:nvPr>
        </p:nvSpPr>
        <p:spPr>
          <a:xfrm>
            <a:off x="685801" y="1981200"/>
            <a:ext cx="3790950" cy="4648200"/>
          </a:xfrm>
        </p:spPr>
        <p:txBody>
          <a:bodyPr/>
          <a:lstStyle/>
          <a:p>
            <a:pPr marL="0" indent="0" eaLnBrk="1" hangingPunct="1">
              <a:lnSpc>
                <a:spcPct val="100000"/>
              </a:lnSpc>
              <a:buClrTx/>
              <a:buSzTx/>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defRPr/>
            </a:pPr>
            <a:r>
              <a:rPr lang="en-GB" altLang="en-US" b="1" dirty="0" smtClean="0"/>
              <a:t>1. </a:t>
            </a:r>
            <a:r>
              <a:rPr lang="en-GB" altLang="en-US" b="1" dirty="0" err="1" smtClean="0"/>
              <a:t>philia</a:t>
            </a:r>
            <a:r>
              <a:rPr lang="en-GB" altLang="en-US" dirty="0" smtClean="0"/>
              <a:t> (friendship). </a:t>
            </a:r>
          </a:p>
          <a:p>
            <a:pPr marL="328613" indent="-328613" eaLnBrk="1" hangingPunct="1">
              <a:lnSpc>
                <a:spcPct val="100000"/>
              </a:lnSpc>
              <a:buClrTx/>
              <a:buSzTx/>
              <a:buFontTx/>
              <a:buNone/>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defRPr/>
            </a:pPr>
            <a:r>
              <a:rPr lang="en-GB" altLang="en-US" b="1" dirty="0" smtClean="0"/>
              <a:t>2. </a:t>
            </a:r>
            <a:r>
              <a:rPr lang="en-GB" altLang="en-US" b="1" dirty="0" err="1" smtClean="0"/>
              <a:t>storge</a:t>
            </a:r>
            <a:r>
              <a:rPr lang="en-GB" altLang="en-US" b="1" dirty="0" smtClean="0"/>
              <a:t> </a:t>
            </a:r>
            <a:r>
              <a:rPr lang="en-GB" altLang="en-US" dirty="0" smtClean="0"/>
              <a:t>(Family love)</a:t>
            </a:r>
          </a:p>
          <a:p>
            <a:pPr marL="328613" indent="-328613" eaLnBrk="1" hangingPunct="1">
              <a:lnSpc>
                <a:spcPct val="100000"/>
              </a:lnSpc>
              <a:buClrTx/>
              <a:buSzTx/>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defRPr/>
            </a:pPr>
            <a:r>
              <a:rPr lang="en-GB" altLang="en-US" b="1" dirty="0" smtClean="0"/>
              <a:t>3. </a:t>
            </a:r>
            <a:r>
              <a:rPr lang="en-GB" altLang="en-US" b="1" dirty="0" err="1" smtClean="0"/>
              <a:t>eros</a:t>
            </a:r>
            <a:r>
              <a:rPr lang="en-GB" altLang="en-US" b="1" dirty="0" smtClean="0"/>
              <a:t> </a:t>
            </a:r>
            <a:r>
              <a:rPr lang="en-GB" altLang="en-US" dirty="0" smtClean="0"/>
              <a:t>(sexual desire, romantic love). </a:t>
            </a:r>
          </a:p>
          <a:p>
            <a:pPr marL="328613" indent="-328613" eaLnBrk="1" hangingPunct="1">
              <a:lnSpc>
                <a:spcPct val="100000"/>
              </a:lnSpc>
              <a:buClrTx/>
              <a:buSzTx/>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defRPr/>
            </a:pPr>
            <a:endParaRPr lang="en-GB" altLang="en-US" dirty="0" smtClean="0"/>
          </a:p>
          <a:p>
            <a:pPr marL="328613" indent="-328613" eaLnBrk="1" hangingPunct="1">
              <a:lnSpc>
                <a:spcPct val="100000"/>
              </a:lnSpc>
              <a:buClrTx/>
              <a:buSzTx/>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defRPr/>
            </a:pPr>
            <a:r>
              <a:rPr lang="en-GB" altLang="en-US" b="1" dirty="0" smtClean="0"/>
              <a:t>4. </a:t>
            </a:r>
            <a:r>
              <a:rPr lang="en-GB" altLang="en-US" b="1" dirty="0" smtClean="0"/>
              <a:t>agape(charity)</a:t>
            </a:r>
            <a:r>
              <a:rPr lang="en-GB" altLang="en-US" dirty="0" smtClean="0"/>
              <a:t> </a:t>
            </a:r>
            <a:r>
              <a:rPr lang="en-GB" altLang="en-US" dirty="0" smtClean="0"/>
              <a:t>the kind of love Christ taught and showed </a:t>
            </a:r>
            <a:r>
              <a:rPr lang="en-GB" altLang="en-US" dirty="0" smtClean="0"/>
              <a:t>Sacrificial love.</a:t>
            </a:r>
            <a:endParaRPr lang="en-GB" altLang="en-US" dirty="0" smtClean="0"/>
          </a:p>
          <a:p>
            <a:pPr marL="328613" indent="-328613" eaLnBrk="1" hangingPunct="1">
              <a:lnSpc>
                <a:spcPct val="100000"/>
              </a:lnSpc>
              <a:buClrTx/>
              <a:buSzTx/>
              <a:buFontTx/>
              <a:buNone/>
              <a:tabLst>
                <a:tab pos="328613" algn="l"/>
                <a:tab pos="441325" algn="l"/>
                <a:tab pos="898525" algn="l"/>
                <a:tab pos="1355725" algn="l"/>
                <a:tab pos="1812925" algn="l"/>
                <a:tab pos="2270125" algn="l"/>
                <a:tab pos="2727325" algn="l"/>
                <a:tab pos="3184525" algn="l"/>
                <a:tab pos="3641725" algn="l"/>
                <a:tab pos="4098925" algn="l"/>
                <a:tab pos="4556125" algn="l"/>
                <a:tab pos="5013325" algn="l"/>
                <a:tab pos="5470525" algn="l"/>
                <a:tab pos="5927725" algn="l"/>
                <a:tab pos="6384925" algn="l"/>
                <a:tab pos="6842125" algn="l"/>
                <a:tab pos="7299325" algn="l"/>
                <a:tab pos="7756525" algn="l"/>
                <a:tab pos="8213725" algn="l"/>
                <a:tab pos="8670925" algn="l"/>
                <a:tab pos="9128125" algn="l"/>
              </a:tabLst>
              <a:defRPr/>
            </a:pPr>
            <a:endParaRPr lang="en-GB" altLang="en-US" dirty="0" smtClean="0"/>
          </a:p>
          <a:p>
            <a:pPr>
              <a:defRPr/>
            </a:pPr>
            <a:endParaRPr lang="en-US" dirty="0"/>
          </a:p>
        </p:txBody>
      </p:sp>
      <p:pic>
        <p:nvPicPr>
          <p:cNvPr id="819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75263" y="2127250"/>
            <a:ext cx="2533650" cy="3810000"/>
          </a:xfrm>
        </p:spPr>
      </p:pic>
      <p:sp>
        <p:nvSpPr>
          <p:cNvPr id="2" name="Left Arrow Callout 1"/>
          <p:cNvSpPr>
            <a:spLocks noChangeArrowheads="1"/>
          </p:cNvSpPr>
          <p:nvPr/>
        </p:nvSpPr>
        <p:spPr bwMode="auto">
          <a:xfrm>
            <a:off x="4191000" y="2362200"/>
            <a:ext cx="2819400" cy="1371600"/>
          </a:xfrm>
          <a:prstGeom prst="leftArrowCallout">
            <a:avLst>
              <a:gd name="adj1" fmla="val 25000"/>
              <a:gd name="adj2" fmla="val 25000"/>
              <a:gd name="adj3" fmla="val 25000"/>
              <a:gd name="adj4" fmla="val 64977"/>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buClr>
                <a:srgbClr val="000000"/>
              </a:buClr>
              <a:buSzPct val="100000"/>
              <a:buFont typeface="Times New Roman" panose="02020603050405020304" pitchFamily="18" charset="0"/>
              <a:buNone/>
            </a:pPr>
            <a:endParaRPr lang="en-US" altLang="en-US"/>
          </a:p>
        </p:txBody>
      </p:sp>
      <p:sp>
        <p:nvSpPr>
          <p:cNvPr id="3" name="Left Arrow Callout 2"/>
          <p:cNvSpPr>
            <a:spLocks noChangeArrowheads="1"/>
          </p:cNvSpPr>
          <p:nvPr/>
        </p:nvSpPr>
        <p:spPr bwMode="auto">
          <a:xfrm>
            <a:off x="4191000" y="4741863"/>
            <a:ext cx="2971800" cy="1430337"/>
          </a:xfrm>
          <a:prstGeom prst="leftArrowCallout">
            <a:avLst>
              <a:gd name="adj1" fmla="val 25000"/>
              <a:gd name="adj2" fmla="val 25000"/>
              <a:gd name="adj3" fmla="val 25000"/>
              <a:gd name="adj4" fmla="val 64977"/>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buClr>
                <a:srgbClr val="000000"/>
              </a:buClr>
              <a:buSzPct val="100000"/>
              <a:buFont typeface="Times New Roman" panose="02020603050405020304" pitchFamily="18" charset="0"/>
              <a:buNone/>
            </a:pPr>
            <a:endParaRPr lang="en-US" altLang="en-US"/>
          </a:p>
        </p:txBody>
      </p:sp>
      <p:sp>
        <p:nvSpPr>
          <p:cNvPr id="5" name="TextBox 4"/>
          <p:cNvSpPr txBox="1">
            <a:spLocks noChangeArrowheads="1"/>
          </p:cNvSpPr>
          <p:nvPr/>
        </p:nvSpPr>
        <p:spPr bwMode="auto">
          <a:xfrm>
            <a:off x="5410200" y="2819400"/>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FF0000"/>
                </a:solidFill>
              </a:rPr>
              <a:t>Natural</a:t>
            </a:r>
          </a:p>
        </p:txBody>
      </p:sp>
      <p:sp>
        <p:nvSpPr>
          <p:cNvPr id="6" name="TextBox 5"/>
          <p:cNvSpPr txBox="1">
            <a:spLocks noChangeArrowheads="1"/>
          </p:cNvSpPr>
          <p:nvPr/>
        </p:nvSpPr>
        <p:spPr bwMode="auto">
          <a:xfrm>
            <a:off x="5291138" y="5226050"/>
            <a:ext cx="1887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a:solidFill>
                  <a:srgbClr val="FF0000"/>
                </a:solidFill>
              </a:rPr>
              <a:t>Supernatural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3054" y="152400"/>
            <a:ext cx="7758113" cy="1130300"/>
          </a:xfrm>
          <a:gradFill>
            <a:gsLst>
              <a:gs pos="0">
                <a:srgbClr val="CCCCFF"/>
              </a:gs>
              <a:gs pos="100000">
                <a:srgbClr val="FFFFFF"/>
              </a:gs>
            </a:gsLst>
            <a:lin ang="5400000" scaled="1"/>
          </a:gradFill>
        </p:spPr>
        <p:txBody>
          <a:bodyPr/>
          <a:lstStyle/>
          <a:p>
            <a:r>
              <a:rPr lang="en-US" sz="3200" dirty="0" smtClean="0"/>
              <a:t>CCC 2526-27 :Current Situation in Our Culture: How did we get here?</a:t>
            </a:r>
            <a:endParaRPr lang="en-US" sz="3200" dirty="0"/>
          </a:p>
        </p:txBody>
      </p:sp>
      <p:sp>
        <p:nvSpPr>
          <p:cNvPr id="6" name="Content Placeholder 5"/>
          <p:cNvSpPr>
            <a:spLocks noGrp="1"/>
          </p:cNvSpPr>
          <p:nvPr>
            <p:ph idx="1"/>
          </p:nvPr>
        </p:nvSpPr>
        <p:spPr>
          <a:xfrm>
            <a:off x="530237" y="1689858"/>
            <a:ext cx="8023746" cy="5181600"/>
          </a:xfrm>
        </p:spPr>
        <p:txBody>
          <a:bodyPr>
            <a:normAutofit lnSpcReduction="10000"/>
          </a:bodyPr>
          <a:lstStyle/>
          <a:p>
            <a:r>
              <a:rPr lang="en-US" sz="2400" dirty="0" smtClean="0"/>
              <a:t>1950’s: Widespread </a:t>
            </a:r>
            <a:r>
              <a:rPr lang="en-US" sz="2400" dirty="0"/>
              <a:t>availability of ‘the Pill’ 1957 </a:t>
            </a:r>
            <a:r>
              <a:rPr lang="en-US" sz="2400" dirty="0" smtClean="0"/>
              <a:t>FDA approval </a:t>
            </a:r>
          </a:p>
          <a:p>
            <a:r>
              <a:rPr lang="en-US" sz="2400" dirty="0" smtClean="0"/>
              <a:t>1960’s Sexual Revolution</a:t>
            </a:r>
          </a:p>
          <a:p>
            <a:r>
              <a:rPr lang="en-US" sz="2400" dirty="0" smtClean="0"/>
              <a:t>1963-65 Vatican II- Re-affirmed Catholic Sexual Ethos</a:t>
            </a:r>
            <a:endParaRPr lang="en-US" sz="2400" dirty="0"/>
          </a:p>
          <a:p>
            <a:pPr lvl="0"/>
            <a:r>
              <a:rPr lang="en-US" sz="2400" dirty="0" smtClean="0"/>
              <a:t>1968: Prophetic Warning of </a:t>
            </a:r>
            <a:r>
              <a:rPr lang="en-US" sz="2400" dirty="0" err="1" smtClean="0"/>
              <a:t>Humanae</a:t>
            </a:r>
            <a:r>
              <a:rPr lang="en-US" sz="2400" dirty="0" smtClean="0"/>
              <a:t> Vitae (of Human Life)</a:t>
            </a:r>
          </a:p>
          <a:p>
            <a:pPr lvl="0"/>
            <a:r>
              <a:rPr lang="en-US" sz="2400" dirty="0"/>
              <a:t>	</a:t>
            </a:r>
            <a:r>
              <a:rPr lang="en-US" sz="2400" dirty="0" smtClean="0"/>
              <a:t>		-Refusal to Heed</a:t>
            </a:r>
          </a:p>
          <a:p>
            <a:pPr lvl="0"/>
            <a:r>
              <a:rPr lang="en-US" sz="2400" dirty="0"/>
              <a:t>	</a:t>
            </a:r>
            <a:r>
              <a:rPr lang="en-US" sz="2400" dirty="0" smtClean="0"/>
              <a:t>		-Refusal to Demand</a:t>
            </a:r>
          </a:p>
          <a:p>
            <a:pPr lvl="0"/>
            <a:r>
              <a:rPr lang="en-US" sz="2400" dirty="0" smtClean="0"/>
              <a:t>			-Contraceptive Mentality</a:t>
            </a:r>
          </a:p>
          <a:p>
            <a:r>
              <a:rPr lang="en-US" sz="2400" dirty="0"/>
              <a:t>	</a:t>
            </a:r>
            <a:r>
              <a:rPr lang="en-US" sz="2400" dirty="0" smtClean="0"/>
              <a:t>		-</a:t>
            </a:r>
            <a:r>
              <a:rPr lang="en-US" sz="2400" dirty="0"/>
              <a:t>Sex has became a casual pastime(one night stands etc.)</a:t>
            </a:r>
          </a:p>
          <a:p>
            <a:pPr lvl="0"/>
            <a:r>
              <a:rPr lang="en-US" sz="2400" dirty="0" smtClean="0"/>
              <a:t> 1973: Abortion on demand, Roe v Wade</a:t>
            </a:r>
          </a:p>
          <a:p>
            <a:pPr lvl="0"/>
            <a:r>
              <a:rPr lang="en-US" sz="2400" dirty="0" smtClean="0"/>
              <a:t> 1980’s: STD’s break Records, AIDS</a:t>
            </a:r>
          </a:p>
          <a:p>
            <a:pPr lvl="0"/>
            <a:r>
              <a:rPr lang="en-US" sz="2400" dirty="0" smtClean="0"/>
              <a:t> 1990’s: “The </a:t>
            </a:r>
            <a:r>
              <a:rPr lang="en-US" sz="2400" dirty="0"/>
              <a:t>whole world, post-internet, became pornographized”</a:t>
            </a:r>
          </a:p>
          <a:p>
            <a:endParaRPr lang="en-US" sz="2400" dirty="0"/>
          </a:p>
        </p:txBody>
      </p:sp>
    </p:spTree>
    <p:extLst>
      <p:ext uri="{BB962C8B-B14F-4D97-AF65-F5344CB8AC3E}">
        <p14:creationId xmlns:p14="http://schemas.microsoft.com/office/powerpoint/2010/main" val="273529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 calcmode="lin" valueType="num">
                                      <p:cBhvr additive="base">
                                        <p:cTn id="2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 calcmode="lin" valueType="num">
                                      <p:cBhvr additive="base">
                                        <p:cTn id="3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additive="base">
                                        <p:cTn id="3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 calcmode="lin" valueType="num">
                                      <p:cBhvr additive="base">
                                        <p:cTn id="4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additive="base">
                                        <p:cTn id="4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xEl>
                                              <p:pRg st="9" end="9"/>
                                            </p:txEl>
                                          </p:spTgt>
                                        </p:tgtEl>
                                        <p:attrNameLst>
                                          <p:attrName>style.visibility</p:attrName>
                                        </p:attrNameLst>
                                      </p:cBhvr>
                                      <p:to>
                                        <p:strVal val="visible"/>
                                      </p:to>
                                    </p:set>
                                    <p:anim calcmode="lin" valueType="num">
                                      <p:cBhvr additive="base">
                                        <p:cTn id="53"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
                                            <p:txEl>
                                              <p:pRg st="10" end="10"/>
                                            </p:txEl>
                                          </p:spTgt>
                                        </p:tgtEl>
                                        <p:attrNameLst>
                                          <p:attrName>style.visibility</p:attrName>
                                        </p:attrNameLst>
                                      </p:cBhvr>
                                      <p:to>
                                        <p:strVal val="visible"/>
                                      </p:to>
                                    </p:set>
                                    <p:anim calcmode="lin" valueType="num">
                                      <p:cBhvr additive="base">
                                        <p:cTn id="59"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2400"/>
            <a:ext cx="4648200" cy="6553200"/>
          </a:xfrm>
        </p:spPr>
        <p:txBody>
          <a:bodyPr/>
          <a:lstStyle/>
          <a:p>
            <a:pPr lvl="0"/>
            <a:r>
              <a:rPr lang="en-US" sz="2400" dirty="0"/>
              <a:t> </a:t>
            </a:r>
            <a:r>
              <a:rPr lang="en-US" sz="2000" dirty="0"/>
              <a:t>2007: Smart phones for kids: Our understanding and learning about sex is primarily are through “pornographic training”</a:t>
            </a:r>
          </a:p>
          <a:p>
            <a:r>
              <a:rPr lang="en-US" sz="2000" dirty="0"/>
              <a:t>2013-2015 U.S. Same-sex marriage Obergefell v. Hodges</a:t>
            </a:r>
          </a:p>
          <a:p>
            <a:r>
              <a:rPr lang="en-US" sz="2000" dirty="0" smtClean="0"/>
              <a:t>2000’s</a:t>
            </a:r>
            <a:r>
              <a:rPr lang="en-US" sz="2000" dirty="0"/>
              <a:t>: Family Breakdown: Since 1970, out-of-wedlock birth rates have soared. In 1965, 24 percent of black infants and 3.1 percent of white infants were born to single mothers. By 1990 the rates had risen to 64 percent for black infants, 18 percent for whites. Every year about one million more children are born into fatherless families</a:t>
            </a:r>
            <a:r>
              <a:rPr lang="en-US" sz="2000" dirty="0" smtClean="0"/>
              <a:t>.</a:t>
            </a:r>
          </a:p>
          <a:p>
            <a:r>
              <a:rPr lang="en-US" sz="2000" dirty="0" smtClean="0"/>
              <a:t>2000’s Gender Chosen by Individual. Canada.</a:t>
            </a:r>
          </a:p>
          <a:p>
            <a:r>
              <a:rPr lang="en-US" sz="2000" dirty="0" smtClean="0"/>
              <a:t>2010’s Religious freedom Threatened/Overt Hostility and intimidation of Christians</a:t>
            </a:r>
          </a:p>
          <a:p>
            <a:endParaRPr lang="en-US" sz="2000" dirty="0"/>
          </a:p>
          <a:p>
            <a:endParaRPr lang="en-US" sz="2000" dirty="0"/>
          </a:p>
        </p:txBody>
      </p:sp>
      <p:pic>
        <p:nvPicPr>
          <p:cNvPr id="6" name="Content Placeholder 5"/>
          <p:cNvPicPr>
            <a:picLocks noGrp="1" noChangeAspect="1"/>
          </p:cNvPicPr>
          <p:nvPr>
            <p:ph sz="half" idx="2"/>
          </p:nvPr>
        </p:nvPicPr>
        <p:blipFill>
          <a:blip r:embed="rId2"/>
          <a:stretch>
            <a:fillRect/>
          </a:stretch>
        </p:blipFill>
        <p:spPr>
          <a:xfrm>
            <a:off x="5562600" y="1143000"/>
            <a:ext cx="3200598" cy="4102100"/>
          </a:xfrm>
          <a:prstGeom prst="rect">
            <a:avLst/>
          </a:prstGeom>
        </p:spPr>
      </p:pic>
    </p:spTree>
    <p:extLst>
      <p:ext uri="{BB962C8B-B14F-4D97-AF65-F5344CB8AC3E}">
        <p14:creationId xmlns:p14="http://schemas.microsoft.com/office/powerpoint/2010/main" val="255957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Offenses Against Chastity/Marriage</a:t>
            </a:r>
            <a:endParaRPr lang="en-US" dirty="0"/>
          </a:p>
        </p:txBody>
      </p:sp>
      <p:sp>
        <p:nvSpPr>
          <p:cNvPr id="3" name="Content Placeholder 2"/>
          <p:cNvSpPr>
            <a:spLocks noGrp="1"/>
          </p:cNvSpPr>
          <p:nvPr>
            <p:ph sz="half" idx="1"/>
          </p:nvPr>
        </p:nvSpPr>
        <p:spPr/>
        <p:txBody>
          <a:bodyPr/>
          <a:lstStyle/>
          <a:p>
            <a:r>
              <a:rPr lang="en-US" sz="3200" dirty="0" smtClean="0"/>
              <a:t>Lust 2351</a:t>
            </a:r>
          </a:p>
          <a:p>
            <a:r>
              <a:rPr lang="en-US" sz="3200" dirty="0" smtClean="0"/>
              <a:t>Masturbation 2352</a:t>
            </a:r>
          </a:p>
          <a:p>
            <a:r>
              <a:rPr lang="en-US" sz="3200" dirty="0" smtClean="0"/>
              <a:t>Fornication 2355</a:t>
            </a:r>
          </a:p>
          <a:p>
            <a:r>
              <a:rPr lang="en-US" sz="3200" dirty="0" smtClean="0"/>
              <a:t>Prostitution 2353</a:t>
            </a:r>
          </a:p>
          <a:p>
            <a:r>
              <a:rPr lang="en-US" sz="3200" dirty="0" smtClean="0"/>
              <a:t>Rape 2356</a:t>
            </a:r>
          </a:p>
          <a:p>
            <a:r>
              <a:rPr lang="en-US" sz="3200" dirty="0" smtClean="0"/>
              <a:t>Adultery 2380-81</a:t>
            </a:r>
          </a:p>
          <a:p>
            <a:r>
              <a:rPr lang="en-US" sz="3200" dirty="0" smtClean="0"/>
              <a:t>Divorce 2382-2386</a:t>
            </a:r>
          </a:p>
          <a:p>
            <a:endParaRPr lang="en-US" dirty="0" smtClean="0"/>
          </a:p>
          <a:p>
            <a:endParaRPr lang="en-US" dirty="0" smtClean="0"/>
          </a:p>
          <a:p>
            <a:endParaRPr lang="en-US" dirty="0"/>
          </a:p>
        </p:txBody>
      </p:sp>
      <p:pic>
        <p:nvPicPr>
          <p:cNvPr id="5" name="Content Placeholder 4"/>
          <p:cNvPicPr>
            <a:picLocks noGrp="1" noChangeAspect="1"/>
          </p:cNvPicPr>
          <p:nvPr>
            <p:ph sz="half" idx="2"/>
          </p:nvPr>
        </p:nvPicPr>
        <p:blipFill>
          <a:blip r:embed="rId2"/>
          <a:stretch>
            <a:fillRect/>
          </a:stretch>
        </p:blipFill>
        <p:spPr>
          <a:xfrm>
            <a:off x="5079266" y="1981200"/>
            <a:ext cx="2540734" cy="1905550"/>
          </a:xfrm>
          <a:prstGeom prst="rect">
            <a:avLst/>
          </a:prstGeom>
        </p:spPr>
      </p:pic>
      <p:sp>
        <p:nvSpPr>
          <p:cNvPr id="6" name="TextBox 5"/>
          <p:cNvSpPr txBox="1"/>
          <p:nvPr/>
        </p:nvSpPr>
        <p:spPr>
          <a:xfrm>
            <a:off x="3962400" y="3581400"/>
            <a:ext cx="4718075" cy="3046988"/>
          </a:xfrm>
          <a:prstGeom prst="rect">
            <a:avLst/>
          </a:prstGeom>
          <a:noFill/>
        </p:spPr>
        <p:txBody>
          <a:bodyPr wrap="square" rtlCol="0">
            <a:spAutoFit/>
          </a:bodyPr>
          <a:lstStyle/>
          <a:p>
            <a:r>
              <a:rPr lang="en-US" b="1" dirty="0">
                <a:solidFill>
                  <a:schemeClr val="tx2"/>
                </a:solidFill>
              </a:rPr>
              <a:t/>
            </a:r>
            <a:br>
              <a:rPr lang="en-US" b="1" dirty="0">
                <a:solidFill>
                  <a:schemeClr val="tx2"/>
                </a:solidFill>
              </a:rPr>
            </a:br>
            <a:r>
              <a:rPr lang="en-US" b="1" dirty="0">
                <a:solidFill>
                  <a:schemeClr val="tx2"/>
                </a:solidFill>
                <a:latin typeface="Sitka Text" panose="02000505000000020004" pitchFamily="2" charset="0"/>
              </a:rPr>
              <a:t>“Whoever causes one of these little ones who believe in me to sin, it would be better for him to have a great millstone hung around his neck and to be drowned in the depths of the </a:t>
            </a:r>
            <a:r>
              <a:rPr lang="en-US" b="1" dirty="0" smtClean="0">
                <a:solidFill>
                  <a:schemeClr val="tx2"/>
                </a:solidFill>
                <a:latin typeface="Sitka Text" panose="02000505000000020004" pitchFamily="2" charset="0"/>
              </a:rPr>
              <a:t>sea.” (Mt 18:6)</a:t>
            </a:r>
            <a:endParaRPr lang="en-US" b="1" dirty="0">
              <a:solidFill>
                <a:schemeClr val="tx2"/>
              </a:solidFill>
              <a:latin typeface="Sitka Text" panose="02000505000000020004" pitchFamily="2" charset="0"/>
            </a:endParaRPr>
          </a:p>
        </p:txBody>
      </p:sp>
    </p:spTree>
    <p:extLst>
      <p:ext uri="{BB962C8B-B14F-4D97-AF65-F5344CB8AC3E}">
        <p14:creationId xmlns:p14="http://schemas.microsoft.com/office/powerpoint/2010/main" val="14181865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538" y="1066800"/>
            <a:ext cx="9380538" cy="4886325"/>
          </a:xfrm>
          <a:prstGeom prst="rect">
            <a:avLst/>
          </a:prstGeom>
        </p:spPr>
      </p:pic>
      <p:pic>
        <p:nvPicPr>
          <p:cNvPr id="5" name="Picture 4"/>
          <p:cNvPicPr>
            <a:picLocks noChangeAspect="1"/>
          </p:cNvPicPr>
          <p:nvPr/>
        </p:nvPicPr>
        <p:blipFill>
          <a:blip r:embed="rId3"/>
          <a:stretch>
            <a:fillRect/>
          </a:stretch>
        </p:blipFill>
        <p:spPr>
          <a:xfrm>
            <a:off x="0" y="3952875"/>
            <a:ext cx="4076700" cy="2905125"/>
          </a:xfrm>
          <a:prstGeom prst="rect">
            <a:avLst/>
          </a:prstGeom>
        </p:spPr>
      </p:pic>
      <p:pic>
        <p:nvPicPr>
          <p:cNvPr id="6" name="Picture 5"/>
          <p:cNvPicPr>
            <a:picLocks noChangeAspect="1"/>
          </p:cNvPicPr>
          <p:nvPr/>
        </p:nvPicPr>
        <p:blipFill>
          <a:blip r:embed="rId4"/>
          <a:stretch>
            <a:fillRect/>
          </a:stretch>
        </p:blipFill>
        <p:spPr>
          <a:xfrm>
            <a:off x="4038600" y="3895725"/>
            <a:ext cx="5143500" cy="2962275"/>
          </a:xfrm>
          <a:prstGeom prst="rect">
            <a:avLst/>
          </a:prstGeom>
        </p:spPr>
      </p:pic>
      <p:pic>
        <p:nvPicPr>
          <p:cNvPr id="8" name="Picture 7"/>
          <p:cNvPicPr>
            <a:picLocks noChangeAspect="1"/>
          </p:cNvPicPr>
          <p:nvPr/>
        </p:nvPicPr>
        <p:blipFill>
          <a:blip r:embed="rId5"/>
          <a:stretch>
            <a:fillRect/>
          </a:stretch>
        </p:blipFill>
        <p:spPr>
          <a:xfrm>
            <a:off x="5498" y="0"/>
            <a:ext cx="9138501" cy="4174629"/>
          </a:xfrm>
          <a:prstGeom prst="rect">
            <a:avLst/>
          </a:prstGeom>
        </p:spPr>
      </p:pic>
      <p:pic>
        <p:nvPicPr>
          <p:cNvPr id="2" name="Picture 1"/>
          <p:cNvPicPr>
            <a:picLocks noChangeAspect="1"/>
          </p:cNvPicPr>
          <p:nvPr/>
        </p:nvPicPr>
        <p:blipFill>
          <a:blip r:embed="rId6"/>
          <a:stretch>
            <a:fillRect/>
          </a:stretch>
        </p:blipFill>
        <p:spPr>
          <a:xfrm>
            <a:off x="961231" y="1369002"/>
            <a:ext cx="6985000" cy="4648200"/>
          </a:xfrm>
          <a:prstGeom prst="rect">
            <a:avLst/>
          </a:prstGeom>
        </p:spPr>
      </p:pic>
      <p:pic>
        <p:nvPicPr>
          <p:cNvPr id="3" name="Picture 2"/>
          <p:cNvPicPr>
            <a:picLocks noChangeAspect="1"/>
          </p:cNvPicPr>
          <p:nvPr/>
        </p:nvPicPr>
        <p:blipFill rotWithShape="1">
          <a:blip r:embed="rId7"/>
          <a:srcRect b="36593"/>
          <a:stretch/>
        </p:blipFill>
        <p:spPr>
          <a:xfrm>
            <a:off x="-4467" y="28472"/>
            <a:ext cx="5657850" cy="2838572"/>
          </a:xfrm>
          <a:prstGeom prst="rect">
            <a:avLst/>
          </a:prstGeom>
        </p:spPr>
      </p:pic>
      <p:pic>
        <p:nvPicPr>
          <p:cNvPr id="7" name="Picture 6"/>
          <p:cNvPicPr>
            <a:picLocks noChangeAspect="1"/>
          </p:cNvPicPr>
          <p:nvPr/>
        </p:nvPicPr>
        <p:blipFill>
          <a:blip r:embed="rId8"/>
          <a:stretch>
            <a:fillRect/>
          </a:stretch>
        </p:blipFill>
        <p:spPr>
          <a:xfrm>
            <a:off x="-32602" y="2904340"/>
            <a:ext cx="9136322" cy="3861089"/>
          </a:xfrm>
          <a:prstGeom prst="rect">
            <a:avLst/>
          </a:prstGeom>
        </p:spPr>
      </p:pic>
      <p:pic>
        <p:nvPicPr>
          <p:cNvPr id="9" name="Picture 8"/>
          <p:cNvPicPr>
            <a:picLocks noChangeAspect="1"/>
          </p:cNvPicPr>
          <p:nvPr/>
        </p:nvPicPr>
        <p:blipFill rotWithShape="1">
          <a:blip r:embed="rId9"/>
          <a:srcRect t="2165" r="24736" b="1"/>
          <a:stretch/>
        </p:blipFill>
        <p:spPr>
          <a:xfrm>
            <a:off x="5105400" y="-1"/>
            <a:ext cx="3962400" cy="2895519"/>
          </a:xfrm>
          <a:prstGeom prst="rect">
            <a:avLst/>
          </a:prstGeom>
        </p:spPr>
      </p:pic>
    </p:spTree>
    <p:extLst>
      <p:ext uri="{BB962C8B-B14F-4D97-AF65-F5344CB8AC3E}">
        <p14:creationId xmlns:p14="http://schemas.microsoft.com/office/powerpoint/2010/main" val="162696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lumMod val="75000"/>
              </a:schemeClr>
            </a:gs>
            <a:gs pos="100000">
              <a:srgbClr val="92D050"/>
            </a:gs>
          </a:gsLst>
          <a:lin ang="5400000" scaled="1"/>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Catholic </a:t>
            </a:r>
            <a:r>
              <a:rPr lang="en-US" dirty="0">
                <a:solidFill>
                  <a:schemeClr val="tx2"/>
                </a:solidFill>
              </a:rPr>
              <a:t>sexuality teachings </a:t>
            </a:r>
            <a:r>
              <a:rPr lang="en-US" dirty="0">
                <a:solidFill>
                  <a:schemeClr val="tx2"/>
                </a:solidFill>
                <a:latin typeface="Aharoni" panose="02010803020104030203" pitchFamily="2" charset="-79"/>
                <a:cs typeface="Aharoni" panose="02010803020104030203" pitchFamily="2" charset="-79"/>
              </a:rPr>
              <a:t>in harmony with nature</a:t>
            </a:r>
          </a:p>
        </p:txBody>
      </p:sp>
      <p:sp>
        <p:nvSpPr>
          <p:cNvPr id="8" name="Text Placeholder 7"/>
          <p:cNvSpPr>
            <a:spLocks noGrp="1"/>
          </p:cNvSpPr>
          <p:nvPr>
            <p:ph type="body" idx="1"/>
          </p:nvPr>
        </p:nvSpPr>
        <p:spPr/>
        <p:txBody>
          <a:bodyPr/>
          <a:lstStyle/>
          <a:p>
            <a:r>
              <a:rPr lang="en-US" dirty="0" smtClean="0"/>
              <a:t>Natural</a:t>
            </a:r>
            <a:endParaRPr lang="en-US" dirty="0"/>
          </a:p>
        </p:txBody>
      </p:sp>
      <p:sp>
        <p:nvSpPr>
          <p:cNvPr id="9" name="Content Placeholder 8"/>
          <p:cNvSpPr>
            <a:spLocks noGrp="1"/>
          </p:cNvSpPr>
          <p:nvPr>
            <p:ph sz="half" idx="2"/>
          </p:nvPr>
        </p:nvSpPr>
        <p:spPr>
          <a:xfrm>
            <a:off x="381000" y="2174874"/>
            <a:ext cx="4116388" cy="4225925"/>
          </a:xfrm>
        </p:spPr>
        <p:txBody>
          <a:bodyPr>
            <a:normAutofit fontScale="77500" lnSpcReduction="20000"/>
          </a:bodyPr>
          <a:lstStyle/>
          <a:p>
            <a:r>
              <a:rPr lang="en-US" dirty="0" smtClean="0"/>
              <a:t>Desire for Intimacy-to be with a real person. Desire for love and happiness</a:t>
            </a:r>
          </a:p>
          <a:p>
            <a:r>
              <a:rPr lang="en-US" dirty="0" smtClean="0"/>
              <a:t>Fidelity/Chastity: Mental, spiritual, psychological and physical Health</a:t>
            </a:r>
          </a:p>
          <a:p>
            <a:r>
              <a:rPr lang="en-US" dirty="0"/>
              <a:t>Marriage before sex. Sex implies life-long commitment</a:t>
            </a:r>
            <a:endParaRPr lang="en-US" dirty="0" smtClean="0"/>
          </a:p>
          <a:p>
            <a:r>
              <a:rPr lang="en-US" dirty="0" smtClean="0"/>
              <a:t>Pregnancy (</a:t>
            </a:r>
            <a:r>
              <a:rPr lang="en-US" dirty="0"/>
              <a:t>N</a:t>
            </a:r>
            <a:r>
              <a:rPr lang="en-US" dirty="0" smtClean="0"/>
              <a:t>atural Family Planning-NFP)</a:t>
            </a:r>
          </a:p>
          <a:p>
            <a:r>
              <a:rPr lang="en-US" dirty="0" smtClean="0"/>
              <a:t>Male and Female –creates new life (family).Open to life.</a:t>
            </a:r>
          </a:p>
          <a:p>
            <a:r>
              <a:rPr lang="en-US" dirty="0" smtClean="0"/>
              <a:t>Birth</a:t>
            </a:r>
          </a:p>
          <a:p>
            <a:r>
              <a:rPr lang="en-US" dirty="0" smtClean="0"/>
              <a:t>Acceptance of gender and sexual identity that nature has assigned-</a:t>
            </a:r>
          </a:p>
          <a:p>
            <a:pPr marL="0" indent="0">
              <a:buNone/>
            </a:pPr>
            <a:r>
              <a:rPr lang="en-US" dirty="0"/>
              <a:t> </a:t>
            </a:r>
            <a:r>
              <a:rPr lang="en-US" dirty="0" smtClean="0"/>
              <a:t>      That God has gifted.</a:t>
            </a:r>
          </a:p>
          <a:p>
            <a:r>
              <a:rPr lang="en-US" dirty="0" smtClean="0"/>
              <a:t>Sex with a spouse</a:t>
            </a:r>
          </a:p>
          <a:p>
            <a:endParaRPr lang="en-US" dirty="0"/>
          </a:p>
        </p:txBody>
      </p:sp>
      <p:sp>
        <p:nvSpPr>
          <p:cNvPr id="10" name="Text Placeholder 9"/>
          <p:cNvSpPr>
            <a:spLocks noGrp="1"/>
          </p:cNvSpPr>
          <p:nvPr>
            <p:ph type="body" sz="quarter" idx="3"/>
          </p:nvPr>
        </p:nvSpPr>
        <p:spPr/>
        <p:txBody>
          <a:bodyPr/>
          <a:lstStyle/>
          <a:p>
            <a:r>
              <a:rPr lang="en-US" dirty="0" smtClean="0"/>
              <a:t>Not Natural/Sub-Natural</a:t>
            </a:r>
            <a:endParaRPr lang="en-US" dirty="0"/>
          </a:p>
        </p:txBody>
      </p:sp>
      <p:sp>
        <p:nvSpPr>
          <p:cNvPr id="11" name="Content Placeholder 10"/>
          <p:cNvSpPr>
            <a:spLocks noGrp="1"/>
          </p:cNvSpPr>
          <p:nvPr>
            <p:ph sz="quarter" idx="4"/>
          </p:nvPr>
        </p:nvSpPr>
        <p:spPr>
          <a:xfrm>
            <a:off x="4497389" y="2174874"/>
            <a:ext cx="4189412" cy="4378325"/>
          </a:xfrm>
        </p:spPr>
        <p:txBody>
          <a:bodyPr>
            <a:normAutofit fontScale="85000" lnSpcReduction="20000"/>
          </a:bodyPr>
          <a:lstStyle/>
          <a:p>
            <a:r>
              <a:rPr lang="en-US" dirty="0" smtClean="0"/>
              <a:t>Flooded with pornographic culture. Unnatural imagery. Slavery-addiction.</a:t>
            </a:r>
          </a:p>
          <a:p>
            <a:r>
              <a:rPr lang="en-US" dirty="0" smtClean="0"/>
              <a:t>Promiscuity/Sexual Disease-Malfunction</a:t>
            </a:r>
          </a:p>
          <a:p>
            <a:r>
              <a:rPr lang="en-US" dirty="0"/>
              <a:t>Pre-marital sex, serial polygamy-divorce</a:t>
            </a:r>
          </a:p>
          <a:p>
            <a:r>
              <a:rPr lang="en-US" dirty="0" smtClean="0"/>
              <a:t>Sterilization, pills/chemicals, surgery, condoms</a:t>
            </a:r>
          </a:p>
          <a:p>
            <a:r>
              <a:rPr lang="en-US" dirty="0" smtClean="0"/>
              <a:t>Same-sex is not open to life. Unhealthy. </a:t>
            </a:r>
          </a:p>
          <a:p>
            <a:r>
              <a:rPr lang="en-US" dirty="0" smtClean="0"/>
              <a:t>Abortion (Methods)</a:t>
            </a:r>
          </a:p>
          <a:p>
            <a:r>
              <a:rPr lang="en-US" dirty="0" smtClean="0"/>
              <a:t>Mutilation of bodies, castration surgical implants-sex change</a:t>
            </a:r>
          </a:p>
          <a:p>
            <a:r>
              <a:rPr lang="en-US" dirty="0" smtClean="0"/>
              <a:t>Sex with robots, ’toys’ artificial</a:t>
            </a:r>
          </a:p>
          <a:p>
            <a:endParaRPr lang="en-US" dirty="0"/>
          </a:p>
        </p:txBody>
      </p:sp>
    </p:spTree>
    <p:extLst>
      <p:ext uri="{BB962C8B-B14F-4D97-AF65-F5344CB8AC3E}">
        <p14:creationId xmlns:p14="http://schemas.microsoft.com/office/powerpoint/2010/main" val="47215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 calcmode="lin" valueType="num">
                                      <p:cBhvr additive="base">
                                        <p:cTn id="4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additive="base">
                                        <p:cTn id="49"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 calcmode="lin" valueType="num">
                                      <p:cBhvr additive="base">
                                        <p:cTn id="55"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
                                            <p:txEl>
                                              <p:pRg st="0" end="0"/>
                                            </p:txEl>
                                          </p:spTgt>
                                        </p:tgtEl>
                                        <p:attrNameLst>
                                          <p:attrName>style.visibility</p:attrName>
                                        </p:attrNameLst>
                                      </p:cBhvr>
                                      <p:to>
                                        <p:strVal val="visible"/>
                                      </p:to>
                                    </p:set>
                                    <p:anim calcmode="lin" valueType="num">
                                      <p:cBhvr additive="base">
                                        <p:cTn id="6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1">
                                            <p:txEl>
                                              <p:pRg st="1" end="1"/>
                                            </p:txEl>
                                          </p:spTgt>
                                        </p:tgtEl>
                                        <p:attrNameLst>
                                          <p:attrName>style.visibility</p:attrName>
                                        </p:attrNameLst>
                                      </p:cBhvr>
                                      <p:to>
                                        <p:strVal val="visible"/>
                                      </p:to>
                                    </p:set>
                                    <p:anim calcmode="lin" valueType="num">
                                      <p:cBhvr additive="base">
                                        <p:cTn id="6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1">
                                            <p:txEl>
                                              <p:pRg st="2" end="2"/>
                                            </p:txEl>
                                          </p:spTgt>
                                        </p:tgtEl>
                                        <p:attrNameLst>
                                          <p:attrName>style.visibility</p:attrName>
                                        </p:attrNameLst>
                                      </p:cBhvr>
                                      <p:to>
                                        <p:strVal val="visible"/>
                                      </p:to>
                                    </p:set>
                                    <p:anim calcmode="lin" valueType="num">
                                      <p:cBhvr additive="base">
                                        <p:cTn id="7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1">
                                            <p:txEl>
                                              <p:pRg st="3" end="3"/>
                                            </p:txEl>
                                          </p:spTgt>
                                        </p:tgtEl>
                                        <p:attrNameLst>
                                          <p:attrName>style.visibility</p:attrName>
                                        </p:attrNameLst>
                                      </p:cBhvr>
                                      <p:to>
                                        <p:strVal val="visible"/>
                                      </p:to>
                                    </p:set>
                                    <p:anim calcmode="lin" valueType="num">
                                      <p:cBhvr additive="base">
                                        <p:cTn id="79"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1">
                                            <p:txEl>
                                              <p:pRg st="4" end="4"/>
                                            </p:txEl>
                                          </p:spTgt>
                                        </p:tgtEl>
                                        <p:attrNameLst>
                                          <p:attrName>style.visibility</p:attrName>
                                        </p:attrNameLst>
                                      </p:cBhvr>
                                      <p:to>
                                        <p:strVal val="visible"/>
                                      </p:to>
                                    </p:set>
                                    <p:anim calcmode="lin" valueType="num">
                                      <p:cBhvr additive="base">
                                        <p:cTn id="85"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1">
                                            <p:txEl>
                                              <p:pRg st="5" end="5"/>
                                            </p:txEl>
                                          </p:spTgt>
                                        </p:tgtEl>
                                        <p:attrNameLst>
                                          <p:attrName>style.visibility</p:attrName>
                                        </p:attrNameLst>
                                      </p:cBhvr>
                                      <p:to>
                                        <p:strVal val="visible"/>
                                      </p:to>
                                    </p:set>
                                    <p:anim calcmode="lin" valueType="num">
                                      <p:cBhvr additive="base">
                                        <p:cTn id="91"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1">
                                            <p:txEl>
                                              <p:pRg st="6" end="6"/>
                                            </p:txEl>
                                          </p:spTgt>
                                        </p:tgtEl>
                                        <p:attrNameLst>
                                          <p:attrName>style.visibility</p:attrName>
                                        </p:attrNameLst>
                                      </p:cBhvr>
                                      <p:to>
                                        <p:strVal val="visible"/>
                                      </p:to>
                                    </p:set>
                                    <p:anim calcmode="lin" valueType="num">
                                      <p:cBhvr additive="base">
                                        <p:cTn id="97"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1">
                                            <p:txEl>
                                              <p:pRg st="7" end="7"/>
                                            </p:txEl>
                                          </p:spTgt>
                                        </p:tgtEl>
                                        <p:attrNameLst>
                                          <p:attrName>style.visibility</p:attrName>
                                        </p:attrNameLst>
                                      </p:cBhvr>
                                      <p:to>
                                        <p:strVal val="visible"/>
                                      </p:to>
                                    </p:set>
                                    <p:anim calcmode="lin" valueType="num">
                                      <p:cBhvr additive="base">
                                        <p:cTn id="103"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58113" cy="990600"/>
          </a:xfrm>
          <a:gradFill>
            <a:gsLst>
              <a:gs pos="0">
                <a:srgbClr val="CCCCFF"/>
              </a:gs>
              <a:gs pos="100000">
                <a:srgbClr val="FFFFFF"/>
              </a:gs>
            </a:gsLst>
            <a:lin ang="5400000" scaled="1"/>
          </a:gradFill>
        </p:spPr>
        <p:txBody>
          <a:bodyPr/>
          <a:lstStyle/>
          <a:p>
            <a:r>
              <a:rPr lang="en-US" sz="3600" dirty="0" smtClean="0"/>
              <a:t>CCC 2357-2359 Chastity and Homosexuality</a:t>
            </a:r>
            <a:endParaRPr lang="en-US" sz="3600" dirty="0"/>
          </a:p>
        </p:txBody>
      </p:sp>
      <p:sp>
        <p:nvSpPr>
          <p:cNvPr id="3" name="Content Placeholder 2"/>
          <p:cNvSpPr>
            <a:spLocks noGrp="1"/>
          </p:cNvSpPr>
          <p:nvPr>
            <p:ph idx="1"/>
          </p:nvPr>
        </p:nvSpPr>
        <p:spPr>
          <a:xfrm>
            <a:off x="761999" y="1219200"/>
            <a:ext cx="7758114" cy="5486400"/>
          </a:xfrm>
        </p:spPr>
        <p:txBody>
          <a:bodyPr/>
          <a:lstStyle/>
          <a:p>
            <a:r>
              <a:rPr lang="en-US" sz="2400" dirty="0" smtClean="0">
                <a:solidFill>
                  <a:schemeClr val="tx1"/>
                </a:solidFill>
              </a:rPr>
              <a:t>Homosexuality: </a:t>
            </a:r>
            <a:r>
              <a:rPr lang="en-US" sz="2400" dirty="0" smtClean="0"/>
              <a:t>Formal term used by CCC.</a:t>
            </a:r>
          </a:p>
          <a:p>
            <a:r>
              <a:rPr lang="en-US" sz="2400" dirty="0" smtClean="0">
                <a:solidFill>
                  <a:schemeClr val="tx1"/>
                </a:solidFill>
              </a:rPr>
              <a:t>Gay: </a:t>
            </a:r>
            <a:r>
              <a:rPr lang="en-US" sz="2400" dirty="0" smtClean="0"/>
              <a:t>Informal term given by culture.</a:t>
            </a:r>
          </a:p>
          <a:p>
            <a:r>
              <a:rPr lang="en-US" sz="2400" dirty="0" smtClean="0"/>
              <a:t>Separation of person, inclination and act.</a:t>
            </a:r>
          </a:p>
          <a:p>
            <a:r>
              <a:rPr lang="en-US" sz="2400" dirty="0"/>
              <a:t>	</a:t>
            </a:r>
            <a:r>
              <a:rPr lang="en-US" sz="2400" dirty="0" smtClean="0"/>
              <a:t>-The </a:t>
            </a:r>
            <a:r>
              <a:rPr lang="en-US" sz="2400" dirty="0" smtClean="0">
                <a:solidFill>
                  <a:schemeClr val="accent6">
                    <a:lumMod val="75000"/>
                  </a:schemeClr>
                </a:solidFill>
              </a:rPr>
              <a:t>Person: </a:t>
            </a:r>
            <a:r>
              <a:rPr lang="en-US" sz="2400" dirty="0" smtClean="0"/>
              <a:t>A child of God, called to holiness.</a:t>
            </a:r>
          </a:p>
          <a:p>
            <a:r>
              <a:rPr lang="en-US" sz="2400" dirty="0"/>
              <a:t>	</a:t>
            </a:r>
            <a:r>
              <a:rPr lang="en-US" sz="2400" dirty="0" smtClean="0"/>
              <a:t>-The </a:t>
            </a:r>
            <a:r>
              <a:rPr lang="en-US" sz="2400" dirty="0" smtClean="0">
                <a:solidFill>
                  <a:srgbClr val="8B6725"/>
                </a:solidFill>
              </a:rPr>
              <a:t>Inclination: </a:t>
            </a:r>
            <a:r>
              <a:rPr lang="en-US" sz="2400" dirty="0" smtClean="0"/>
              <a:t>Not a choice. Not a sin. A trial due to concupiscence-fallen nature. Disordered?</a:t>
            </a:r>
          </a:p>
          <a:p>
            <a:r>
              <a:rPr lang="en-US" sz="2400" dirty="0"/>
              <a:t>	</a:t>
            </a:r>
            <a:r>
              <a:rPr lang="en-US" sz="2400" dirty="0" smtClean="0"/>
              <a:t>-</a:t>
            </a:r>
            <a:r>
              <a:rPr lang="en-US" sz="2400" dirty="0" smtClean="0">
                <a:solidFill>
                  <a:schemeClr val="tx1"/>
                </a:solidFill>
              </a:rPr>
              <a:t>The</a:t>
            </a:r>
            <a:r>
              <a:rPr lang="en-US" sz="2400" dirty="0" smtClean="0">
                <a:solidFill>
                  <a:srgbClr val="FF0000"/>
                </a:solidFill>
              </a:rPr>
              <a:t> Act: </a:t>
            </a:r>
            <a:r>
              <a:rPr lang="en-US" sz="2400" dirty="0" smtClean="0"/>
              <a:t>Serious violation of God’s plan and God’s will-personal sanctification, building up Body of Christ, building up society.</a:t>
            </a:r>
          </a:p>
          <a:p>
            <a:r>
              <a:rPr lang="en-US" sz="2400" dirty="0" smtClean="0"/>
              <a:t>	-The </a:t>
            </a:r>
            <a:r>
              <a:rPr lang="en-US" sz="2400" dirty="0" smtClean="0">
                <a:solidFill>
                  <a:schemeClr val="accent1">
                    <a:lumMod val="50000"/>
                  </a:schemeClr>
                </a:solidFill>
              </a:rPr>
              <a:t>Lies</a:t>
            </a:r>
            <a:r>
              <a:rPr lang="en-US" sz="2400" dirty="0" smtClean="0"/>
              <a:t>- “The Church hates gays”. “Telling same-sex attracted people that they are called to chastity is mean”.</a:t>
            </a:r>
          </a:p>
          <a:p>
            <a:r>
              <a:rPr lang="en-US" sz="2400" dirty="0"/>
              <a:t>	</a:t>
            </a:r>
            <a:r>
              <a:rPr lang="en-US" sz="2400" dirty="0" smtClean="0"/>
              <a:t>-The </a:t>
            </a:r>
            <a:r>
              <a:rPr lang="en-US" sz="2400" dirty="0" smtClean="0">
                <a:solidFill>
                  <a:schemeClr val="accent2"/>
                </a:solidFill>
              </a:rPr>
              <a:t>Truth</a:t>
            </a:r>
            <a:r>
              <a:rPr lang="en-US" sz="2400" dirty="0" smtClean="0"/>
              <a:t>-”They must be accepted with respect, compassion and sensitivity. Every sign of unjust discrimination…should be avoided”.-CCC 2358</a:t>
            </a:r>
            <a:endParaRPr lang="en-US" sz="2400" dirty="0"/>
          </a:p>
        </p:txBody>
      </p:sp>
    </p:spTree>
    <p:extLst>
      <p:ext uri="{BB962C8B-B14F-4D97-AF65-F5344CB8AC3E}">
        <p14:creationId xmlns:p14="http://schemas.microsoft.com/office/powerpoint/2010/main" val="6890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156" y="304800"/>
            <a:ext cx="8198644" cy="1676400"/>
          </a:xfrm>
          <a:gradFill>
            <a:gsLst>
              <a:gs pos="0">
                <a:srgbClr val="CCCCFF"/>
              </a:gs>
              <a:gs pos="100000">
                <a:srgbClr val="FFFFFF"/>
              </a:gs>
            </a:gsLst>
            <a:lin ang="5400000" scaled="1"/>
          </a:gradFill>
        </p:spPr>
        <p:txBody>
          <a:bodyPr/>
          <a:lstStyle/>
          <a:p>
            <a:r>
              <a:rPr lang="en-US" dirty="0" smtClean="0"/>
              <a:t>CCC 372, 2333-2355 Sexual </a:t>
            </a:r>
            <a:r>
              <a:rPr lang="en-US" dirty="0" err="1" smtClean="0"/>
              <a:t>Complimentarity</a:t>
            </a:r>
            <a:r>
              <a:rPr lang="en-US" dirty="0" smtClean="0"/>
              <a:t> is Natural and Divine vs ‘Gender Ideology’</a:t>
            </a:r>
            <a:endParaRPr lang="en-US" dirty="0"/>
          </a:p>
        </p:txBody>
      </p:sp>
      <p:sp>
        <p:nvSpPr>
          <p:cNvPr id="3" name="Content Placeholder 2"/>
          <p:cNvSpPr>
            <a:spLocks noGrp="1"/>
          </p:cNvSpPr>
          <p:nvPr>
            <p:ph idx="1"/>
          </p:nvPr>
        </p:nvSpPr>
        <p:spPr>
          <a:xfrm>
            <a:off x="463135" y="2133600"/>
            <a:ext cx="8161734" cy="4572000"/>
          </a:xfrm>
        </p:spPr>
        <p:txBody>
          <a:bodyPr/>
          <a:lstStyle/>
          <a:p>
            <a:pPr marL="457200" indent="-457200">
              <a:buFont typeface="Arial" panose="020B0604020202020204" pitchFamily="34" charset="0"/>
              <a:buChar char="•"/>
            </a:pPr>
            <a:r>
              <a:rPr lang="en-US" sz="2400" dirty="0" smtClean="0"/>
              <a:t>Lies, Sanity and Truth</a:t>
            </a:r>
          </a:p>
          <a:p>
            <a:pPr marL="457200" indent="-457200">
              <a:buFont typeface="Arial" panose="020B0604020202020204" pitchFamily="34" charset="0"/>
              <a:buChar char="•"/>
            </a:pPr>
            <a:r>
              <a:rPr lang="en-US" sz="2400" dirty="0" smtClean="0"/>
              <a:t>Objective Reality vs. Subjective</a:t>
            </a:r>
          </a:p>
          <a:p>
            <a:pPr marL="457200" indent="-457200">
              <a:buFont typeface="Arial" panose="020B0604020202020204" pitchFamily="34" charset="0"/>
              <a:buChar char="•"/>
            </a:pPr>
            <a:r>
              <a:rPr lang="en-US" sz="2400" dirty="0" smtClean="0"/>
              <a:t>Biological Reality characteristics. </a:t>
            </a:r>
            <a:r>
              <a:rPr lang="en-US" sz="2400" dirty="0"/>
              <a:t>Pregnancy is the natural end of sex.</a:t>
            </a:r>
          </a:p>
          <a:p>
            <a:pPr marL="457200" indent="-457200">
              <a:buFont typeface="Arial" panose="020B0604020202020204" pitchFamily="34" charset="0"/>
              <a:buChar char="•"/>
            </a:pPr>
            <a:r>
              <a:rPr lang="en-US" sz="2400" dirty="0" smtClean="0"/>
              <a:t>Natural characteristics of masculine and feminine. Neurological.</a:t>
            </a:r>
          </a:p>
          <a:p>
            <a:pPr marL="457200" indent="-457200">
              <a:buFont typeface="Arial" panose="020B0604020202020204" pitchFamily="34" charset="0"/>
              <a:buChar char="•"/>
            </a:pPr>
            <a:r>
              <a:rPr lang="en-US" sz="2400" dirty="0" smtClean="0"/>
              <a:t>Social/Cultural. Gender norms are nature driven. </a:t>
            </a:r>
          </a:p>
          <a:p>
            <a:pPr marL="457200" indent="-457200">
              <a:buFont typeface="Arial" panose="020B0604020202020204" pitchFamily="34" charset="0"/>
              <a:buChar char="•"/>
            </a:pPr>
            <a:r>
              <a:rPr lang="en-US" sz="2400" dirty="0" smtClean="0"/>
              <a:t>Having a stable home with a mother and father comes before pregnancy.</a:t>
            </a:r>
          </a:p>
          <a:p>
            <a:pPr marL="457200" indent="-457200">
              <a:buFont typeface="Arial" panose="020B0604020202020204" pitchFamily="34" charset="0"/>
              <a:buChar char="•"/>
            </a:pPr>
            <a:r>
              <a:rPr lang="en-US" sz="2400" dirty="0" smtClean="0"/>
              <a:t>Human beings are not free to impose their subjective identity on everyone else. Inconsistent with logic and common good.</a:t>
            </a:r>
            <a:endParaRPr lang="en-US" sz="2400" dirty="0"/>
          </a:p>
        </p:txBody>
      </p:sp>
    </p:spTree>
    <p:extLst>
      <p:ext uri="{BB962C8B-B14F-4D97-AF65-F5344CB8AC3E}">
        <p14:creationId xmlns:p14="http://schemas.microsoft.com/office/powerpoint/2010/main" val="69857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399" cy="990600"/>
          </a:xfrm>
          <a:gradFill>
            <a:gsLst>
              <a:gs pos="0">
                <a:srgbClr val="CCCCFF"/>
              </a:gs>
              <a:gs pos="100000">
                <a:srgbClr val="FFFFFF"/>
              </a:gs>
            </a:gsLst>
            <a:lin ang="5400000" scaled="1"/>
          </a:gradFill>
        </p:spPr>
        <p:txBody>
          <a:bodyPr/>
          <a:lstStyle/>
          <a:p>
            <a:r>
              <a:rPr lang="en-US" sz="3200" dirty="0" smtClean="0"/>
              <a:t>Eight common sense rules for peace in a crazy world…</a:t>
            </a:r>
            <a:endParaRPr lang="en-US" sz="3200" dirty="0"/>
          </a:p>
        </p:txBody>
      </p:sp>
      <p:sp>
        <p:nvSpPr>
          <p:cNvPr id="7" name="Content Placeholder 6"/>
          <p:cNvSpPr>
            <a:spLocks noGrp="1"/>
          </p:cNvSpPr>
          <p:nvPr>
            <p:ph idx="1"/>
          </p:nvPr>
        </p:nvSpPr>
        <p:spPr>
          <a:xfrm>
            <a:off x="228600" y="1600200"/>
            <a:ext cx="8458200" cy="4876800"/>
          </a:xfrm>
        </p:spPr>
        <p:txBody>
          <a:bodyPr>
            <a:normAutofit/>
          </a:bodyPr>
          <a:lstStyle/>
          <a:p>
            <a:pPr marL="971550" lvl="1" indent="-514350">
              <a:buFont typeface="+mj-lt"/>
              <a:buAutoNum type="arabicPeriod"/>
            </a:pPr>
            <a:r>
              <a:rPr lang="en-US" dirty="0" smtClean="0"/>
              <a:t>Acknowledge </a:t>
            </a:r>
            <a:r>
              <a:rPr lang="en-US" dirty="0" smtClean="0"/>
              <a:t>God.</a:t>
            </a:r>
          </a:p>
          <a:p>
            <a:pPr marL="971550" lvl="1" indent="-514350">
              <a:buFont typeface="+mj-lt"/>
              <a:buAutoNum type="arabicPeriod"/>
            </a:pPr>
            <a:r>
              <a:rPr lang="en-US" dirty="0" smtClean="0"/>
              <a:t>Seek God’s help(grace) and try to do His will.</a:t>
            </a:r>
          </a:p>
          <a:p>
            <a:pPr marL="971550" lvl="1" indent="-514350">
              <a:buFont typeface="+mj-lt"/>
              <a:buAutoNum type="arabicPeriod"/>
            </a:pPr>
            <a:r>
              <a:rPr lang="en-US" dirty="0" smtClean="0"/>
              <a:t>Respect People’s innate </a:t>
            </a:r>
            <a:r>
              <a:rPr lang="en-US" dirty="0" smtClean="0"/>
              <a:t>dignity as whole people.</a:t>
            </a:r>
            <a:endParaRPr lang="en-US" dirty="0" smtClean="0"/>
          </a:p>
          <a:p>
            <a:pPr marL="971550" lvl="1" indent="-514350">
              <a:buFont typeface="+mj-lt"/>
              <a:buAutoNum type="arabicPeriod"/>
            </a:pPr>
            <a:r>
              <a:rPr lang="en-US" dirty="0" smtClean="0"/>
              <a:t>Choose to refrain from sex before </a:t>
            </a:r>
            <a:r>
              <a:rPr lang="en-US" dirty="0" smtClean="0"/>
              <a:t>*Marriage/Outside of.</a:t>
            </a:r>
            <a:endParaRPr lang="en-US" dirty="0" smtClean="0"/>
          </a:p>
          <a:p>
            <a:pPr marL="971550" lvl="1" indent="-514350">
              <a:buFont typeface="+mj-lt"/>
              <a:buAutoNum type="arabicPeriod"/>
            </a:pPr>
            <a:r>
              <a:rPr lang="en-US" dirty="0" smtClean="0"/>
              <a:t>Be Fruitful and Multiply in accord with nature.</a:t>
            </a:r>
          </a:p>
          <a:p>
            <a:pPr marL="971550" lvl="1" indent="-514350">
              <a:buFont typeface="+mj-lt"/>
              <a:buAutoNum type="arabicPeriod"/>
            </a:pPr>
            <a:r>
              <a:rPr lang="en-US" dirty="0" smtClean="0"/>
              <a:t>Stay Married </a:t>
            </a:r>
            <a:r>
              <a:rPr lang="en-US" dirty="0"/>
              <a:t>i</a:t>
            </a:r>
            <a:r>
              <a:rPr lang="en-US" dirty="0" smtClean="0"/>
              <a:t>n good times and bad. Eros/Agape.</a:t>
            </a:r>
          </a:p>
          <a:p>
            <a:pPr marL="971550" lvl="1" indent="-514350">
              <a:buFont typeface="+mj-lt"/>
              <a:buAutoNum type="arabicPeriod"/>
            </a:pPr>
            <a:r>
              <a:rPr lang="en-US" dirty="0" smtClean="0"/>
              <a:t>Raise children Mother &amp; Father complimentary roles.</a:t>
            </a:r>
          </a:p>
          <a:p>
            <a:pPr marL="971550" lvl="1" indent="-514350">
              <a:buFont typeface="+mj-lt"/>
              <a:buAutoNum type="arabicPeriod"/>
            </a:pPr>
            <a:r>
              <a:rPr lang="en-US" dirty="0" smtClean="0"/>
              <a:t>A family that prays together stays together.</a:t>
            </a:r>
          </a:p>
          <a:p>
            <a:pPr lvl="1"/>
            <a:endParaRPr lang="en-US" dirty="0" smtClean="0"/>
          </a:p>
          <a:p>
            <a:endParaRPr lang="en-US" dirty="0" smtClean="0"/>
          </a:p>
          <a:p>
            <a:endParaRPr lang="en-US" dirty="0"/>
          </a:p>
        </p:txBody>
      </p:sp>
    </p:spTree>
    <p:extLst>
      <p:ext uri="{BB962C8B-B14F-4D97-AF65-F5344CB8AC3E}">
        <p14:creationId xmlns:p14="http://schemas.microsoft.com/office/powerpoint/2010/main" val="301381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additive="base">
                                        <p:cTn id="4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marL="0" indent="0"/>
            <a:r>
              <a:rPr lang="en-US" dirty="0"/>
              <a:t/>
            </a:r>
            <a:br>
              <a:rPr lang="en-US" dirty="0"/>
            </a:br>
            <a:r>
              <a:rPr lang="en-US" b="1" dirty="0"/>
              <a:t>Prayer of Saint Claude de la </a:t>
            </a:r>
            <a:r>
              <a:rPr lang="en-US" b="1" dirty="0" err="1"/>
              <a:t>Colombiere</a:t>
            </a:r>
            <a:r>
              <a:rPr lang="en-US" b="1" dirty="0"/>
              <a:t> - A Despair Prayer.</a:t>
            </a:r>
            <a:br>
              <a:rPr lang="en-US" b="1" dirty="0"/>
            </a:br>
            <a:endParaRPr lang="en-US" dirty="0"/>
          </a:p>
        </p:txBody>
      </p:sp>
      <p:sp>
        <p:nvSpPr>
          <p:cNvPr id="3" name="Content Placeholder 2"/>
          <p:cNvSpPr>
            <a:spLocks noGrp="1"/>
          </p:cNvSpPr>
          <p:nvPr>
            <p:ph sz="half" idx="1"/>
          </p:nvPr>
        </p:nvSpPr>
        <p:spPr>
          <a:xfrm>
            <a:off x="443345" y="1752600"/>
            <a:ext cx="4572000" cy="5410200"/>
          </a:xfrm>
        </p:spPr>
        <p:txBody>
          <a:bodyPr>
            <a:normAutofit fontScale="40000" lnSpcReduction="20000"/>
          </a:bodyPr>
          <a:lstStyle/>
          <a:p>
            <a:pPr marL="0" indent="0">
              <a:buNone/>
            </a:pPr>
            <a:endParaRPr lang="en-US" sz="4200" dirty="0"/>
          </a:p>
          <a:p>
            <a:pPr marL="0" indent="0">
              <a:buNone/>
            </a:pPr>
            <a:r>
              <a:rPr lang="en-US" sz="4200" dirty="0"/>
              <a:t>Lord, I am in this world to show Your mercy to others. </a:t>
            </a:r>
          </a:p>
          <a:p>
            <a:pPr marL="0" indent="0">
              <a:buNone/>
            </a:pPr>
            <a:r>
              <a:rPr lang="en-US" sz="4200" dirty="0"/>
              <a:t>Other people will glorify You </a:t>
            </a:r>
          </a:p>
          <a:p>
            <a:pPr marL="0" indent="0">
              <a:buNone/>
            </a:pPr>
            <a:r>
              <a:rPr lang="en-US" sz="4200" dirty="0"/>
              <a:t>by making visible the power of Your grace </a:t>
            </a:r>
          </a:p>
          <a:p>
            <a:pPr marL="0" indent="0">
              <a:buNone/>
            </a:pPr>
            <a:r>
              <a:rPr lang="en-US" sz="4200" dirty="0"/>
              <a:t>by their fidelity and constancy to You. </a:t>
            </a:r>
          </a:p>
          <a:p>
            <a:pPr marL="0" indent="0">
              <a:buNone/>
            </a:pPr>
            <a:r>
              <a:rPr lang="en-US" sz="4200" dirty="0"/>
              <a:t>For my part I will glorify You </a:t>
            </a:r>
          </a:p>
          <a:p>
            <a:pPr marL="0" indent="0">
              <a:buNone/>
            </a:pPr>
            <a:r>
              <a:rPr lang="en-US" sz="4200" dirty="0"/>
              <a:t>by making known how good You are to sinners, </a:t>
            </a:r>
          </a:p>
          <a:p>
            <a:pPr marL="0" indent="0">
              <a:buNone/>
            </a:pPr>
            <a:r>
              <a:rPr lang="en-US" sz="4200" dirty="0"/>
              <a:t>that Your mercy is boundless </a:t>
            </a:r>
          </a:p>
          <a:p>
            <a:pPr marL="0" indent="0">
              <a:buNone/>
            </a:pPr>
            <a:r>
              <a:rPr lang="en-US" sz="4200" dirty="0"/>
              <a:t>and that no sinner no matter how great his offences </a:t>
            </a:r>
          </a:p>
          <a:p>
            <a:pPr marL="0" indent="0">
              <a:buNone/>
            </a:pPr>
            <a:r>
              <a:rPr lang="en-US" sz="4200" dirty="0"/>
              <a:t>should have reason to despair of pardon. </a:t>
            </a:r>
          </a:p>
          <a:p>
            <a:pPr marL="0" indent="0">
              <a:buNone/>
            </a:pPr>
            <a:r>
              <a:rPr lang="en-US" sz="4200" dirty="0"/>
              <a:t>If I have grievously offended You, My Redeemer, </a:t>
            </a:r>
          </a:p>
          <a:p>
            <a:pPr marL="0" indent="0">
              <a:buNone/>
            </a:pPr>
            <a:r>
              <a:rPr lang="en-US" sz="4200" dirty="0"/>
              <a:t>let me not offend You even more </a:t>
            </a:r>
          </a:p>
          <a:p>
            <a:pPr marL="0" indent="0">
              <a:buNone/>
            </a:pPr>
            <a:r>
              <a:rPr lang="en-US" sz="4200" dirty="0"/>
              <a:t>by thinking that You are not kind enough to pardon Me.</a:t>
            </a:r>
          </a:p>
          <a:p>
            <a:pPr marL="0" indent="0">
              <a:buNone/>
            </a:pPr>
            <a:endParaRPr lang="en-US" sz="4200" dirty="0"/>
          </a:p>
          <a:p>
            <a:pPr marL="0" indent="0">
              <a:buNone/>
            </a:pPr>
            <a:r>
              <a:rPr lang="en-US" sz="4200" dirty="0"/>
              <a:t>Amen.</a:t>
            </a:r>
          </a:p>
          <a:p>
            <a:endParaRPr lang="en-US" dirty="0"/>
          </a:p>
        </p:txBody>
      </p:sp>
      <p:pic>
        <p:nvPicPr>
          <p:cNvPr id="6" name="Content Placeholder 5"/>
          <p:cNvPicPr>
            <a:picLocks noGrp="1" noChangeAspect="1"/>
          </p:cNvPicPr>
          <p:nvPr>
            <p:ph sz="half" idx="2"/>
          </p:nvPr>
        </p:nvPicPr>
        <p:blipFill>
          <a:blip r:embed="rId2"/>
          <a:stretch>
            <a:fillRect/>
          </a:stretch>
        </p:blipFill>
        <p:spPr>
          <a:xfrm>
            <a:off x="4876800" y="1905000"/>
            <a:ext cx="4038600" cy="3077850"/>
          </a:xfrm>
          <a:prstGeom prst="rect">
            <a:avLst/>
          </a:prstGeom>
        </p:spPr>
      </p:pic>
    </p:spTree>
    <p:extLst>
      <p:ext uri="{BB962C8B-B14F-4D97-AF65-F5344CB8AC3E}">
        <p14:creationId xmlns:p14="http://schemas.microsoft.com/office/powerpoint/2010/main" val="40724166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 Therese of </a:t>
            </a:r>
            <a:r>
              <a:rPr lang="en-US" dirty="0" err="1"/>
              <a:t>Lisieux</a:t>
            </a:r>
            <a:r>
              <a:rPr lang="en-US" dirty="0"/>
              <a:t> on her deathbed…</a:t>
            </a:r>
          </a:p>
        </p:txBody>
      </p:sp>
      <p:sp>
        <p:nvSpPr>
          <p:cNvPr id="3" name="Content Placeholder 2"/>
          <p:cNvSpPr>
            <a:spLocks noGrp="1"/>
          </p:cNvSpPr>
          <p:nvPr>
            <p:ph sz="half" idx="1"/>
          </p:nvPr>
        </p:nvSpPr>
        <p:spPr/>
        <p:txBody>
          <a:bodyPr>
            <a:normAutofit fontScale="92500" lnSpcReduction="10000"/>
          </a:bodyPr>
          <a:lstStyle/>
          <a:p>
            <a:r>
              <a:rPr lang="en-US" dirty="0"/>
              <a:t>"Make it clear, Mother, that if I had committed all possible crimes, I would still have the same confidence. I would feel that this multitude of offenses would be like a drop of water cast into a blazing fire. How could there be any limits to my confidence?"</a:t>
            </a:r>
          </a:p>
        </p:txBody>
      </p:sp>
      <p:pic>
        <p:nvPicPr>
          <p:cNvPr id="5" name="Content Placeholder 4"/>
          <p:cNvPicPr>
            <a:picLocks noGrp="1" noChangeAspect="1"/>
          </p:cNvPicPr>
          <p:nvPr>
            <p:ph sz="half" idx="2"/>
          </p:nvPr>
        </p:nvPicPr>
        <p:blipFill>
          <a:blip r:embed="rId2"/>
          <a:stretch>
            <a:fillRect/>
          </a:stretch>
        </p:blipFill>
        <p:spPr>
          <a:xfrm>
            <a:off x="4627108" y="1849171"/>
            <a:ext cx="3816805" cy="4255738"/>
          </a:xfrm>
          <a:prstGeom prst="rect">
            <a:avLst/>
          </a:prstGeom>
        </p:spPr>
      </p:pic>
    </p:spTree>
    <p:extLst>
      <p:ext uri="{BB962C8B-B14F-4D97-AF65-F5344CB8AC3E}">
        <p14:creationId xmlns:p14="http://schemas.microsoft.com/office/powerpoint/2010/main" val="1030913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t>Peter and Jesus</a:t>
            </a:r>
            <a:br>
              <a:rPr lang="en-US" altLang="en-US" smtClean="0"/>
            </a:br>
            <a:r>
              <a:rPr lang="en-US" altLang="en-US" smtClean="0"/>
              <a:t>Jn 21:14-19</a:t>
            </a:r>
            <a:br>
              <a:rPr lang="en-US" altLang="en-US" smtClean="0"/>
            </a:br>
            <a:endParaRPr lang="en-US" altLang="en-US" smtClean="0"/>
          </a:p>
        </p:txBody>
      </p:sp>
      <p:sp>
        <p:nvSpPr>
          <p:cNvPr id="3" name="Content Placeholder 2"/>
          <p:cNvSpPr>
            <a:spLocks noGrp="1"/>
          </p:cNvSpPr>
          <p:nvPr>
            <p:ph idx="1"/>
          </p:nvPr>
        </p:nvSpPr>
        <p:spPr/>
        <p:txBody>
          <a:bodyPr/>
          <a:lstStyle/>
          <a:p>
            <a:r>
              <a:rPr lang="en-US" altLang="en-US" smtClean="0"/>
              <a:t>Jesus asked, “Do you   </a:t>
            </a:r>
            <a:r>
              <a:rPr lang="en-US" altLang="en-US" smtClean="0">
                <a:solidFill>
                  <a:srgbClr val="FF0000"/>
                </a:solidFill>
              </a:rPr>
              <a:t>love</a:t>
            </a:r>
            <a:r>
              <a:rPr lang="en-US" altLang="en-US" smtClean="0"/>
              <a:t>               me?” </a:t>
            </a:r>
          </a:p>
          <a:p>
            <a:r>
              <a:rPr lang="en-US" altLang="en-US" smtClean="0"/>
              <a:t>Peter responded each time, “Yes Lord you know that I       </a:t>
            </a:r>
            <a:r>
              <a:rPr lang="en-US" altLang="en-US" smtClean="0">
                <a:solidFill>
                  <a:srgbClr val="00B050"/>
                </a:solidFill>
              </a:rPr>
              <a:t>love</a:t>
            </a:r>
            <a:r>
              <a:rPr lang="en-US" altLang="en-US" smtClean="0"/>
              <a:t>       you!”</a:t>
            </a:r>
          </a:p>
          <a:p>
            <a:r>
              <a:rPr lang="en-US" altLang="en-US" smtClean="0"/>
              <a:t>Jesus predicts the ‘agapification’ of Peter’s love by saying he would be martyred.</a:t>
            </a:r>
          </a:p>
          <a:p>
            <a:endParaRPr lang="en-US" altLang="en-US" smtClean="0"/>
          </a:p>
          <a:p>
            <a:endParaRPr lang="en-US" altLang="en-US" smtClean="0"/>
          </a:p>
        </p:txBody>
      </p:sp>
      <p:sp>
        <p:nvSpPr>
          <p:cNvPr id="4" name="Rectangle 3"/>
          <p:cNvSpPr/>
          <p:nvPr/>
        </p:nvSpPr>
        <p:spPr>
          <a:xfrm>
            <a:off x="4267200" y="1716030"/>
            <a:ext cx="2454518" cy="923330"/>
          </a:xfrm>
          <a:prstGeom prst="rect">
            <a:avLst/>
          </a:prstGeom>
          <a:noFill/>
        </p:spPr>
        <p:txBody>
          <a:bodyPr wrap="none">
            <a:spAutoFit/>
          </a:bodyPr>
          <a:lstStyle/>
          <a:p>
            <a:pPr algn="ctr">
              <a:defRPr/>
            </a:pP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Agapao</a:t>
            </a:r>
            <a:endPar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 name="Rectangle 1"/>
          <p:cNvSpPr/>
          <p:nvPr/>
        </p:nvSpPr>
        <p:spPr>
          <a:xfrm>
            <a:off x="3048000" y="2743200"/>
            <a:ext cx="2031326" cy="923330"/>
          </a:xfrm>
          <a:prstGeom prst="rect">
            <a:avLst/>
          </a:prstGeom>
          <a:noFill/>
        </p:spPr>
        <p:txBody>
          <a:bodyPr wrap="none">
            <a:spAutoFit/>
          </a:bodyPr>
          <a:lstStyle/>
          <a:p>
            <a:pPr algn="ctr">
              <a:defRPr/>
            </a:pP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Phileo</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ctrTitle"/>
          </p:nvPr>
        </p:nvSpPr>
        <p:spPr>
          <a:xfrm>
            <a:off x="685800" y="1938075"/>
            <a:ext cx="7772400" cy="1679400"/>
          </a:xfrm>
          <a:prstGeom prst="rect">
            <a:avLst/>
          </a:prstGeom>
        </p:spPr>
        <p:txBody>
          <a:bodyPr vert="horz" wrap="square" lIns="91425" tIns="91425" rIns="91425" bIns="91425" numCol="1" anchor="b" anchorCtr="0" compatLnSpc="1">
            <a:prstTxWarp prst="textNoShape">
              <a:avLst/>
            </a:prstTxWarp>
            <a:noAutofit/>
          </a:bodyPr>
          <a:lstStyle/>
          <a:p>
            <a:pPr>
              <a:buNone/>
            </a:pPr>
            <a:r>
              <a:rPr lang="en"/>
              <a:t>The Consequences of Pornography </a:t>
            </a:r>
          </a:p>
        </p:txBody>
      </p:sp>
      <p:sp>
        <p:nvSpPr>
          <p:cNvPr id="71" name="Shape 71"/>
          <p:cNvSpPr txBox="1">
            <a:spLocks noGrp="1"/>
          </p:cNvSpPr>
          <p:nvPr>
            <p:ph type="subTitle" idx="1"/>
          </p:nvPr>
        </p:nvSpPr>
        <p:spPr>
          <a:xfrm>
            <a:off x="685787" y="4097125"/>
            <a:ext cx="7772400" cy="658500"/>
          </a:xfrm>
          <a:prstGeom prst="rect">
            <a:avLst/>
          </a:prstGeom>
        </p:spPr>
        <p:txBody>
          <a:bodyPr vert="horz" wrap="square" lIns="91425" tIns="91425" rIns="91425" bIns="91425" numCol="1" anchor="t" anchorCtr="0" compatLnSpc="1">
            <a:prstTxWarp prst="textNoShape">
              <a:avLst/>
            </a:prstTxWarp>
            <a:noAutofit/>
          </a:bodyPr>
          <a:lstStyle/>
          <a:p>
            <a:pPr>
              <a:buNone/>
            </a:pPr>
            <a:r>
              <a:rPr lang="en"/>
              <a:t>Marriage and Family</a:t>
            </a:r>
          </a:p>
        </p:txBody>
      </p:sp>
      <p:pic>
        <p:nvPicPr>
          <p:cNvPr id="72" name="Shape 72"/>
          <p:cNvPicPr preferRelativeResize="0"/>
          <p:nvPr/>
        </p:nvPicPr>
        <p:blipFill>
          <a:blip r:embed="rId3"/>
          <a:stretch>
            <a:fillRect/>
          </a:stretch>
        </p:blipFill>
        <p:spPr>
          <a:xfrm>
            <a:off x="341276" y="3288475"/>
            <a:ext cx="2108025" cy="2344924"/>
          </a:xfrm>
          <a:prstGeom prst="rect">
            <a:avLst/>
          </a:prstGeom>
        </p:spPr>
      </p:pic>
    </p:spTree>
    <p:extLst>
      <p:ext uri="{BB962C8B-B14F-4D97-AF65-F5344CB8AC3E}">
        <p14:creationId xmlns:p14="http://schemas.microsoft.com/office/powerpoint/2010/main" val="1772799253"/>
      </p:ext>
    </p:extLst>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152400" y="563464"/>
            <a:ext cx="8229600" cy="756299"/>
          </a:xfrm>
          <a:prstGeom prst="rect">
            <a:avLst/>
          </a:prstGeom>
        </p:spPr>
        <p:txBody>
          <a:bodyPr vert="horz" wrap="square" lIns="91425" tIns="91425" rIns="91425" bIns="91425" numCol="1" anchor="b" anchorCtr="0" compatLnSpc="1">
            <a:prstTxWarp prst="textNoShape">
              <a:avLst/>
            </a:prstTxWarp>
            <a:noAutofit/>
          </a:bodyPr>
          <a:lstStyle/>
          <a:p>
            <a:pPr>
              <a:buNone/>
            </a:pPr>
            <a:r>
              <a:rPr lang="en" dirty="0"/>
              <a:t>Mens View Of Women</a:t>
            </a:r>
          </a:p>
        </p:txBody>
      </p:sp>
      <p:sp>
        <p:nvSpPr>
          <p:cNvPr id="78" name="Shape 78"/>
          <p:cNvSpPr txBox="1">
            <a:spLocks noGrp="1"/>
          </p:cNvSpPr>
          <p:nvPr>
            <p:ph type="body" idx="1"/>
          </p:nvPr>
        </p:nvSpPr>
        <p:spPr>
          <a:xfrm>
            <a:off x="457200" y="2272376"/>
            <a:ext cx="8229600" cy="4395599"/>
          </a:xfrm>
          <a:prstGeom prst="rect">
            <a:avLst/>
          </a:prstGeom>
        </p:spPr>
        <p:txBody>
          <a:bodyPr vert="horz" wrap="square" lIns="91425" tIns="91425" rIns="91425" bIns="91425" numCol="1" anchor="t" anchorCtr="0" compatLnSpc="1">
            <a:prstTxWarp prst="textNoShape">
              <a:avLst/>
            </a:prstTxWarp>
            <a:noAutofit/>
          </a:bodyPr>
          <a:lstStyle/>
          <a:p>
            <a:pPr marL="457200" indent="-381000">
              <a:buClr>
                <a:srgbClr val="ECECEC"/>
              </a:buClr>
              <a:buFont typeface="Trebuchet MS"/>
              <a:buChar char="●"/>
            </a:pPr>
            <a:r>
              <a:rPr lang="en" sz="2400" dirty="0">
                <a:solidFill>
                  <a:srgbClr val="7030A0"/>
                </a:solidFill>
              </a:rPr>
              <a:t>Is a Drug</a:t>
            </a:r>
          </a:p>
          <a:p>
            <a:pPr marL="457200" indent="-381000">
              <a:buClr>
                <a:srgbClr val="ECECEC"/>
              </a:buClr>
              <a:buFont typeface="Trebuchet MS"/>
              <a:buChar char="●"/>
            </a:pPr>
            <a:r>
              <a:rPr lang="en" sz="2400" i="1" dirty="0">
                <a:solidFill>
                  <a:srgbClr val="7030A0"/>
                </a:solidFill>
              </a:rPr>
              <a:t>I</a:t>
            </a:r>
            <a:r>
              <a:rPr lang="en" sz="2400" dirty="0">
                <a:solidFill>
                  <a:srgbClr val="7030A0"/>
                </a:solidFill>
              </a:rPr>
              <a:t>s a form of Sexism</a:t>
            </a:r>
          </a:p>
          <a:p>
            <a:pPr marL="457200" indent="-381000">
              <a:buClr>
                <a:srgbClr val="ECECEC"/>
              </a:buClr>
              <a:buFont typeface="Trebuchet MS"/>
              <a:buChar char="●"/>
            </a:pPr>
            <a:r>
              <a:rPr lang="en" sz="2400" dirty="0">
                <a:solidFill>
                  <a:srgbClr val="7030A0"/>
                </a:solidFill>
              </a:rPr>
              <a:t>Portrays women in one of 4 degrading, dehumanising categories</a:t>
            </a:r>
          </a:p>
          <a:p>
            <a:pPr marL="457200" indent="-381000">
              <a:buClr>
                <a:srgbClr val="ECECEC"/>
              </a:buClr>
              <a:buFont typeface="Trebuchet MS"/>
              <a:buChar char="●"/>
            </a:pPr>
            <a:r>
              <a:rPr lang="en" sz="2400" dirty="0">
                <a:solidFill>
                  <a:srgbClr val="7030A0"/>
                </a:solidFill>
              </a:rPr>
              <a:t>Makes men get Bored with their wives</a:t>
            </a:r>
          </a:p>
          <a:p>
            <a:pPr marL="457200" indent="-381000">
              <a:buClr>
                <a:srgbClr val="ECECEC"/>
              </a:buClr>
              <a:buFont typeface="Trebuchet MS"/>
              <a:buChar char="●"/>
            </a:pPr>
            <a:r>
              <a:rPr lang="en" sz="2400" dirty="0">
                <a:solidFill>
                  <a:srgbClr val="7030A0"/>
                </a:solidFill>
              </a:rPr>
              <a:t>Cultivates a single standard of beauty that no real women can live up to.</a:t>
            </a:r>
          </a:p>
          <a:p>
            <a:endParaRPr lang="en" sz="2400" dirty="0">
              <a:solidFill>
                <a:srgbClr val="7030A0"/>
              </a:solidFill>
            </a:endParaRPr>
          </a:p>
          <a:p>
            <a:endParaRPr lang="en" sz="2400" dirty="0">
              <a:solidFill>
                <a:srgbClr val="7030A0"/>
              </a:solidFill>
            </a:endParaRPr>
          </a:p>
        </p:txBody>
      </p:sp>
      <p:sp>
        <p:nvSpPr>
          <p:cNvPr id="79" name="Shape 79"/>
          <p:cNvSpPr txBox="1"/>
          <p:nvPr/>
        </p:nvSpPr>
        <p:spPr>
          <a:xfrm>
            <a:off x="457201" y="1463401"/>
            <a:ext cx="7298099" cy="521699"/>
          </a:xfrm>
          <a:prstGeom prst="rect">
            <a:avLst/>
          </a:prstGeom>
          <a:noFill/>
          <a:ln>
            <a:noFill/>
          </a:ln>
        </p:spPr>
        <p:txBody>
          <a:bodyPr lIns="91425" tIns="91425" rIns="91425" bIns="91425" anchor="t" anchorCtr="0">
            <a:noAutofit/>
          </a:bodyPr>
          <a:lstStyle/>
          <a:p>
            <a:pPr>
              <a:buNone/>
            </a:pPr>
            <a:r>
              <a:rPr lang="en" sz="3000" b="1" i="1">
                <a:solidFill>
                  <a:schemeClr val="accent2"/>
                </a:solidFill>
                <a:latin typeface="Georgia"/>
                <a:ea typeface="Georgia"/>
                <a:cs typeface="Georgia"/>
                <a:sym typeface="Georgia"/>
              </a:rPr>
              <a:t>Pornography...</a:t>
            </a:r>
          </a:p>
        </p:txBody>
      </p:sp>
      <p:pic>
        <p:nvPicPr>
          <p:cNvPr id="80" name="Shape 80"/>
          <p:cNvPicPr preferRelativeResize="0"/>
          <p:nvPr/>
        </p:nvPicPr>
        <p:blipFill>
          <a:blip r:embed="rId3"/>
          <a:stretch>
            <a:fillRect/>
          </a:stretch>
        </p:blipFill>
        <p:spPr>
          <a:xfrm>
            <a:off x="6248400" y="1603026"/>
            <a:ext cx="2620451" cy="1509649"/>
          </a:xfrm>
          <a:prstGeom prst="rect">
            <a:avLst/>
          </a:prstGeom>
          <a:noFill/>
          <a:ln>
            <a:noFill/>
          </a:ln>
        </p:spPr>
      </p:pic>
    </p:spTree>
    <p:extLst>
      <p:ext uri="{BB962C8B-B14F-4D97-AF65-F5344CB8AC3E}">
        <p14:creationId xmlns:p14="http://schemas.microsoft.com/office/powerpoint/2010/main" val="3940881321"/>
      </p:ext>
    </p:extLst>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57200" y="685800"/>
            <a:ext cx="8229600" cy="857400"/>
          </a:xfrm>
          <a:prstGeom prst="rect">
            <a:avLst/>
          </a:prstGeom>
        </p:spPr>
        <p:txBody>
          <a:bodyPr vert="horz" wrap="square" lIns="91425" tIns="91425" rIns="91425" bIns="91425" numCol="1" anchor="b" anchorCtr="0" compatLnSpc="1">
            <a:prstTxWarp prst="textNoShape">
              <a:avLst/>
            </a:prstTxWarp>
            <a:noAutofit/>
          </a:bodyPr>
          <a:lstStyle/>
          <a:p>
            <a:pPr>
              <a:buNone/>
            </a:pPr>
            <a:r>
              <a:rPr lang="en" dirty="0">
                <a:solidFill>
                  <a:schemeClr val="lt2"/>
                </a:solidFill>
              </a:rPr>
              <a:t>Effect on Relationships</a:t>
            </a:r>
          </a:p>
        </p:txBody>
      </p:sp>
      <p:sp>
        <p:nvSpPr>
          <p:cNvPr id="86" name="Shape 86"/>
          <p:cNvSpPr txBox="1">
            <a:spLocks noGrp="1"/>
          </p:cNvSpPr>
          <p:nvPr>
            <p:ph type="body" idx="4294967295"/>
          </p:nvPr>
        </p:nvSpPr>
        <p:spPr>
          <a:xfrm>
            <a:off x="457200" y="2116155"/>
            <a:ext cx="8229600" cy="3627900"/>
          </a:xfrm>
          <a:prstGeom prst="rect">
            <a:avLst/>
          </a:prstGeom>
          <a:noFill/>
          <a:ln>
            <a:noFill/>
          </a:ln>
        </p:spPr>
        <p:txBody>
          <a:bodyPr vert="horz" wrap="square" lIns="91425" tIns="91425" rIns="91425" bIns="91425" numCol="1" anchor="t" anchorCtr="0" compatLnSpc="1">
            <a:prstTxWarp prst="textNoShape">
              <a:avLst/>
            </a:prstTxWarp>
            <a:noAutofit/>
          </a:bodyPr>
          <a:lstStyle/>
          <a:p>
            <a:pPr marL="457200" indent="-381000">
              <a:buClr>
                <a:schemeClr val="lt1"/>
              </a:buClr>
              <a:buSzPct val="166666"/>
              <a:buFont typeface="Arial"/>
              <a:buChar char="•"/>
            </a:pPr>
            <a:r>
              <a:rPr lang="en" sz="2400" dirty="0">
                <a:solidFill>
                  <a:srgbClr val="7030A0"/>
                </a:solidFill>
              </a:rPr>
              <a:t>Husbands become less satisfied </a:t>
            </a:r>
          </a:p>
          <a:p>
            <a:pPr marL="457200" indent="-381000">
              <a:buClr>
                <a:schemeClr val="lt1"/>
              </a:buClr>
              <a:buSzPct val="166666"/>
              <a:buFont typeface="Arial"/>
              <a:buChar char="•"/>
            </a:pPr>
            <a:r>
              <a:rPr lang="en" sz="2400" dirty="0">
                <a:solidFill>
                  <a:srgbClr val="7030A0"/>
                </a:solidFill>
              </a:rPr>
              <a:t>Women suffer psych. wounds</a:t>
            </a:r>
          </a:p>
          <a:p>
            <a:pPr marL="457200" indent="-381000">
              <a:buClr>
                <a:schemeClr val="lt1"/>
              </a:buClr>
              <a:buSzPct val="166666"/>
              <a:buFont typeface="Arial"/>
              <a:buChar char="•"/>
            </a:pPr>
            <a:r>
              <a:rPr lang="en" sz="2400" dirty="0">
                <a:solidFill>
                  <a:srgbClr val="7030A0"/>
                </a:solidFill>
              </a:rPr>
              <a:t>Children who encounter their parents’ porn disconnect </a:t>
            </a:r>
          </a:p>
          <a:p>
            <a:pPr marL="457200" indent="-381000">
              <a:buClr>
                <a:schemeClr val="lt1"/>
              </a:buClr>
              <a:buSzPct val="166666"/>
              <a:buFont typeface="Arial"/>
              <a:buChar char="•"/>
            </a:pPr>
            <a:r>
              <a:rPr lang="en" sz="2400" dirty="0">
                <a:solidFill>
                  <a:srgbClr val="7030A0"/>
                </a:solidFill>
              </a:rPr>
              <a:t>Generally reduces interest in family relations</a:t>
            </a:r>
          </a:p>
          <a:p>
            <a:pPr marL="457200" indent="-381000">
              <a:buClr>
                <a:schemeClr val="lt1"/>
              </a:buClr>
              <a:buSzPct val="166666"/>
              <a:buFont typeface="Arial"/>
              <a:buChar char="•"/>
            </a:pPr>
            <a:r>
              <a:rPr lang="en" sz="2400" dirty="0">
                <a:solidFill>
                  <a:srgbClr val="7030A0"/>
                </a:solidFill>
              </a:rPr>
              <a:t>40% of “sex addicts” lose their spouses</a:t>
            </a:r>
          </a:p>
          <a:p>
            <a:pPr marL="457200" indent="-381000">
              <a:buClr>
                <a:schemeClr val="lt1"/>
              </a:buClr>
              <a:buSzPct val="166666"/>
              <a:buFont typeface="Arial"/>
              <a:buChar char="•"/>
            </a:pPr>
            <a:r>
              <a:rPr lang="en" sz="2400" dirty="0">
                <a:solidFill>
                  <a:srgbClr val="7030A0"/>
                </a:solidFill>
              </a:rPr>
              <a:t>58% suffer financial losses</a:t>
            </a:r>
          </a:p>
          <a:p>
            <a:pPr marL="457200" indent="-381000">
              <a:buClr>
                <a:schemeClr val="lt1"/>
              </a:buClr>
              <a:buSzPct val="166666"/>
              <a:buFont typeface="Arial"/>
              <a:buChar char="•"/>
            </a:pPr>
            <a:r>
              <a:rPr lang="en" sz="2400" dirty="0">
                <a:solidFill>
                  <a:srgbClr val="7030A0"/>
                </a:solidFill>
              </a:rPr>
              <a:t>33% lose their jobs</a:t>
            </a:r>
          </a:p>
        </p:txBody>
      </p:sp>
      <p:pic>
        <p:nvPicPr>
          <p:cNvPr id="87" name="Shape 87"/>
          <p:cNvPicPr preferRelativeResize="0"/>
          <p:nvPr/>
        </p:nvPicPr>
        <p:blipFill>
          <a:blip r:embed="rId3"/>
          <a:stretch>
            <a:fillRect/>
          </a:stretch>
        </p:blipFill>
        <p:spPr>
          <a:xfrm>
            <a:off x="6542901" y="3843075"/>
            <a:ext cx="2181225" cy="2095500"/>
          </a:xfrm>
          <a:prstGeom prst="rect">
            <a:avLst/>
          </a:prstGeom>
        </p:spPr>
      </p:pic>
    </p:spTree>
    <p:extLst>
      <p:ext uri="{BB962C8B-B14F-4D97-AF65-F5344CB8AC3E}">
        <p14:creationId xmlns:p14="http://schemas.microsoft.com/office/powerpoint/2010/main" val="105596155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57200" y="997329"/>
            <a:ext cx="8229600" cy="1044599"/>
          </a:xfrm>
          <a:prstGeom prst="rect">
            <a:avLst/>
          </a:prstGeom>
        </p:spPr>
        <p:txBody>
          <a:bodyPr vert="horz" wrap="square" lIns="91425" tIns="91425" rIns="91425" bIns="91425" numCol="1" anchor="b" anchorCtr="0" compatLnSpc="1">
            <a:prstTxWarp prst="textNoShape">
              <a:avLst/>
            </a:prstTxWarp>
            <a:noAutofit/>
          </a:bodyPr>
          <a:lstStyle/>
          <a:p>
            <a:pPr>
              <a:buNone/>
            </a:pPr>
            <a:r>
              <a:rPr lang="en" sz="3000"/>
              <a:t>The negative effects</a:t>
            </a:r>
          </a:p>
        </p:txBody>
      </p:sp>
      <p:sp>
        <p:nvSpPr>
          <p:cNvPr id="93" name="Shape 93"/>
          <p:cNvSpPr txBox="1">
            <a:spLocks noGrp="1"/>
          </p:cNvSpPr>
          <p:nvPr>
            <p:ph type="body" idx="1"/>
          </p:nvPr>
        </p:nvSpPr>
        <p:spPr>
          <a:xfrm>
            <a:off x="457200" y="2057401"/>
            <a:ext cx="8229600" cy="3725699"/>
          </a:xfrm>
          <a:prstGeom prst="rect">
            <a:avLst/>
          </a:prstGeom>
        </p:spPr>
        <p:txBody>
          <a:bodyPr vert="horz" wrap="square" lIns="91425" tIns="91425" rIns="91425" bIns="91425" numCol="1" anchor="t" anchorCtr="0" compatLnSpc="1">
            <a:prstTxWarp prst="textNoShape">
              <a:avLst/>
            </a:prstTxWarp>
            <a:noAutofit/>
          </a:bodyPr>
          <a:lstStyle/>
          <a:p>
            <a:pPr marL="457200" indent="-381000">
              <a:buClr>
                <a:schemeClr val="lt1"/>
              </a:buClr>
              <a:buFont typeface="Trebuchet MS"/>
              <a:buChar char="●"/>
            </a:pPr>
            <a:r>
              <a:rPr lang="en" sz="2400"/>
              <a:t>Pornography is compulsive </a:t>
            </a:r>
          </a:p>
          <a:p>
            <a:pPr marL="457200" indent="-381000">
              <a:buClr>
                <a:schemeClr val="lt1"/>
              </a:buClr>
              <a:buFont typeface="Trebuchet MS"/>
              <a:buChar char="●"/>
            </a:pPr>
            <a:r>
              <a:rPr lang="en" sz="2400"/>
              <a:t>Greater supply of stimulant diminishes the capacity</a:t>
            </a:r>
          </a:p>
          <a:p>
            <a:pPr marL="914400" lvl="1" indent="-381000">
              <a:buClr>
                <a:schemeClr val="lt1"/>
              </a:buClr>
              <a:buSzPct val="80000"/>
              <a:buFont typeface="Trebuchet MS"/>
              <a:buChar char="○"/>
            </a:pPr>
            <a:r>
              <a:rPr lang="en"/>
              <a:t>The baseline of porn gets raised.</a:t>
            </a:r>
          </a:p>
          <a:p>
            <a:pPr marL="914400" lvl="1" indent="-381000">
              <a:buClr>
                <a:schemeClr val="lt1"/>
              </a:buClr>
              <a:buSzPct val="80000"/>
              <a:buFont typeface="Trebuchet MS"/>
              <a:buChar char="○"/>
            </a:pPr>
            <a:r>
              <a:rPr lang="en"/>
              <a:t>A real naked women is bad porn by today`s standard</a:t>
            </a:r>
          </a:p>
          <a:p>
            <a:pPr marL="457200" indent="-381000">
              <a:buClr>
                <a:schemeClr val="lt1"/>
              </a:buClr>
              <a:buFont typeface="Trebuchet MS"/>
              <a:buChar char="●"/>
            </a:pPr>
            <a:r>
              <a:rPr lang="en" sz="2400"/>
              <a:t>orgasms are powerful reinforcers and over time will get associated only with porn</a:t>
            </a:r>
          </a:p>
          <a:p>
            <a:pPr marL="457200" indent="-381000">
              <a:buClr>
                <a:schemeClr val="lt1"/>
              </a:buClr>
              <a:buFont typeface="Trebuchet MS"/>
              <a:buChar char="●"/>
            </a:pPr>
            <a:r>
              <a:rPr lang="en" sz="2400"/>
              <a:t>powerful erotic bond between parents is the key to a strong family</a:t>
            </a:r>
          </a:p>
          <a:p>
            <a:endParaRPr lang="en" sz="2400"/>
          </a:p>
          <a:p>
            <a:pPr marL="0" indent="0"/>
            <a:r>
              <a:rPr lang="en" sz="2400"/>
              <a:t>	</a:t>
            </a:r>
          </a:p>
          <a:p>
            <a:pPr>
              <a:buNone/>
            </a:pPr>
            <a:r>
              <a:rPr lang="en" sz="2400"/>
              <a:t>		</a:t>
            </a:r>
          </a:p>
        </p:txBody>
      </p:sp>
    </p:spTree>
    <p:extLst>
      <p:ext uri="{BB962C8B-B14F-4D97-AF65-F5344CB8AC3E}">
        <p14:creationId xmlns:p14="http://schemas.microsoft.com/office/powerpoint/2010/main" val="1707359566"/>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457200" y="609600"/>
            <a:ext cx="8229600" cy="857400"/>
          </a:xfrm>
          <a:prstGeom prst="rect">
            <a:avLst/>
          </a:prstGeom>
        </p:spPr>
        <p:txBody>
          <a:bodyPr vert="horz" wrap="square" lIns="91425" tIns="91425" rIns="91425" bIns="91425" numCol="1" anchor="b" anchorCtr="0" compatLnSpc="1">
            <a:prstTxWarp prst="textNoShape">
              <a:avLst/>
            </a:prstTxWarp>
            <a:noAutofit/>
          </a:bodyPr>
          <a:lstStyle/>
          <a:p>
            <a:pPr>
              <a:buNone/>
            </a:pPr>
            <a:r>
              <a:rPr lang="en" sz="3600" dirty="0"/>
              <a:t>Porn Changes A Man’s Performance?</a:t>
            </a:r>
          </a:p>
        </p:txBody>
      </p:sp>
      <p:sp>
        <p:nvSpPr>
          <p:cNvPr id="99" name="Shape 99"/>
          <p:cNvSpPr txBox="1">
            <a:spLocks noGrp="1"/>
          </p:cNvSpPr>
          <p:nvPr>
            <p:ph type="body" idx="1"/>
          </p:nvPr>
        </p:nvSpPr>
        <p:spPr>
          <a:xfrm>
            <a:off x="457200" y="2057401"/>
            <a:ext cx="8229600" cy="3725699"/>
          </a:xfrm>
          <a:prstGeom prst="rect">
            <a:avLst/>
          </a:prstGeom>
        </p:spPr>
        <p:txBody>
          <a:bodyPr vert="horz" wrap="square" lIns="91425" tIns="91425" rIns="91425" bIns="91425" numCol="1" anchor="t" anchorCtr="0" compatLnSpc="1">
            <a:prstTxWarp prst="textNoShape">
              <a:avLst/>
            </a:prstTxWarp>
            <a:noAutofit/>
          </a:bodyPr>
          <a:lstStyle/>
          <a:p>
            <a:pPr marL="457200">
              <a:buClr>
                <a:schemeClr val="lt1"/>
              </a:buClr>
              <a:buFont typeface="Trebuchet MS"/>
              <a:buChar char="●"/>
            </a:pPr>
            <a:r>
              <a:rPr lang="en" sz="1800" dirty="0"/>
              <a:t>Porn takes away the intensity of sex between an male and female.</a:t>
            </a:r>
          </a:p>
          <a:p>
            <a:pPr marL="457200">
              <a:buClr>
                <a:schemeClr val="lt1"/>
              </a:buClr>
              <a:buFont typeface="Trebuchet MS"/>
              <a:buChar char="●"/>
            </a:pPr>
            <a:r>
              <a:rPr lang="en" sz="1800" dirty="0"/>
              <a:t>Porn is a lot more lonelier, it is less erotically pleasurable because it isn’t face to face.</a:t>
            </a:r>
          </a:p>
          <a:p>
            <a:pPr marL="457200">
              <a:buClr>
                <a:schemeClr val="lt1"/>
              </a:buClr>
              <a:buFont typeface="Trebuchet MS"/>
              <a:buChar char="●"/>
            </a:pPr>
            <a:r>
              <a:rPr lang="en" sz="1800" dirty="0"/>
              <a:t>Porn separates people further apart</a:t>
            </a:r>
          </a:p>
          <a:p>
            <a:pPr marL="457200">
              <a:buClr>
                <a:schemeClr val="lt1"/>
              </a:buClr>
              <a:buFont typeface="Trebuchet MS"/>
              <a:buChar char="●"/>
            </a:pPr>
            <a:r>
              <a:rPr lang="en" sz="1800" dirty="0"/>
              <a:t>By watching too much porn, you will start to not get turned on by just the image of your beautiful wife</a:t>
            </a:r>
          </a:p>
          <a:p>
            <a:pPr marL="457200">
              <a:buClr>
                <a:schemeClr val="lt1"/>
              </a:buClr>
              <a:buFont typeface="Trebuchet MS"/>
              <a:buChar char="●"/>
            </a:pPr>
            <a:r>
              <a:rPr lang="en" sz="1800" dirty="0"/>
              <a:t>It gets rid of the mystery of sex by watching porn</a:t>
            </a:r>
          </a:p>
          <a:p>
            <a:pPr marL="457200" indent="-381000">
              <a:buClr>
                <a:schemeClr val="lt1"/>
              </a:buClr>
              <a:buSzPct val="133333"/>
              <a:buFont typeface="Trebuchet MS"/>
              <a:buChar char="●"/>
            </a:pPr>
            <a:r>
              <a:rPr lang="en" sz="1800" dirty="0"/>
              <a:t>Sex has to be natural you can’t just incorporate such moves and expect for it to go as planned like in porn.</a:t>
            </a:r>
            <a:r>
              <a:rPr lang="en" sz="2400" dirty="0"/>
              <a:t> </a:t>
            </a:r>
          </a:p>
          <a:p>
            <a:pPr marL="457200">
              <a:buClr>
                <a:schemeClr val="lt1"/>
              </a:buClr>
              <a:buFont typeface="Trebuchet MS"/>
              <a:buChar char="●"/>
            </a:pPr>
            <a:r>
              <a:rPr lang="en" sz="1800" dirty="0"/>
              <a:t>Young men have said that they cannot find a “real women” because of attempting to to learn sex through porn.</a:t>
            </a:r>
          </a:p>
          <a:p>
            <a:endParaRPr lang="en" sz="1800" dirty="0"/>
          </a:p>
        </p:txBody>
      </p:sp>
    </p:spTree>
    <p:extLst>
      <p:ext uri="{BB962C8B-B14F-4D97-AF65-F5344CB8AC3E}">
        <p14:creationId xmlns:p14="http://schemas.microsoft.com/office/powerpoint/2010/main" val="2130727354"/>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381000"/>
            <a:ext cx="8229600" cy="857400"/>
          </a:xfrm>
          <a:prstGeom prst="rect">
            <a:avLst/>
          </a:prstGeom>
        </p:spPr>
        <p:txBody>
          <a:bodyPr vert="horz" wrap="square" lIns="91425" tIns="91425" rIns="91425" bIns="91425" numCol="1" anchor="b" anchorCtr="0" compatLnSpc="1">
            <a:prstTxWarp prst="textNoShape">
              <a:avLst/>
            </a:prstTxWarp>
            <a:noAutofit/>
          </a:bodyPr>
          <a:lstStyle/>
          <a:p>
            <a:pPr>
              <a:buNone/>
            </a:pPr>
            <a:r>
              <a:rPr lang="en" dirty="0"/>
              <a:t>Credits</a:t>
            </a:r>
          </a:p>
        </p:txBody>
      </p:sp>
      <p:sp>
        <p:nvSpPr>
          <p:cNvPr id="105" name="Shape 105"/>
          <p:cNvSpPr txBox="1">
            <a:spLocks noGrp="1"/>
          </p:cNvSpPr>
          <p:nvPr>
            <p:ph type="body" idx="1"/>
          </p:nvPr>
        </p:nvSpPr>
        <p:spPr>
          <a:xfrm>
            <a:off x="457200" y="2133600"/>
            <a:ext cx="8229600" cy="3725699"/>
          </a:xfrm>
          <a:prstGeom prst="rect">
            <a:avLst/>
          </a:prstGeom>
        </p:spPr>
        <p:txBody>
          <a:bodyPr vert="horz" wrap="square" lIns="91425" tIns="91425" rIns="91425" bIns="91425" numCol="1" anchor="t" anchorCtr="0" compatLnSpc="1">
            <a:prstTxWarp prst="textNoShape">
              <a:avLst/>
            </a:prstTxWarp>
            <a:noAutofit/>
          </a:bodyPr>
          <a:lstStyle/>
          <a:p>
            <a:pPr marL="0" indent="0"/>
            <a:r>
              <a:rPr lang="en" sz="2400" b="1" i="1" u="sng" dirty="0">
                <a:solidFill>
                  <a:schemeClr val="tx1"/>
                </a:solidFill>
              </a:rPr>
              <a:t>Project done by</a:t>
            </a:r>
            <a:r>
              <a:rPr lang="en" sz="2400" dirty="0">
                <a:solidFill>
                  <a:schemeClr val="tx1"/>
                </a:solidFill>
              </a:rPr>
              <a:t>: Nick Bouch, Brandon Sayegh, 			     Josh De Hesa, Francisco Cuellar</a:t>
            </a:r>
          </a:p>
          <a:p>
            <a:endParaRPr lang="en" sz="2400" dirty="0">
              <a:solidFill>
                <a:schemeClr val="tx1"/>
              </a:solidFill>
            </a:endParaRPr>
          </a:p>
          <a:p>
            <a:pPr marL="0" indent="0"/>
            <a:r>
              <a:rPr lang="en" sz="1100" u="sng" dirty="0">
                <a:solidFill>
                  <a:schemeClr val="tx1"/>
                </a:solidFill>
                <a:hlinkClick r:id=""/>
              </a:rPr>
              <a:t>http://www.frc.org/onepagers/the-effects-of-pornography-on-individuals-marriage-family-and-community</a:t>
            </a:r>
          </a:p>
          <a:p>
            <a:endParaRPr lang="en" sz="1100" u="sng" dirty="0">
              <a:solidFill>
                <a:schemeClr val="tx1"/>
              </a:solidFill>
              <a:hlinkClick r:id=""/>
            </a:endParaRPr>
          </a:p>
          <a:p>
            <a:pPr marL="0" indent="0"/>
            <a:r>
              <a:rPr lang="en" sz="1100" u="sng" dirty="0">
                <a:solidFill>
                  <a:schemeClr val="tx1"/>
                </a:solidFill>
                <a:latin typeface="Arial"/>
                <a:ea typeface="Arial"/>
                <a:cs typeface="Arial"/>
                <a:sym typeface="Arial"/>
                <a:hlinkClick r:id="rId3"/>
              </a:rPr>
              <a:t>http://www.oprah.com/relationships/The-Negative-Effects-of-Porn</a:t>
            </a:r>
          </a:p>
        </p:txBody>
      </p:sp>
    </p:spTree>
    <p:extLst>
      <p:ext uri="{BB962C8B-B14F-4D97-AF65-F5344CB8AC3E}">
        <p14:creationId xmlns:p14="http://schemas.microsoft.com/office/powerpoint/2010/main" val="1961579885"/>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a:xfrm>
            <a:off x="685800" y="654050"/>
            <a:ext cx="7766050" cy="1049338"/>
          </a:xfrm>
        </p:spPr>
        <p:txBody>
          <a:bodyPr lIns="0" tIns="0" rIns="0" bIns="0"/>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t>Philia</a:t>
            </a:r>
          </a:p>
        </p:txBody>
      </p:sp>
      <p:sp>
        <p:nvSpPr>
          <p:cNvPr id="6146" name="Rectangle 2"/>
          <p:cNvSpPr>
            <a:spLocks noGrp="1" noChangeArrowheads="1"/>
          </p:cNvSpPr>
          <p:nvPr>
            <p:ph type="body" idx="1"/>
          </p:nvPr>
        </p:nvSpPr>
        <p:spPr>
          <a:xfrm>
            <a:off x="685800" y="1981200"/>
            <a:ext cx="7766050" cy="4114800"/>
          </a:xfrm>
        </p:spPr>
        <p:txBody>
          <a:bodyPr/>
          <a:lstStyle/>
          <a:p>
            <a:pPr marL="677863" indent="-677863" eaLnBrk="1" hangingPunct="1">
              <a:buFont typeface="Times New Roman" panose="02020603050405020304" pitchFamily="18"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US" altLang="en-US" smtClean="0"/>
              <a:t>Greeks used as love for friend. Brotherly love (Philadelphia). </a:t>
            </a:r>
          </a:p>
          <a:p>
            <a:pPr marL="677863" indent="-677863" eaLnBrk="1" hangingPunct="1">
              <a:buFont typeface="Times New Roman" panose="02020603050405020304" pitchFamily="18"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US" altLang="en-US" smtClean="0"/>
              <a:t>Conditional: Reciprocation</a:t>
            </a:r>
          </a:p>
          <a:p>
            <a:pPr marL="677863" indent="-677863" eaLnBrk="1" hangingPunct="1">
              <a:buFont typeface="Times New Roman" panose="02020603050405020304" pitchFamily="18"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US" altLang="en-US" smtClean="0"/>
              <a:t>Shared interests</a:t>
            </a:r>
          </a:p>
          <a:p>
            <a:pPr marL="677863" indent="-677863" eaLnBrk="1" hangingPunct="1">
              <a:buFont typeface="Times New Roman" panose="02020603050405020304" pitchFamily="18"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US" altLang="en-US" smtClean="0"/>
              <a:t>Phila- 'love of', delphia-brother</a:t>
            </a:r>
          </a:p>
          <a:p>
            <a:pPr marL="677863" indent="-677863" eaLnBrk="1" hangingPunct="1">
              <a:buFont typeface="Times New Roman" panose="02020603050405020304" pitchFamily="18"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US" altLang="en-US" smtClean="0"/>
              <a:t>Philosophy, Philanthropy</a:t>
            </a:r>
          </a:p>
          <a:p>
            <a:pPr marL="677863" indent="-677863" eaLnBrk="1" hangingPunct="1">
              <a:buFont typeface="Times New Roman" panose="02020603050405020304" pitchFamily="18"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US" altLang="en-US" smtClean="0"/>
              <a:t>Used in NT not as much as Agape.</a:t>
            </a:r>
          </a:p>
          <a:p>
            <a:pPr marL="677863" indent="-677863" eaLnBrk="1" hangingPunct="1">
              <a:buFont typeface="Times New Roman" panose="02020603050405020304" pitchFamily="18"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US" altLang="en-US" smtClean="0"/>
              <a:t>“Yes Lord you know that I </a:t>
            </a:r>
            <a:r>
              <a:rPr lang="en-US" altLang="en-US" smtClean="0">
                <a:solidFill>
                  <a:srgbClr val="00B050"/>
                </a:solidFill>
              </a:rPr>
              <a:t>love </a:t>
            </a:r>
            <a:r>
              <a:rPr lang="en-US" altLang="en-US" smtClean="0"/>
              <a:t>you”(Peter)</a:t>
            </a:r>
          </a:p>
        </p:txBody>
      </p:sp>
      <p:pic>
        <p:nvPicPr>
          <p:cNvPr id="112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28600"/>
            <a:ext cx="2286000" cy="1828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6146">
                                            <p:txEl>
                                              <p:pRg st="0" end="0"/>
                                            </p:txEl>
                                          </p:spTgt>
                                        </p:tgtEl>
                                        <p:attrNameLst>
                                          <p:attrName>style.visibility</p:attrName>
                                        </p:attrNameLst>
                                      </p:cBhvr>
                                      <p:to>
                                        <p:strVal val="visible"/>
                                      </p:to>
                                    </p:set>
                                    <p:anim calcmode="lin" valueType="num">
                                      <p:cBhvr additive="repl">
                                        <p:cTn id="7" dur="500" fill="hold"/>
                                        <p:tgtEl>
                                          <p:spTgt spid="6146">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6146">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6146">
                                            <p:txEl>
                                              <p:pRg st="1" end="1"/>
                                            </p:txEl>
                                          </p:spTgt>
                                        </p:tgtEl>
                                        <p:attrNameLst>
                                          <p:attrName>style.visibility</p:attrName>
                                        </p:attrNameLst>
                                      </p:cBhvr>
                                      <p:to>
                                        <p:strVal val="visible"/>
                                      </p:to>
                                    </p:set>
                                    <p:anim calcmode="lin" valueType="num">
                                      <p:cBhvr additive="repl">
                                        <p:cTn id="13" dur="500" fill="hold"/>
                                        <p:tgtEl>
                                          <p:spTgt spid="6146">
                                            <p:txEl>
                                              <p:pRg st="1" end="1"/>
                                            </p:txEl>
                                          </p:spTgt>
                                        </p:tgtEl>
                                        <p:attrNameLst>
                                          <p:attrName>ppt_x</p:attrName>
                                        </p:attrNameLst>
                                      </p:cBhvr>
                                      <p:tavLst>
                                        <p:tav tm="100000">
                                          <p:val>
                                            <p:strVal val="#ppt_x"/>
                                          </p:val>
                                        </p:tav>
                                        <p:tav>
                                          <p:val>
                                            <p:strVal val="#ppt_x"/>
                                          </p:val>
                                        </p:tav>
                                      </p:tavLst>
                                    </p:anim>
                                    <p:anim calcmode="lin" valueType="num">
                                      <p:cBhvr additive="repl">
                                        <p:cTn id="14" dur="500" fill="hold"/>
                                        <p:tgtEl>
                                          <p:spTgt spid="6146">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6146">
                                            <p:txEl>
                                              <p:pRg st="2" end="2"/>
                                            </p:txEl>
                                          </p:spTgt>
                                        </p:tgtEl>
                                        <p:attrNameLst>
                                          <p:attrName>style.visibility</p:attrName>
                                        </p:attrNameLst>
                                      </p:cBhvr>
                                      <p:to>
                                        <p:strVal val="visible"/>
                                      </p:to>
                                    </p:set>
                                    <p:anim calcmode="lin" valueType="num">
                                      <p:cBhvr additive="repl">
                                        <p:cTn id="19" dur="500" fill="hold"/>
                                        <p:tgtEl>
                                          <p:spTgt spid="6146">
                                            <p:txEl>
                                              <p:pRg st="2" end="2"/>
                                            </p:txEl>
                                          </p:spTgt>
                                        </p:tgtEl>
                                        <p:attrNameLst>
                                          <p:attrName>ppt_x</p:attrName>
                                        </p:attrNameLst>
                                      </p:cBhvr>
                                      <p:tavLst>
                                        <p:tav tm="100000">
                                          <p:val>
                                            <p:strVal val="#ppt_x"/>
                                          </p:val>
                                        </p:tav>
                                        <p:tav>
                                          <p:val>
                                            <p:strVal val="#ppt_x"/>
                                          </p:val>
                                        </p:tav>
                                      </p:tavLst>
                                    </p:anim>
                                    <p:anim calcmode="lin" valueType="num">
                                      <p:cBhvr additive="repl">
                                        <p:cTn id="20" dur="500" fill="hold"/>
                                        <p:tgtEl>
                                          <p:spTgt spid="6146">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6146">
                                            <p:txEl>
                                              <p:pRg st="3" end="3"/>
                                            </p:txEl>
                                          </p:spTgt>
                                        </p:tgtEl>
                                        <p:attrNameLst>
                                          <p:attrName>style.visibility</p:attrName>
                                        </p:attrNameLst>
                                      </p:cBhvr>
                                      <p:to>
                                        <p:strVal val="visible"/>
                                      </p:to>
                                    </p:set>
                                    <p:anim calcmode="lin" valueType="num">
                                      <p:cBhvr additive="repl">
                                        <p:cTn id="25" dur="500" fill="hold"/>
                                        <p:tgtEl>
                                          <p:spTgt spid="6146">
                                            <p:txEl>
                                              <p:pRg st="3" end="3"/>
                                            </p:txEl>
                                          </p:spTgt>
                                        </p:tgtEl>
                                        <p:attrNameLst>
                                          <p:attrName>ppt_x</p:attrName>
                                        </p:attrNameLst>
                                      </p:cBhvr>
                                      <p:tavLst>
                                        <p:tav tm="100000">
                                          <p:val>
                                            <p:strVal val="#ppt_x"/>
                                          </p:val>
                                        </p:tav>
                                        <p:tav>
                                          <p:val>
                                            <p:strVal val="#ppt_x"/>
                                          </p:val>
                                        </p:tav>
                                      </p:tavLst>
                                    </p:anim>
                                    <p:anim calcmode="lin" valueType="num">
                                      <p:cBhvr additive="repl">
                                        <p:cTn id="26" dur="500" fill="hold"/>
                                        <p:tgtEl>
                                          <p:spTgt spid="6146">
                                            <p:txEl>
                                              <p:pRg st="3" end="3"/>
                                            </p:txEl>
                                          </p:spTgt>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additive="repl">
                                        <p:cTn id="30" dur="1" fill="hold">
                                          <p:stCondLst>
                                            <p:cond delay="0"/>
                                          </p:stCondLst>
                                        </p:cTn>
                                        <p:tgtEl>
                                          <p:spTgt spid="6146">
                                            <p:txEl>
                                              <p:pRg st="4" end="4"/>
                                            </p:txEl>
                                          </p:spTgt>
                                        </p:tgtEl>
                                        <p:attrNameLst>
                                          <p:attrName>style.visibility</p:attrName>
                                        </p:attrNameLst>
                                      </p:cBhvr>
                                      <p:to>
                                        <p:strVal val="visible"/>
                                      </p:to>
                                    </p:set>
                                    <p:anim calcmode="lin" valueType="num">
                                      <p:cBhvr additive="repl">
                                        <p:cTn id="31" dur="500" fill="hold"/>
                                        <p:tgtEl>
                                          <p:spTgt spid="6146">
                                            <p:txEl>
                                              <p:pRg st="4" end="4"/>
                                            </p:txEl>
                                          </p:spTgt>
                                        </p:tgtEl>
                                        <p:attrNameLst>
                                          <p:attrName>ppt_x</p:attrName>
                                        </p:attrNameLst>
                                      </p:cBhvr>
                                      <p:tavLst>
                                        <p:tav tm="100000">
                                          <p:val>
                                            <p:strVal val="#ppt_x"/>
                                          </p:val>
                                        </p:tav>
                                        <p:tav>
                                          <p:val>
                                            <p:strVal val="#ppt_x"/>
                                          </p:val>
                                        </p:tav>
                                      </p:tavLst>
                                    </p:anim>
                                    <p:anim calcmode="lin" valueType="num">
                                      <p:cBhvr additive="repl">
                                        <p:cTn id="32" dur="500" fill="hold"/>
                                        <p:tgtEl>
                                          <p:spTgt spid="6146">
                                            <p:txEl>
                                              <p:pRg st="4" end="4"/>
                                            </p:txEl>
                                          </p:spTgt>
                                        </p:tgtEl>
                                        <p:attrNameLst>
                                          <p:attrName>ppt_y</p:attrName>
                                        </p:attrNameLst>
                                      </p:cBhvr>
                                      <p:tavLst>
                                        <p:tav tm="100000">
                                          <p:val>
                                            <p:strVal val="1+#ppt_h/2"/>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additive="repl">
                                        <p:cTn id="36" dur="1" fill="hold">
                                          <p:stCondLst>
                                            <p:cond delay="0"/>
                                          </p:stCondLst>
                                        </p:cTn>
                                        <p:tgtEl>
                                          <p:spTgt spid="6146">
                                            <p:txEl>
                                              <p:pRg st="5" end="5"/>
                                            </p:txEl>
                                          </p:spTgt>
                                        </p:tgtEl>
                                        <p:attrNameLst>
                                          <p:attrName>style.visibility</p:attrName>
                                        </p:attrNameLst>
                                      </p:cBhvr>
                                      <p:to>
                                        <p:strVal val="visible"/>
                                      </p:to>
                                    </p:set>
                                    <p:anim calcmode="lin" valueType="num">
                                      <p:cBhvr additive="repl">
                                        <p:cTn id="37" dur="500" fill="hold"/>
                                        <p:tgtEl>
                                          <p:spTgt spid="6146">
                                            <p:txEl>
                                              <p:pRg st="5" end="5"/>
                                            </p:txEl>
                                          </p:spTgt>
                                        </p:tgtEl>
                                        <p:attrNameLst>
                                          <p:attrName>ppt_x</p:attrName>
                                        </p:attrNameLst>
                                      </p:cBhvr>
                                      <p:tavLst>
                                        <p:tav tm="100000">
                                          <p:val>
                                            <p:strVal val="#ppt_x"/>
                                          </p:val>
                                        </p:tav>
                                        <p:tav>
                                          <p:val>
                                            <p:strVal val="#ppt_x"/>
                                          </p:val>
                                        </p:tav>
                                      </p:tavLst>
                                    </p:anim>
                                    <p:anim calcmode="lin" valueType="num">
                                      <p:cBhvr additive="repl">
                                        <p:cTn id="38" dur="500" fill="hold"/>
                                        <p:tgtEl>
                                          <p:spTgt spid="6146">
                                            <p:txEl>
                                              <p:pRg st="5" end="5"/>
                                            </p:txEl>
                                          </p:spTgt>
                                        </p:tgtEl>
                                        <p:attrNameLst>
                                          <p:attrName>ppt_y</p:attrName>
                                        </p:attrNameLst>
                                      </p:cBhvr>
                                      <p:tavLst>
                                        <p:tav tm="100000">
                                          <p:val>
                                            <p:strVal val="1+#ppt_h/2"/>
                                          </p:val>
                                        </p:tav>
                                        <p:tav>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additive="repl">
                                        <p:cTn id="42" dur="1" fill="hold">
                                          <p:stCondLst>
                                            <p:cond delay="0"/>
                                          </p:stCondLst>
                                        </p:cTn>
                                        <p:tgtEl>
                                          <p:spTgt spid="6146">
                                            <p:txEl>
                                              <p:pRg st="6" end="6"/>
                                            </p:txEl>
                                          </p:spTgt>
                                        </p:tgtEl>
                                        <p:attrNameLst>
                                          <p:attrName>style.visibility</p:attrName>
                                        </p:attrNameLst>
                                      </p:cBhvr>
                                      <p:to>
                                        <p:strVal val="visible"/>
                                      </p:to>
                                    </p:set>
                                    <p:anim calcmode="lin" valueType="num">
                                      <p:cBhvr additive="repl">
                                        <p:cTn id="43" dur="500" fill="hold"/>
                                        <p:tgtEl>
                                          <p:spTgt spid="6146">
                                            <p:txEl>
                                              <p:pRg st="6" end="6"/>
                                            </p:txEl>
                                          </p:spTgt>
                                        </p:tgtEl>
                                        <p:attrNameLst>
                                          <p:attrName>ppt_x</p:attrName>
                                        </p:attrNameLst>
                                      </p:cBhvr>
                                      <p:tavLst>
                                        <p:tav tm="100000">
                                          <p:val>
                                            <p:strVal val="#ppt_x"/>
                                          </p:val>
                                        </p:tav>
                                        <p:tav>
                                          <p:val>
                                            <p:strVal val="#ppt_x"/>
                                          </p:val>
                                        </p:tav>
                                      </p:tavLst>
                                    </p:anim>
                                    <p:anim calcmode="lin" valueType="num">
                                      <p:cBhvr additive="repl">
                                        <p:cTn id="44" dur="500" fill="hold"/>
                                        <p:tgtEl>
                                          <p:spTgt spid="6146">
                                            <p:txEl>
                                              <p:pRg st="6" end="6"/>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a:xfrm>
            <a:off x="685800" y="654050"/>
            <a:ext cx="7766050" cy="1049338"/>
          </a:xfrm>
        </p:spPr>
        <p:txBody>
          <a:bodyPr lIns="0" tIns="0" rIns="0" bIns="0"/>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t>Eros</a:t>
            </a:r>
          </a:p>
        </p:txBody>
      </p:sp>
      <p:sp>
        <p:nvSpPr>
          <p:cNvPr id="5122" name="Rectangle 2"/>
          <p:cNvSpPr>
            <a:spLocks noGrp="1" noChangeArrowheads="1"/>
          </p:cNvSpPr>
          <p:nvPr>
            <p:ph type="body" idx="1"/>
          </p:nvPr>
        </p:nvSpPr>
        <p:spPr>
          <a:xfrm>
            <a:off x="685800" y="1844569"/>
            <a:ext cx="7766050" cy="4876800"/>
          </a:xfrm>
        </p:spPr>
        <p:txBody>
          <a:bodyPr/>
          <a:lstStyle/>
          <a:p>
            <a:pPr marL="677863" indent="-677863" eaLnBrk="1" hangingPunct="1">
              <a:buFont typeface="Times New Roman" panose="02020603050405020304" pitchFamily="18"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US" altLang="en-US" dirty="0" smtClean="0"/>
              <a:t>Eros is the love of 'lovers'. Male-Female attraction desire. Intoxicating.</a:t>
            </a:r>
          </a:p>
          <a:p>
            <a:pPr marL="677863" indent="-677863" eaLnBrk="1" hangingPunct="1">
              <a:buFont typeface="Times New Roman" panose="02020603050405020304" pitchFamily="18"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US" altLang="en-US" dirty="0" smtClean="0"/>
              <a:t>Personal but Conditional: Reciprocation</a:t>
            </a:r>
          </a:p>
          <a:p>
            <a:pPr marL="677863" indent="-677863" eaLnBrk="1" hangingPunct="1">
              <a:buFont typeface="Times New Roman" panose="02020603050405020304" pitchFamily="18"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US" altLang="en-US" dirty="0" smtClean="0"/>
              <a:t>Eros was the Greek god of love-sensual, sexual, impulsive. Feelings and attraction.</a:t>
            </a:r>
          </a:p>
          <a:p>
            <a:pPr marL="677863" indent="-677863" eaLnBrk="1" hangingPunct="1">
              <a:buFont typeface="Times New Roman" panose="02020603050405020304" pitchFamily="18"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US" altLang="en-US" dirty="0" smtClean="0"/>
              <a:t>Not used in NT.</a:t>
            </a:r>
          </a:p>
          <a:p>
            <a:pPr marL="677863" indent="-677863" eaLnBrk="1" hangingPunct="1">
              <a:buFont typeface="Times New Roman" panose="02020603050405020304" pitchFamily="18"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US" altLang="en-US" dirty="0" smtClean="0"/>
              <a:t>Song of Solomon: Eros is legitimate when not degraded and </a:t>
            </a:r>
            <a:r>
              <a:rPr lang="en-US" altLang="en-US" dirty="0" smtClean="0"/>
              <a:t>perverted</a:t>
            </a:r>
          </a:p>
          <a:p>
            <a:pPr marL="677863" indent="-677863" eaLnBrk="1" hangingPunct="1">
              <a:buFont typeface="Times New Roman" panose="02020603050405020304" pitchFamily="18" charset="0"/>
              <a:buChar char="•"/>
              <a:tabLst>
                <a:tab pos="677863" algn="l"/>
                <a:tab pos="790575" algn="l"/>
                <a:tab pos="1247775" algn="l"/>
                <a:tab pos="1704975" algn="l"/>
                <a:tab pos="2162175" algn="l"/>
                <a:tab pos="2619375" algn="l"/>
                <a:tab pos="3076575" algn="l"/>
                <a:tab pos="3533775" algn="l"/>
                <a:tab pos="3990975" algn="l"/>
                <a:tab pos="4448175" algn="l"/>
                <a:tab pos="4905375" algn="l"/>
                <a:tab pos="5362575" algn="l"/>
                <a:tab pos="5819775" algn="l"/>
                <a:tab pos="6276975" algn="l"/>
                <a:tab pos="6734175" algn="l"/>
                <a:tab pos="7191375" algn="l"/>
                <a:tab pos="7648575" algn="l"/>
                <a:tab pos="8105775" algn="l"/>
                <a:tab pos="8562975" algn="l"/>
                <a:tab pos="9020175" algn="l"/>
                <a:tab pos="9477375" algn="l"/>
              </a:tabLst>
            </a:pPr>
            <a:r>
              <a:rPr lang="en-US" altLang="en-US" dirty="0" smtClean="0"/>
              <a:t>Prone to false absolutes: sexual desire and emotions</a:t>
            </a:r>
            <a:endParaRPr lang="en-US" altLang="en-US" dirty="0" smtClean="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84944"/>
            <a:ext cx="1676400" cy="1657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122">
                                            <p:txEl>
                                              <p:pRg st="0" end="0"/>
                                            </p:txEl>
                                          </p:spTgt>
                                        </p:tgtEl>
                                        <p:attrNameLst>
                                          <p:attrName>style.visibility</p:attrName>
                                        </p:attrNameLst>
                                      </p:cBhvr>
                                      <p:to>
                                        <p:strVal val="visible"/>
                                      </p:to>
                                    </p:set>
                                    <p:anim calcmode="lin" valueType="num">
                                      <p:cBhvr additive="repl">
                                        <p:cTn id="7" dur="500" fill="hold"/>
                                        <p:tgtEl>
                                          <p:spTgt spid="5122">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5122">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5122">
                                            <p:txEl>
                                              <p:pRg st="1" end="1"/>
                                            </p:txEl>
                                          </p:spTgt>
                                        </p:tgtEl>
                                        <p:attrNameLst>
                                          <p:attrName>style.visibility</p:attrName>
                                        </p:attrNameLst>
                                      </p:cBhvr>
                                      <p:to>
                                        <p:strVal val="visible"/>
                                      </p:to>
                                    </p:set>
                                    <p:anim calcmode="lin" valueType="num">
                                      <p:cBhvr additive="repl">
                                        <p:cTn id="13" dur="500" fill="hold"/>
                                        <p:tgtEl>
                                          <p:spTgt spid="5122">
                                            <p:txEl>
                                              <p:pRg st="1" end="1"/>
                                            </p:txEl>
                                          </p:spTgt>
                                        </p:tgtEl>
                                        <p:attrNameLst>
                                          <p:attrName>ppt_x</p:attrName>
                                        </p:attrNameLst>
                                      </p:cBhvr>
                                      <p:tavLst>
                                        <p:tav tm="100000">
                                          <p:val>
                                            <p:strVal val="#ppt_x"/>
                                          </p:val>
                                        </p:tav>
                                        <p:tav>
                                          <p:val>
                                            <p:strVal val="#ppt_x"/>
                                          </p:val>
                                        </p:tav>
                                      </p:tavLst>
                                    </p:anim>
                                    <p:anim calcmode="lin" valueType="num">
                                      <p:cBhvr additive="repl">
                                        <p:cTn id="14" dur="500" fill="hold"/>
                                        <p:tgtEl>
                                          <p:spTgt spid="5122">
                                            <p:txEl>
                                              <p:pRg st="1" end="1"/>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5123"/>
                                        </p:tgtEl>
                                        <p:attrNameLst>
                                          <p:attrName>style.visibility</p:attrName>
                                        </p:attrNameLst>
                                      </p:cBhvr>
                                      <p:to>
                                        <p:strVal val="visible"/>
                                      </p:to>
                                    </p:set>
                                    <p:anim calcmode="lin" valueType="num">
                                      <p:cBhvr additive="repl">
                                        <p:cTn id="19" dur="500" fill="hold"/>
                                        <p:tgtEl>
                                          <p:spTgt spid="5123"/>
                                        </p:tgtEl>
                                        <p:attrNameLst>
                                          <p:attrName>ppt_x</p:attrName>
                                        </p:attrNameLst>
                                      </p:cBhvr>
                                      <p:tavLst>
                                        <p:tav tm="100000">
                                          <p:val>
                                            <p:strVal val="#ppt_x"/>
                                          </p:val>
                                        </p:tav>
                                        <p:tav>
                                          <p:val>
                                            <p:strVal val="#ppt_x"/>
                                          </p:val>
                                        </p:tav>
                                      </p:tavLst>
                                    </p:anim>
                                    <p:anim calcmode="lin" valueType="num">
                                      <p:cBhvr additive="repl">
                                        <p:cTn id="20" dur="500" fill="hold"/>
                                        <p:tgtEl>
                                          <p:spTgt spid="5123"/>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5122">
                                            <p:txEl>
                                              <p:pRg st="2" end="2"/>
                                            </p:txEl>
                                          </p:spTgt>
                                        </p:tgtEl>
                                        <p:attrNameLst>
                                          <p:attrName>style.visibility</p:attrName>
                                        </p:attrNameLst>
                                      </p:cBhvr>
                                      <p:to>
                                        <p:strVal val="visible"/>
                                      </p:to>
                                    </p:set>
                                    <p:anim calcmode="lin" valueType="num">
                                      <p:cBhvr additive="repl">
                                        <p:cTn id="25" dur="500" fill="hold"/>
                                        <p:tgtEl>
                                          <p:spTgt spid="5122">
                                            <p:txEl>
                                              <p:pRg st="2" end="2"/>
                                            </p:txEl>
                                          </p:spTgt>
                                        </p:tgtEl>
                                        <p:attrNameLst>
                                          <p:attrName>ppt_x</p:attrName>
                                        </p:attrNameLst>
                                      </p:cBhvr>
                                      <p:tavLst>
                                        <p:tav tm="100000">
                                          <p:val>
                                            <p:strVal val="#ppt_x"/>
                                          </p:val>
                                        </p:tav>
                                        <p:tav>
                                          <p:val>
                                            <p:strVal val="#ppt_x"/>
                                          </p:val>
                                        </p:tav>
                                      </p:tavLst>
                                    </p:anim>
                                    <p:anim calcmode="lin" valueType="num">
                                      <p:cBhvr additive="repl">
                                        <p:cTn id="26" dur="500" fill="hold"/>
                                        <p:tgtEl>
                                          <p:spTgt spid="5122">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additive="repl">
                                        <p:cTn id="30" dur="1" fill="hold">
                                          <p:stCondLst>
                                            <p:cond delay="0"/>
                                          </p:stCondLst>
                                        </p:cTn>
                                        <p:tgtEl>
                                          <p:spTgt spid="5122">
                                            <p:txEl>
                                              <p:pRg st="3" end="3"/>
                                            </p:txEl>
                                          </p:spTgt>
                                        </p:tgtEl>
                                        <p:attrNameLst>
                                          <p:attrName>style.visibility</p:attrName>
                                        </p:attrNameLst>
                                      </p:cBhvr>
                                      <p:to>
                                        <p:strVal val="visible"/>
                                      </p:to>
                                    </p:set>
                                    <p:anim calcmode="lin" valueType="num">
                                      <p:cBhvr additive="repl">
                                        <p:cTn id="31" dur="500" fill="hold"/>
                                        <p:tgtEl>
                                          <p:spTgt spid="5122">
                                            <p:txEl>
                                              <p:pRg st="3" end="3"/>
                                            </p:txEl>
                                          </p:spTgt>
                                        </p:tgtEl>
                                        <p:attrNameLst>
                                          <p:attrName>ppt_x</p:attrName>
                                        </p:attrNameLst>
                                      </p:cBhvr>
                                      <p:tavLst>
                                        <p:tav tm="100000">
                                          <p:val>
                                            <p:strVal val="#ppt_x"/>
                                          </p:val>
                                        </p:tav>
                                        <p:tav>
                                          <p:val>
                                            <p:strVal val="#ppt_x"/>
                                          </p:val>
                                        </p:tav>
                                      </p:tavLst>
                                    </p:anim>
                                    <p:anim calcmode="lin" valueType="num">
                                      <p:cBhvr additive="repl">
                                        <p:cTn id="32" dur="500" fill="hold"/>
                                        <p:tgtEl>
                                          <p:spTgt spid="5122">
                                            <p:txEl>
                                              <p:pRg st="3" end="3"/>
                                            </p:txEl>
                                          </p:spTgt>
                                        </p:tgtEl>
                                        <p:attrNameLst>
                                          <p:attrName>ppt_y</p:attrName>
                                        </p:attrNameLst>
                                      </p:cBhvr>
                                      <p:tavLst>
                                        <p:tav tm="100000">
                                          <p:val>
                                            <p:strVal val="1+#ppt_h/2"/>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additive="repl">
                                        <p:cTn id="36" dur="1" fill="hold">
                                          <p:stCondLst>
                                            <p:cond delay="0"/>
                                          </p:stCondLst>
                                        </p:cTn>
                                        <p:tgtEl>
                                          <p:spTgt spid="5122">
                                            <p:txEl>
                                              <p:pRg st="4" end="4"/>
                                            </p:txEl>
                                          </p:spTgt>
                                        </p:tgtEl>
                                        <p:attrNameLst>
                                          <p:attrName>style.visibility</p:attrName>
                                        </p:attrNameLst>
                                      </p:cBhvr>
                                      <p:to>
                                        <p:strVal val="visible"/>
                                      </p:to>
                                    </p:set>
                                    <p:anim calcmode="lin" valueType="num">
                                      <p:cBhvr additive="repl">
                                        <p:cTn id="37" dur="500" fill="hold"/>
                                        <p:tgtEl>
                                          <p:spTgt spid="5122">
                                            <p:txEl>
                                              <p:pRg st="4" end="4"/>
                                            </p:txEl>
                                          </p:spTgt>
                                        </p:tgtEl>
                                        <p:attrNameLst>
                                          <p:attrName>ppt_x</p:attrName>
                                        </p:attrNameLst>
                                      </p:cBhvr>
                                      <p:tavLst>
                                        <p:tav tm="100000">
                                          <p:val>
                                            <p:strVal val="#ppt_x"/>
                                          </p:val>
                                        </p:tav>
                                        <p:tav>
                                          <p:val>
                                            <p:strVal val="#ppt_x"/>
                                          </p:val>
                                        </p:tav>
                                      </p:tavLst>
                                    </p:anim>
                                    <p:anim calcmode="lin" valueType="num">
                                      <p:cBhvr additive="repl">
                                        <p:cTn id="38" dur="500" fill="hold"/>
                                        <p:tgtEl>
                                          <p:spTgt spid="5122">
                                            <p:txEl>
                                              <p:pRg st="4" end="4"/>
                                            </p:txEl>
                                          </p:spTgt>
                                        </p:tgtEl>
                                        <p:attrNameLst>
                                          <p:attrName>ppt_y</p:attrName>
                                        </p:attrNameLst>
                                      </p:cBhvr>
                                      <p:tavLst>
                                        <p:tav tm="100000">
                                          <p:val>
                                            <p:strVal val="1+#ppt_h/2"/>
                                          </p:val>
                                        </p:tav>
                                        <p:tav>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additive="repl">
                                        <p:cTn id="42" dur="1" fill="hold">
                                          <p:stCondLst>
                                            <p:cond delay="0"/>
                                          </p:stCondLst>
                                        </p:cTn>
                                        <p:tgtEl>
                                          <p:spTgt spid="5122">
                                            <p:txEl>
                                              <p:pRg st="5" end="5"/>
                                            </p:txEl>
                                          </p:spTgt>
                                        </p:tgtEl>
                                        <p:attrNameLst>
                                          <p:attrName>style.visibility</p:attrName>
                                        </p:attrNameLst>
                                      </p:cBhvr>
                                      <p:to>
                                        <p:strVal val="visible"/>
                                      </p:to>
                                    </p:set>
                                    <p:anim calcmode="lin" valueType="num">
                                      <p:cBhvr additive="repl">
                                        <p:cTn id="43" dur="500" fill="hold"/>
                                        <p:tgtEl>
                                          <p:spTgt spid="5122">
                                            <p:txEl>
                                              <p:pRg st="5" end="5"/>
                                            </p:txEl>
                                          </p:spTgt>
                                        </p:tgtEl>
                                        <p:attrNameLst>
                                          <p:attrName>ppt_x</p:attrName>
                                        </p:attrNameLst>
                                      </p:cBhvr>
                                      <p:tavLst>
                                        <p:tav tm="100000">
                                          <p:val>
                                            <p:strVal val="#ppt_x"/>
                                          </p:val>
                                        </p:tav>
                                        <p:tav>
                                          <p:val>
                                            <p:strVal val="#ppt_x"/>
                                          </p:val>
                                        </p:tav>
                                      </p:tavLst>
                                    </p:anim>
                                    <p:anim calcmode="lin" valueType="num">
                                      <p:cBhvr additive="repl">
                                        <p:cTn id="44" dur="500" fill="hold"/>
                                        <p:tgtEl>
                                          <p:spTgt spid="5122">
                                            <p:txEl>
                                              <p:pRg st="5" end="5"/>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Storge</a:t>
            </a:r>
          </a:p>
        </p:txBody>
      </p:sp>
      <p:sp>
        <p:nvSpPr>
          <p:cNvPr id="3" name="Content Placeholder 2"/>
          <p:cNvSpPr>
            <a:spLocks noGrp="1"/>
          </p:cNvSpPr>
          <p:nvPr>
            <p:ph idx="1"/>
          </p:nvPr>
        </p:nvSpPr>
        <p:spPr/>
        <p:txBody>
          <a:bodyPr/>
          <a:lstStyle/>
          <a:p>
            <a:r>
              <a:rPr lang="en-US" altLang="en-US" i="1" smtClean="0"/>
              <a:t>Storge</a:t>
            </a:r>
            <a:r>
              <a:rPr lang="en-US" altLang="en-US" smtClean="0"/>
              <a:t>, familial love, is a word for the bond that exists between one who loves and persons, animals, and the things that surround him.</a:t>
            </a:r>
          </a:p>
          <a:p>
            <a:r>
              <a:rPr lang="en-US" altLang="en-US" smtClean="0"/>
              <a:t>Natural love of parents, siblings.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9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9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TM04033921[[fn=Damask]]</Template>
  <TotalTime>37697</TotalTime>
  <Words>3432</Words>
  <Application>Microsoft Office PowerPoint</Application>
  <PresentationFormat>On-screen Show (4:3)</PresentationFormat>
  <Paragraphs>409</Paragraphs>
  <Slides>65</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Aharoni</vt:lpstr>
      <vt:lpstr>Arial</vt:lpstr>
      <vt:lpstr>Georgia</vt:lpstr>
      <vt:lpstr>Lucida Sans Unicode</vt:lpstr>
      <vt:lpstr>Sitka Text</vt:lpstr>
      <vt:lpstr>Tahoma</vt:lpstr>
      <vt:lpstr>Times New Roman</vt:lpstr>
      <vt:lpstr>Trebuchet MS</vt:lpstr>
      <vt:lpstr>Office Theme</vt:lpstr>
      <vt:lpstr>Holy Matrimony and Sexuality</vt:lpstr>
      <vt:lpstr>PowerPoint Presentation</vt:lpstr>
      <vt:lpstr>Theology of Love</vt:lpstr>
      <vt:lpstr>The Problem with the word Love</vt:lpstr>
      <vt:lpstr>CCC 1604: The Four Loves</vt:lpstr>
      <vt:lpstr>Peter and Jesus Jn 21:14-19 </vt:lpstr>
      <vt:lpstr>Philia</vt:lpstr>
      <vt:lpstr>Eros</vt:lpstr>
      <vt:lpstr>Storge</vt:lpstr>
      <vt:lpstr>Agape(Charity) CCC 1822-1829, 2093-2094</vt:lpstr>
      <vt:lpstr>PowerPoint Presentation</vt:lpstr>
      <vt:lpstr>Real Stories of Natural Love Transformed</vt:lpstr>
      <vt:lpstr>‘Grace perfects nature’… the ‘agapification’ of natural love</vt:lpstr>
      <vt:lpstr>-The Fifth Love- Conjugal (Marital) Love</vt:lpstr>
      <vt:lpstr>Conjugal Love is distinct</vt:lpstr>
      <vt:lpstr>How do couples go from ‘Eros/Philia’ to ‘Conjugal Love’</vt:lpstr>
      <vt:lpstr>PowerPoint Presentation</vt:lpstr>
      <vt:lpstr>PowerPoint Presentation</vt:lpstr>
      <vt:lpstr>4 Reasons to Study Holy Matrimony</vt:lpstr>
      <vt:lpstr>Vocation/Discernment</vt:lpstr>
      <vt:lpstr>CCC 2350 Discernment for Vocation of Matrimony</vt:lpstr>
      <vt:lpstr>Clarity and Terminology</vt:lpstr>
      <vt:lpstr>CCC 1601, 2363 :The purpose of Holy Matrimony</vt:lpstr>
      <vt:lpstr>Other ‘Marriages’</vt:lpstr>
      <vt:lpstr>CCC1602,1611,1617:The whole Story of the Bible is about a Marital/Familial Covenant that grows.</vt:lpstr>
      <vt:lpstr>CCC 1605:Phase One: Marriage as a Sacred Covenant, Adam and Eve-  Gn 2:18-25</vt:lpstr>
      <vt:lpstr>CCC 1606-08, Phase Two: ‘Disordered’…post Fall, O.T. times/modern-day ‘civil marriage’</vt:lpstr>
      <vt:lpstr>CCC 1512-16, Phase Three: Marriage restored and renewed</vt:lpstr>
      <vt:lpstr>Phase 3: Holy Matrimony</vt:lpstr>
      <vt:lpstr> </vt:lpstr>
      <vt:lpstr>CCC 1625-1632: Valid or Invalid?</vt:lpstr>
      <vt:lpstr>Annulments: Declaration of ‘Nullity’</vt:lpstr>
      <vt:lpstr>CCC 1633-37:‘Mixed Marriage’ and ‘Disparity of Cult’</vt:lpstr>
      <vt:lpstr>CCC 1652-54: Openness to life</vt:lpstr>
      <vt:lpstr>Children: Gift of Marriage: Domestic Church CCC 1655-58, 2373-2379</vt:lpstr>
      <vt:lpstr>Commandments Six and Nine Human Sexuality</vt:lpstr>
      <vt:lpstr>Commandments Six and Nine</vt:lpstr>
      <vt:lpstr>CCC 2521-2525:‘Beautiful or Hot’ -Image 1-</vt:lpstr>
      <vt:lpstr>CCC 2339, 2520: ‘Beautiful or Hot’ -Image 2-</vt:lpstr>
      <vt:lpstr>CCC 362-368 Whole Person: Seen and Unseen</vt:lpstr>
      <vt:lpstr>CCC 2342-45: A collection of Body Parts?</vt:lpstr>
      <vt:lpstr>PowerPoint Presentation</vt:lpstr>
      <vt:lpstr>CCC 2517-2519: Jesus Image of Women with Bad Reputation</vt:lpstr>
      <vt:lpstr>PowerPoint Presentation</vt:lpstr>
      <vt:lpstr>Discussion Q’s</vt:lpstr>
      <vt:lpstr>PowerPoint Presentation</vt:lpstr>
      <vt:lpstr>CCC 2346-47: Our Image of Women we admire…</vt:lpstr>
      <vt:lpstr>CCC 2354, Matt Fradd: 10 Myths of Pornography -Three Junior classes polled in 2016-</vt:lpstr>
      <vt:lpstr>PowerPoint Presentation</vt:lpstr>
      <vt:lpstr>CCC 2526-27 :Current Situation in Our Culture: How did we get here?</vt:lpstr>
      <vt:lpstr>PowerPoint Presentation</vt:lpstr>
      <vt:lpstr>Other Offenses Against Chastity/Marriage</vt:lpstr>
      <vt:lpstr>PowerPoint Presentation</vt:lpstr>
      <vt:lpstr>Catholic sexuality teachings in harmony with nature</vt:lpstr>
      <vt:lpstr>CCC 2357-2359 Chastity and Homosexuality</vt:lpstr>
      <vt:lpstr>CCC 372, 2333-2355 Sexual Complimentarity is Natural and Divine vs ‘Gender Ideology’</vt:lpstr>
      <vt:lpstr>Eight common sense rules for peace in a crazy world…</vt:lpstr>
      <vt:lpstr> Prayer of Saint Claude de la Colombiere - A Despair Prayer. </vt:lpstr>
      <vt:lpstr>St. Therese of Lisieux on her deathbed…</vt:lpstr>
      <vt:lpstr>The Consequences of Pornography </vt:lpstr>
      <vt:lpstr>Mens View Of Women</vt:lpstr>
      <vt:lpstr>Effect on Relationships</vt:lpstr>
      <vt:lpstr>The negative effects</vt:lpstr>
      <vt:lpstr>Porn Changes A Man’s Performance?</vt:lpstr>
      <vt:lpstr>Credits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dc:title>
  <dc:creator>Sullivan</dc:creator>
  <cp:lastModifiedBy>Owner</cp:lastModifiedBy>
  <cp:revision>101</cp:revision>
  <cp:lastPrinted>1601-01-01T00:00:00Z</cp:lastPrinted>
  <dcterms:created xsi:type="dcterms:W3CDTF">1601-01-01T00:00:00Z</dcterms:created>
  <dcterms:modified xsi:type="dcterms:W3CDTF">2017-06-25T23:24:51Z</dcterms:modified>
</cp:coreProperties>
</file>