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56"/>
  </p:handoutMasterIdLst>
  <p:sldIdLst>
    <p:sldId id="290" r:id="rId2"/>
    <p:sldId id="259" r:id="rId3"/>
    <p:sldId id="319" r:id="rId4"/>
    <p:sldId id="269" r:id="rId5"/>
    <p:sldId id="266" r:id="rId6"/>
    <p:sldId id="306" r:id="rId7"/>
    <p:sldId id="279" r:id="rId8"/>
    <p:sldId id="280" r:id="rId9"/>
    <p:sldId id="282" r:id="rId10"/>
    <p:sldId id="315" r:id="rId11"/>
    <p:sldId id="317" r:id="rId12"/>
    <p:sldId id="320" r:id="rId13"/>
    <p:sldId id="325" r:id="rId14"/>
    <p:sldId id="322" r:id="rId15"/>
    <p:sldId id="323" r:id="rId16"/>
    <p:sldId id="324" r:id="rId17"/>
    <p:sldId id="329" r:id="rId18"/>
    <p:sldId id="326" r:id="rId19"/>
    <p:sldId id="328" r:id="rId20"/>
    <p:sldId id="331" r:id="rId21"/>
    <p:sldId id="327" r:id="rId22"/>
    <p:sldId id="294" r:id="rId23"/>
    <p:sldId id="295" r:id="rId24"/>
    <p:sldId id="321" r:id="rId25"/>
    <p:sldId id="302" r:id="rId26"/>
    <p:sldId id="305" r:id="rId27"/>
    <p:sldId id="308" r:id="rId28"/>
    <p:sldId id="309" r:id="rId29"/>
    <p:sldId id="293" r:id="rId30"/>
    <p:sldId id="310" r:id="rId31"/>
    <p:sldId id="296" r:id="rId32"/>
    <p:sldId id="311" r:id="rId33"/>
    <p:sldId id="313" r:id="rId34"/>
    <p:sldId id="270" r:id="rId35"/>
    <p:sldId id="273" r:id="rId36"/>
    <p:sldId id="271" r:id="rId37"/>
    <p:sldId id="274" r:id="rId38"/>
    <p:sldId id="298" r:id="rId39"/>
    <p:sldId id="297" r:id="rId40"/>
    <p:sldId id="299" r:id="rId41"/>
    <p:sldId id="332" r:id="rId42"/>
    <p:sldId id="333" r:id="rId43"/>
    <p:sldId id="334" r:id="rId44"/>
    <p:sldId id="335" r:id="rId45"/>
    <p:sldId id="336" r:id="rId46"/>
    <p:sldId id="301" r:id="rId47"/>
    <p:sldId id="307" r:id="rId48"/>
    <p:sldId id="337" r:id="rId49"/>
    <p:sldId id="340" r:id="rId50"/>
    <p:sldId id="341" r:id="rId51"/>
    <p:sldId id="261" r:id="rId52"/>
    <p:sldId id="339" r:id="rId53"/>
    <p:sldId id="338" r:id="rId54"/>
    <p:sldId id="33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y Sullivan" initials="GS" lastIdx="0" clrIdx="0">
    <p:extLst>
      <p:ext uri="{19B8F6BF-5375-455C-9EA6-DF929625EA0E}">
        <p15:presenceInfo xmlns:p15="http://schemas.microsoft.com/office/powerpoint/2012/main" userId="400f529c82eae30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CC3399"/>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FCC30B-15DA-44B6-8E06-57EFABCB27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42292F9-FC60-494A-8EAE-448F16C24F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020ED0-CBF4-47B1-A887-819D1F68F880}" type="datetimeFigureOut">
              <a:rPr lang="en-US" smtClean="0"/>
              <a:t>4/8/2018</a:t>
            </a:fld>
            <a:endParaRPr lang="en-US"/>
          </a:p>
        </p:txBody>
      </p:sp>
      <p:sp>
        <p:nvSpPr>
          <p:cNvPr id="4" name="Footer Placeholder 3">
            <a:extLst>
              <a:ext uri="{FF2B5EF4-FFF2-40B4-BE49-F238E27FC236}">
                <a16:creationId xmlns:a16="http://schemas.microsoft.com/office/drawing/2014/main" id="{CB01332D-5979-4890-B729-98E3E4C35D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ED0E295-C407-43FE-853E-50B8979592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1E1955-A296-47C9-B50A-D7EE0D737018}" type="slidenum">
              <a:rPr lang="en-US" smtClean="0"/>
              <a:t>‹#›</a:t>
            </a:fld>
            <a:endParaRPr lang="en-US"/>
          </a:p>
        </p:txBody>
      </p:sp>
    </p:spTree>
    <p:extLst>
      <p:ext uri="{BB962C8B-B14F-4D97-AF65-F5344CB8AC3E}">
        <p14:creationId xmlns:p14="http://schemas.microsoft.com/office/powerpoint/2010/main" val="248660672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6628-BB8C-4AA5-99F7-9A3AE31EB0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E25E14-D0EC-4526-A1F7-637B5E5C794F}"/>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230EAC-1733-4030-96CA-F1D5730ACF1C}"/>
              </a:ext>
            </a:extLst>
          </p:cNvPr>
          <p:cNvSpPr>
            <a:spLocks noGrp="1"/>
          </p:cNvSpPr>
          <p:nvPr>
            <p:ph type="dt" sz="half" idx="10"/>
          </p:nvPr>
        </p:nvSpPr>
        <p:spPr/>
        <p:txBody>
          <a:bodyPr/>
          <a:lstStyle/>
          <a:p>
            <a:fld id="{B068D59A-7860-463A-ABED-06C1BBE76499}" type="datetimeFigureOut">
              <a:rPr lang="en-US" smtClean="0"/>
              <a:t>4/8/2018</a:t>
            </a:fld>
            <a:endParaRPr lang="en-US"/>
          </a:p>
        </p:txBody>
      </p:sp>
      <p:sp>
        <p:nvSpPr>
          <p:cNvPr id="5" name="Footer Placeholder 4">
            <a:extLst>
              <a:ext uri="{FF2B5EF4-FFF2-40B4-BE49-F238E27FC236}">
                <a16:creationId xmlns:a16="http://schemas.microsoft.com/office/drawing/2014/main" id="{FAABA9ED-C34B-496C-9DEF-AA0D7BD621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1BE39-A4E0-42C3-B06F-1F3D5028BD23}"/>
              </a:ext>
            </a:extLst>
          </p:cNvPr>
          <p:cNvSpPr>
            <a:spLocks noGrp="1"/>
          </p:cNvSpPr>
          <p:nvPr>
            <p:ph type="sldNum" sz="quarter" idx="12"/>
          </p:nvPr>
        </p:nvSpPr>
        <p:spPr/>
        <p:txBody>
          <a:bodyPr/>
          <a:lstStyle/>
          <a:p>
            <a:fld id="{33CD8888-0AC4-410C-90EC-1E9490AE67DF}" type="slidenum">
              <a:rPr lang="en-US" smtClean="0"/>
              <a:t>‹#›</a:t>
            </a:fld>
            <a:endParaRPr lang="en-US"/>
          </a:p>
        </p:txBody>
      </p:sp>
    </p:spTree>
    <p:extLst>
      <p:ext uri="{BB962C8B-B14F-4D97-AF65-F5344CB8AC3E}">
        <p14:creationId xmlns:p14="http://schemas.microsoft.com/office/powerpoint/2010/main" val="4035409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2C3A4-E828-4EAD-B4CA-3DD51A3580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762B3-66B6-48C2-B6AB-662485856AB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2A4F3-326C-45CE-BAD3-C75768F04CDC}"/>
              </a:ext>
            </a:extLst>
          </p:cNvPr>
          <p:cNvSpPr>
            <a:spLocks noGrp="1"/>
          </p:cNvSpPr>
          <p:nvPr>
            <p:ph type="dt" sz="half" idx="10"/>
          </p:nvPr>
        </p:nvSpPr>
        <p:spPr/>
        <p:txBody>
          <a:bodyPr/>
          <a:lstStyle/>
          <a:p>
            <a:fld id="{B068D59A-7860-463A-ABED-06C1BBE76499}" type="datetimeFigureOut">
              <a:rPr lang="en-US" smtClean="0"/>
              <a:t>4/8/2018</a:t>
            </a:fld>
            <a:endParaRPr lang="en-US"/>
          </a:p>
        </p:txBody>
      </p:sp>
      <p:sp>
        <p:nvSpPr>
          <p:cNvPr id="5" name="Footer Placeholder 4">
            <a:extLst>
              <a:ext uri="{FF2B5EF4-FFF2-40B4-BE49-F238E27FC236}">
                <a16:creationId xmlns:a16="http://schemas.microsoft.com/office/drawing/2014/main" id="{1048748C-8656-4499-8DDB-2D1C9B9D0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EF833-D2E1-4C7D-8391-CB3EDCD10ACB}"/>
              </a:ext>
            </a:extLst>
          </p:cNvPr>
          <p:cNvSpPr>
            <a:spLocks noGrp="1"/>
          </p:cNvSpPr>
          <p:nvPr>
            <p:ph type="sldNum" sz="quarter" idx="12"/>
          </p:nvPr>
        </p:nvSpPr>
        <p:spPr/>
        <p:txBody>
          <a:bodyPr/>
          <a:lstStyle/>
          <a:p>
            <a:fld id="{33CD8888-0AC4-410C-90EC-1E9490AE67DF}" type="slidenum">
              <a:rPr lang="en-US" smtClean="0"/>
              <a:t>‹#›</a:t>
            </a:fld>
            <a:endParaRPr lang="en-US"/>
          </a:p>
        </p:txBody>
      </p:sp>
    </p:spTree>
    <p:extLst>
      <p:ext uri="{BB962C8B-B14F-4D97-AF65-F5344CB8AC3E}">
        <p14:creationId xmlns:p14="http://schemas.microsoft.com/office/powerpoint/2010/main" val="2628760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0D9869-C366-480C-B33C-0E7837CE0CD1}"/>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233C21-2798-486E-AA59-6B4C0D046BB8}"/>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B9B60-8DCF-4995-91E2-53AADDD588A4}"/>
              </a:ext>
            </a:extLst>
          </p:cNvPr>
          <p:cNvSpPr>
            <a:spLocks noGrp="1"/>
          </p:cNvSpPr>
          <p:nvPr>
            <p:ph type="dt" sz="half" idx="10"/>
          </p:nvPr>
        </p:nvSpPr>
        <p:spPr/>
        <p:txBody>
          <a:bodyPr/>
          <a:lstStyle/>
          <a:p>
            <a:fld id="{B068D59A-7860-463A-ABED-06C1BBE76499}" type="datetimeFigureOut">
              <a:rPr lang="en-US" smtClean="0"/>
              <a:t>4/8/2018</a:t>
            </a:fld>
            <a:endParaRPr lang="en-US"/>
          </a:p>
        </p:txBody>
      </p:sp>
      <p:sp>
        <p:nvSpPr>
          <p:cNvPr id="5" name="Footer Placeholder 4">
            <a:extLst>
              <a:ext uri="{FF2B5EF4-FFF2-40B4-BE49-F238E27FC236}">
                <a16:creationId xmlns:a16="http://schemas.microsoft.com/office/drawing/2014/main" id="{A717E230-E4DB-4A67-8CF6-0F361F866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2E20A0-8F7C-401F-BC80-7D64D017777A}"/>
              </a:ext>
            </a:extLst>
          </p:cNvPr>
          <p:cNvSpPr>
            <a:spLocks noGrp="1"/>
          </p:cNvSpPr>
          <p:nvPr>
            <p:ph type="sldNum" sz="quarter" idx="12"/>
          </p:nvPr>
        </p:nvSpPr>
        <p:spPr/>
        <p:txBody>
          <a:bodyPr/>
          <a:lstStyle/>
          <a:p>
            <a:fld id="{33CD8888-0AC4-410C-90EC-1E9490AE67DF}" type="slidenum">
              <a:rPr lang="en-US" smtClean="0"/>
              <a:t>‹#›</a:t>
            </a:fld>
            <a:endParaRPr lang="en-US"/>
          </a:p>
        </p:txBody>
      </p:sp>
    </p:spTree>
    <p:extLst>
      <p:ext uri="{BB962C8B-B14F-4D97-AF65-F5344CB8AC3E}">
        <p14:creationId xmlns:p14="http://schemas.microsoft.com/office/powerpoint/2010/main" val="141382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FED08-B0BB-4279-B863-FA16065AE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25CB14-4119-4789-92FD-5D168E6D8B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79AC46-EFB3-46CF-BE5A-FE19497BAC7C}"/>
              </a:ext>
            </a:extLst>
          </p:cNvPr>
          <p:cNvSpPr>
            <a:spLocks noGrp="1"/>
          </p:cNvSpPr>
          <p:nvPr>
            <p:ph type="dt" sz="half" idx="10"/>
          </p:nvPr>
        </p:nvSpPr>
        <p:spPr/>
        <p:txBody>
          <a:bodyPr/>
          <a:lstStyle/>
          <a:p>
            <a:fld id="{B068D59A-7860-463A-ABED-06C1BBE76499}" type="datetimeFigureOut">
              <a:rPr lang="en-US" smtClean="0"/>
              <a:t>4/8/2018</a:t>
            </a:fld>
            <a:endParaRPr lang="en-US"/>
          </a:p>
        </p:txBody>
      </p:sp>
      <p:sp>
        <p:nvSpPr>
          <p:cNvPr id="5" name="Footer Placeholder 4">
            <a:extLst>
              <a:ext uri="{FF2B5EF4-FFF2-40B4-BE49-F238E27FC236}">
                <a16:creationId xmlns:a16="http://schemas.microsoft.com/office/drawing/2014/main" id="{5630810D-7699-4DB4-BF0E-7B1D7C179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3648F-3484-4AAF-9E36-6AE8EBCC0A45}"/>
              </a:ext>
            </a:extLst>
          </p:cNvPr>
          <p:cNvSpPr>
            <a:spLocks noGrp="1"/>
          </p:cNvSpPr>
          <p:nvPr>
            <p:ph type="sldNum" sz="quarter" idx="12"/>
          </p:nvPr>
        </p:nvSpPr>
        <p:spPr/>
        <p:txBody>
          <a:bodyPr/>
          <a:lstStyle/>
          <a:p>
            <a:fld id="{33CD8888-0AC4-410C-90EC-1E9490AE67DF}" type="slidenum">
              <a:rPr lang="en-US" smtClean="0"/>
              <a:t>‹#›</a:t>
            </a:fld>
            <a:endParaRPr lang="en-US"/>
          </a:p>
        </p:txBody>
      </p:sp>
    </p:spTree>
    <p:extLst>
      <p:ext uri="{BB962C8B-B14F-4D97-AF65-F5344CB8AC3E}">
        <p14:creationId xmlns:p14="http://schemas.microsoft.com/office/powerpoint/2010/main" val="2482004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D553A-ADBD-409A-AAE1-3C37997B7B2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012E39-9AFD-4F74-9D70-FF4B9C406F70}"/>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8AE5AC4-516A-49A7-B709-0E619720937E}"/>
              </a:ext>
            </a:extLst>
          </p:cNvPr>
          <p:cNvSpPr>
            <a:spLocks noGrp="1"/>
          </p:cNvSpPr>
          <p:nvPr>
            <p:ph type="dt" sz="half" idx="10"/>
          </p:nvPr>
        </p:nvSpPr>
        <p:spPr/>
        <p:txBody>
          <a:bodyPr/>
          <a:lstStyle/>
          <a:p>
            <a:fld id="{B068D59A-7860-463A-ABED-06C1BBE76499}" type="datetimeFigureOut">
              <a:rPr lang="en-US" smtClean="0"/>
              <a:t>4/8/2018</a:t>
            </a:fld>
            <a:endParaRPr lang="en-US"/>
          </a:p>
        </p:txBody>
      </p:sp>
      <p:sp>
        <p:nvSpPr>
          <p:cNvPr id="5" name="Footer Placeholder 4">
            <a:extLst>
              <a:ext uri="{FF2B5EF4-FFF2-40B4-BE49-F238E27FC236}">
                <a16:creationId xmlns:a16="http://schemas.microsoft.com/office/drawing/2014/main" id="{943AB91B-DA7E-47F1-8347-39F69D30E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F2F161-B193-4EA9-8E1E-1D7FC7D9B78C}"/>
              </a:ext>
            </a:extLst>
          </p:cNvPr>
          <p:cNvSpPr>
            <a:spLocks noGrp="1"/>
          </p:cNvSpPr>
          <p:nvPr>
            <p:ph type="sldNum" sz="quarter" idx="12"/>
          </p:nvPr>
        </p:nvSpPr>
        <p:spPr/>
        <p:txBody>
          <a:bodyPr/>
          <a:lstStyle/>
          <a:p>
            <a:fld id="{33CD8888-0AC4-410C-90EC-1E9490AE67DF}" type="slidenum">
              <a:rPr lang="en-US" smtClean="0"/>
              <a:t>‹#›</a:t>
            </a:fld>
            <a:endParaRPr lang="en-US"/>
          </a:p>
        </p:txBody>
      </p:sp>
    </p:spTree>
    <p:extLst>
      <p:ext uri="{BB962C8B-B14F-4D97-AF65-F5344CB8AC3E}">
        <p14:creationId xmlns:p14="http://schemas.microsoft.com/office/powerpoint/2010/main" val="46634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01EB6-B202-47A5-A646-89EFCF5F58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7CE1F0-F8A7-49E0-BCC3-77180C90882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FAD82C-F484-4922-8843-44488D01A7B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618DF5-2DA1-4DD0-878E-FCFDC541739F}"/>
              </a:ext>
            </a:extLst>
          </p:cNvPr>
          <p:cNvSpPr>
            <a:spLocks noGrp="1"/>
          </p:cNvSpPr>
          <p:nvPr>
            <p:ph type="dt" sz="half" idx="10"/>
          </p:nvPr>
        </p:nvSpPr>
        <p:spPr/>
        <p:txBody>
          <a:bodyPr/>
          <a:lstStyle/>
          <a:p>
            <a:fld id="{B068D59A-7860-463A-ABED-06C1BBE76499}" type="datetimeFigureOut">
              <a:rPr lang="en-US" smtClean="0"/>
              <a:t>4/8/2018</a:t>
            </a:fld>
            <a:endParaRPr lang="en-US"/>
          </a:p>
        </p:txBody>
      </p:sp>
      <p:sp>
        <p:nvSpPr>
          <p:cNvPr id="6" name="Footer Placeholder 5">
            <a:extLst>
              <a:ext uri="{FF2B5EF4-FFF2-40B4-BE49-F238E27FC236}">
                <a16:creationId xmlns:a16="http://schemas.microsoft.com/office/drawing/2014/main" id="{F9D0526B-B5F1-4E8A-AB2F-E8F806880D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53FC02-9047-4215-ACC4-F4C520CEDC78}"/>
              </a:ext>
            </a:extLst>
          </p:cNvPr>
          <p:cNvSpPr>
            <a:spLocks noGrp="1"/>
          </p:cNvSpPr>
          <p:nvPr>
            <p:ph type="sldNum" sz="quarter" idx="12"/>
          </p:nvPr>
        </p:nvSpPr>
        <p:spPr/>
        <p:txBody>
          <a:bodyPr/>
          <a:lstStyle/>
          <a:p>
            <a:fld id="{33CD8888-0AC4-410C-90EC-1E9490AE67DF}" type="slidenum">
              <a:rPr lang="en-US" smtClean="0"/>
              <a:t>‹#›</a:t>
            </a:fld>
            <a:endParaRPr lang="en-US"/>
          </a:p>
        </p:txBody>
      </p:sp>
    </p:spTree>
    <p:extLst>
      <p:ext uri="{BB962C8B-B14F-4D97-AF65-F5344CB8AC3E}">
        <p14:creationId xmlns:p14="http://schemas.microsoft.com/office/powerpoint/2010/main" val="112043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E8E1E-3A2B-4A4E-9D21-E2C8B5F8F7C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9E443-9C1D-4B46-B5CD-9ECBE82C247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978EFF-9091-4AE3-8E86-B8C8E0664403}"/>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2F06F1-675B-4760-B39C-7F735D1FB02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E27A05-55A2-4895-A5C7-708328D0C966}"/>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E172E2-1CFC-4C72-8742-86A7E2922E2D}"/>
              </a:ext>
            </a:extLst>
          </p:cNvPr>
          <p:cNvSpPr>
            <a:spLocks noGrp="1"/>
          </p:cNvSpPr>
          <p:nvPr>
            <p:ph type="dt" sz="half" idx="10"/>
          </p:nvPr>
        </p:nvSpPr>
        <p:spPr/>
        <p:txBody>
          <a:bodyPr/>
          <a:lstStyle/>
          <a:p>
            <a:fld id="{B068D59A-7860-463A-ABED-06C1BBE76499}" type="datetimeFigureOut">
              <a:rPr lang="en-US" smtClean="0"/>
              <a:t>4/8/2018</a:t>
            </a:fld>
            <a:endParaRPr lang="en-US"/>
          </a:p>
        </p:txBody>
      </p:sp>
      <p:sp>
        <p:nvSpPr>
          <p:cNvPr id="8" name="Footer Placeholder 7">
            <a:extLst>
              <a:ext uri="{FF2B5EF4-FFF2-40B4-BE49-F238E27FC236}">
                <a16:creationId xmlns:a16="http://schemas.microsoft.com/office/drawing/2014/main" id="{EE8787A1-47C0-47CC-BC17-28FAD7A5CB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37F1B5-A651-4537-8FEA-69E5EFDB330A}"/>
              </a:ext>
            </a:extLst>
          </p:cNvPr>
          <p:cNvSpPr>
            <a:spLocks noGrp="1"/>
          </p:cNvSpPr>
          <p:nvPr>
            <p:ph type="sldNum" sz="quarter" idx="12"/>
          </p:nvPr>
        </p:nvSpPr>
        <p:spPr/>
        <p:txBody>
          <a:bodyPr/>
          <a:lstStyle/>
          <a:p>
            <a:fld id="{33CD8888-0AC4-410C-90EC-1E9490AE67DF}" type="slidenum">
              <a:rPr lang="en-US" smtClean="0"/>
              <a:t>‹#›</a:t>
            </a:fld>
            <a:endParaRPr lang="en-US"/>
          </a:p>
        </p:txBody>
      </p:sp>
    </p:spTree>
    <p:extLst>
      <p:ext uri="{BB962C8B-B14F-4D97-AF65-F5344CB8AC3E}">
        <p14:creationId xmlns:p14="http://schemas.microsoft.com/office/powerpoint/2010/main" val="2537659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6A6A1-45DA-409E-B914-76BB2D60E2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819BC3-51D1-4A88-B7D4-86E915F00257}"/>
              </a:ext>
            </a:extLst>
          </p:cNvPr>
          <p:cNvSpPr>
            <a:spLocks noGrp="1"/>
          </p:cNvSpPr>
          <p:nvPr>
            <p:ph type="dt" sz="half" idx="10"/>
          </p:nvPr>
        </p:nvSpPr>
        <p:spPr/>
        <p:txBody>
          <a:bodyPr/>
          <a:lstStyle/>
          <a:p>
            <a:fld id="{B068D59A-7860-463A-ABED-06C1BBE76499}" type="datetimeFigureOut">
              <a:rPr lang="en-US" smtClean="0"/>
              <a:t>4/8/2018</a:t>
            </a:fld>
            <a:endParaRPr lang="en-US"/>
          </a:p>
        </p:txBody>
      </p:sp>
      <p:sp>
        <p:nvSpPr>
          <p:cNvPr id="4" name="Footer Placeholder 3">
            <a:extLst>
              <a:ext uri="{FF2B5EF4-FFF2-40B4-BE49-F238E27FC236}">
                <a16:creationId xmlns:a16="http://schemas.microsoft.com/office/drawing/2014/main" id="{A01DD137-0A0A-48E1-B0FC-AAFDE505C9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927733-7F05-47AC-93DF-42432B5625F1}"/>
              </a:ext>
            </a:extLst>
          </p:cNvPr>
          <p:cNvSpPr>
            <a:spLocks noGrp="1"/>
          </p:cNvSpPr>
          <p:nvPr>
            <p:ph type="sldNum" sz="quarter" idx="12"/>
          </p:nvPr>
        </p:nvSpPr>
        <p:spPr/>
        <p:txBody>
          <a:bodyPr/>
          <a:lstStyle/>
          <a:p>
            <a:fld id="{33CD8888-0AC4-410C-90EC-1E9490AE67DF}" type="slidenum">
              <a:rPr lang="en-US" smtClean="0"/>
              <a:t>‹#›</a:t>
            </a:fld>
            <a:endParaRPr lang="en-US"/>
          </a:p>
        </p:txBody>
      </p:sp>
    </p:spTree>
    <p:extLst>
      <p:ext uri="{BB962C8B-B14F-4D97-AF65-F5344CB8AC3E}">
        <p14:creationId xmlns:p14="http://schemas.microsoft.com/office/powerpoint/2010/main" val="335505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C76BCE-B834-4FB4-970C-E7B5DAA07B47}"/>
              </a:ext>
            </a:extLst>
          </p:cNvPr>
          <p:cNvSpPr>
            <a:spLocks noGrp="1"/>
          </p:cNvSpPr>
          <p:nvPr>
            <p:ph type="dt" sz="half" idx="10"/>
          </p:nvPr>
        </p:nvSpPr>
        <p:spPr/>
        <p:txBody>
          <a:bodyPr/>
          <a:lstStyle/>
          <a:p>
            <a:fld id="{B068D59A-7860-463A-ABED-06C1BBE76499}" type="datetimeFigureOut">
              <a:rPr lang="en-US" smtClean="0"/>
              <a:t>4/8/2018</a:t>
            </a:fld>
            <a:endParaRPr lang="en-US"/>
          </a:p>
        </p:txBody>
      </p:sp>
      <p:sp>
        <p:nvSpPr>
          <p:cNvPr id="3" name="Footer Placeholder 2">
            <a:extLst>
              <a:ext uri="{FF2B5EF4-FFF2-40B4-BE49-F238E27FC236}">
                <a16:creationId xmlns:a16="http://schemas.microsoft.com/office/drawing/2014/main" id="{E44BAF84-5D49-444C-A277-C1889FDB43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B3A5F6-1FCE-4EA2-AE33-EE60A5871D82}"/>
              </a:ext>
            </a:extLst>
          </p:cNvPr>
          <p:cNvSpPr>
            <a:spLocks noGrp="1"/>
          </p:cNvSpPr>
          <p:nvPr>
            <p:ph type="sldNum" sz="quarter" idx="12"/>
          </p:nvPr>
        </p:nvSpPr>
        <p:spPr/>
        <p:txBody>
          <a:bodyPr/>
          <a:lstStyle/>
          <a:p>
            <a:fld id="{33CD8888-0AC4-410C-90EC-1E9490AE67DF}" type="slidenum">
              <a:rPr lang="en-US" smtClean="0"/>
              <a:t>‹#›</a:t>
            </a:fld>
            <a:endParaRPr lang="en-US"/>
          </a:p>
        </p:txBody>
      </p:sp>
    </p:spTree>
    <p:extLst>
      <p:ext uri="{BB962C8B-B14F-4D97-AF65-F5344CB8AC3E}">
        <p14:creationId xmlns:p14="http://schemas.microsoft.com/office/powerpoint/2010/main" val="261876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97A97-78E5-462E-B1F6-E4D02E509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2A4A76-4AAE-405B-9EE7-CD851BCC163E}"/>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940224-6472-4D6E-A18A-78B883A984AF}"/>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31ADD1-F523-42DC-BD1D-2C3165A5E92A}"/>
              </a:ext>
            </a:extLst>
          </p:cNvPr>
          <p:cNvSpPr>
            <a:spLocks noGrp="1"/>
          </p:cNvSpPr>
          <p:nvPr>
            <p:ph type="dt" sz="half" idx="10"/>
          </p:nvPr>
        </p:nvSpPr>
        <p:spPr/>
        <p:txBody>
          <a:bodyPr/>
          <a:lstStyle/>
          <a:p>
            <a:fld id="{B068D59A-7860-463A-ABED-06C1BBE76499}" type="datetimeFigureOut">
              <a:rPr lang="en-US" smtClean="0"/>
              <a:t>4/8/2018</a:t>
            </a:fld>
            <a:endParaRPr lang="en-US"/>
          </a:p>
        </p:txBody>
      </p:sp>
      <p:sp>
        <p:nvSpPr>
          <p:cNvPr id="6" name="Footer Placeholder 5">
            <a:extLst>
              <a:ext uri="{FF2B5EF4-FFF2-40B4-BE49-F238E27FC236}">
                <a16:creationId xmlns:a16="http://schemas.microsoft.com/office/drawing/2014/main" id="{67EFCE41-A6FE-4AFC-9138-0319D9B32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2D5E73-0C8B-498B-B2F8-99B5C17D333A}"/>
              </a:ext>
            </a:extLst>
          </p:cNvPr>
          <p:cNvSpPr>
            <a:spLocks noGrp="1"/>
          </p:cNvSpPr>
          <p:nvPr>
            <p:ph type="sldNum" sz="quarter" idx="12"/>
          </p:nvPr>
        </p:nvSpPr>
        <p:spPr/>
        <p:txBody>
          <a:bodyPr/>
          <a:lstStyle/>
          <a:p>
            <a:fld id="{33CD8888-0AC4-410C-90EC-1E9490AE67DF}" type="slidenum">
              <a:rPr lang="en-US" smtClean="0"/>
              <a:t>‹#›</a:t>
            </a:fld>
            <a:endParaRPr lang="en-US"/>
          </a:p>
        </p:txBody>
      </p:sp>
    </p:spTree>
    <p:extLst>
      <p:ext uri="{BB962C8B-B14F-4D97-AF65-F5344CB8AC3E}">
        <p14:creationId xmlns:p14="http://schemas.microsoft.com/office/powerpoint/2010/main" val="4278542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0A2C1-D654-4690-BC85-D00841ED0A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FE3FF-F491-46EE-9806-4917DA7FCE59}"/>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DCA1455-F537-480A-AC27-087F73EE8F9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C810FB-4C9F-4565-AB0E-37B814D20556}"/>
              </a:ext>
            </a:extLst>
          </p:cNvPr>
          <p:cNvSpPr>
            <a:spLocks noGrp="1"/>
          </p:cNvSpPr>
          <p:nvPr>
            <p:ph type="dt" sz="half" idx="10"/>
          </p:nvPr>
        </p:nvSpPr>
        <p:spPr/>
        <p:txBody>
          <a:bodyPr/>
          <a:lstStyle/>
          <a:p>
            <a:fld id="{B068D59A-7860-463A-ABED-06C1BBE76499}" type="datetimeFigureOut">
              <a:rPr lang="en-US" smtClean="0"/>
              <a:t>4/8/2018</a:t>
            </a:fld>
            <a:endParaRPr lang="en-US"/>
          </a:p>
        </p:txBody>
      </p:sp>
      <p:sp>
        <p:nvSpPr>
          <p:cNvPr id="6" name="Footer Placeholder 5">
            <a:extLst>
              <a:ext uri="{FF2B5EF4-FFF2-40B4-BE49-F238E27FC236}">
                <a16:creationId xmlns:a16="http://schemas.microsoft.com/office/drawing/2014/main" id="{CE3FCC80-D775-4773-9063-D53FCBEA1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634430-E5EF-4500-B4F6-0571391A763F}"/>
              </a:ext>
            </a:extLst>
          </p:cNvPr>
          <p:cNvSpPr>
            <a:spLocks noGrp="1"/>
          </p:cNvSpPr>
          <p:nvPr>
            <p:ph type="sldNum" sz="quarter" idx="12"/>
          </p:nvPr>
        </p:nvSpPr>
        <p:spPr/>
        <p:txBody>
          <a:bodyPr/>
          <a:lstStyle/>
          <a:p>
            <a:fld id="{33CD8888-0AC4-410C-90EC-1E9490AE67DF}" type="slidenum">
              <a:rPr lang="en-US" smtClean="0"/>
              <a:t>‹#›</a:t>
            </a:fld>
            <a:endParaRPr lang="en-US"/>
          </a:p>
        </p:txBody>
      </p:sp>
    </p:spTree>
    <p:extLst>
      <p:ext uri="{BB962C8B-B14F-4D97-AF65-F5344CB8AC3E}">
        <p14:creationId xmlns:p14="http://schemas.microsoft.com/office/powerpoint/2010/main" val="2353958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6ED3D-E005-4266-A3DC-9FD42D64107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A0D792-7FE2-4D64-9A16-6FCFDAA540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0481C-5791-4090-9BD0-D5161DF1857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68D59A-7860-463A-ABED-06C1BBE76499}" type="datetimeFigureOut">
              <a:rPr lang="en-US" smtClean="0"/>
              <a:t>4/8/2018</a:t>
            </a:fld>
            <a:endParaRPr lang="en-US"/>
          </a:p>
        </p:txBody>
      </p:sp>
      <p:sp>
        <p:nvSpPr>
          <p:cNvPr id="5" name="Footer Placeholder 4">
            <a:extLst>
              <a:ext uri="{FF2B5EF4-FFF2-40B4-BE49-F238E27FC236}">
                <a16:creationId xmlns:a16="http://schemas.microsoft.com/office/drawing/2014/main" id="{7C1838E6-1B8F-472A-A668-748D4EDF261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37AAA7-A19D-4C58-8DD0-F495907349D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D8888-0AC4-410C-90EC-1E9490AE67DF}" type="slidenum">
              <a:rPr lang="en-US" smtClean="0"/>
              <a:t>‹#›</a:t>
            </a:fld>
            <a:endParaRPr lang="en-US"/>
          </a:p>
        </p:txBody>
      </p:sp>
    </p:spTree>
    <p:extLst>
      <p:ext uri="{BB962C8B-B14F-4D97-AF65-F5344CB8AC3E}">
        <p14:creationId xmlns:p14="http://schemas.microsoft.com/office/powerpoint/2010/main" val="344138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60000"/>
                    <a:lumOff val="40000"/>
                  </a:schemeClr>
                </a:solidFill>
              </a:rPr>
              <a:t>Curriculum, Effective Teaching, Challenges, Course Contents</a:t>
            </a:r>
          </a:p>
        </p:txBody>
      </p:sp>
      <p:sp>
        <p:nvSpPr>
          <p:cNvPr id="3" name="Content Placeholder 2"/>
          <p:cNvSpPr>
            <a:spLocks noGrp="1"/>
          </p:cNvSpPr>
          <p:nvPr>
            <p:ph idx="1"/>
          </p:nvPr>
        </p:nvSpPr>
        <p:spPr/>
        <p:txBody>
          <a:bodyPr>
            <a:normAutofit lnSpcReduction="10000"/>
          </a:bodyPr>
          <a:lstStyle/>
          <a:p>
            <a:r>
              <a:rPr lang="en-US" dirty="0">
                <a:solidFill>
                  <a:schemeClr val="bg1"/>
                </a:solidFill>
              </a:rPr>
              <a:t>Who We Are</a:t>
            </a:r>
          </a:p>
          <a:p>
            <a:r>
              <a:rPr lang="en-US" dirty="0">
                <a:solidFill>
                  <a:schemeClr val="bg1"/>
                </a:solidFill>
              </a:rPr>
              <a:t>Our Task</a:t>
            </a:r>
          </a:p>
          <a:p>
            <a:r>
              <a:rPr lang="en-US" dirty="0">
                <a:solidFill>
                  <a:schemeClr val="bg1"/>
                </a:solidFill>
              </a:rPr>
              <a:t>Catechesis in Catholic Schools</a:t>
            </a:r>
          </a:p>
          <a:p>
            <a:r>
              <a:rPr lang="en-US" dirty="0">
                <a:solidFill>
                  <a:schemeClr val="bg1"/>
                </a:solidFill>
              </a:rPr>
              <a:t>The Gospel Message</a:t>
            </a:r>
          </a:p>
          <a:p>
            <a:r>
              <a:rPr lang="en-US" dirty="0">
                <a:solidFill>
                  <a:schemeClr val="bg1"/>
                </a:solidFill>
              </a:rPr>
              <a:t>Evangelization in Catholic Schools</a:t>
            </a:r>
          </a:p>
          <a:p>
            <a:r>
              <a:rPr lang="en-US" dirty="0">
                <a:solidFill>
                  <a:schemeClr val="accent4">
                    <a:lumMod val="60000"/>
                    <a:lumOff val="40000"/>
                  </a:schemeClr>
                </a:solidFill>
              </a:rPr>
              <a:t>-Lunch-</a:t>
            </a:r>
          </a:p>
          <a:p>
            <a:r>
              <a:rPr lang="en-US" dirty="0">
                <a:solidFill>
                  <a:schemeClr val="bg1"/>
                </a:solidFill>
              </a:rPr>
              <a:t>Challenges</a:t>
            </a:r>
          </a:p>
          <a:p>
            <a:r>
              <a:rPr lang="en-US" dirty="0">
                <a:solidFill>
                  <a:schemeClr val="bg1"/>
                </a:solidFill>
              </a:rPr>
              <a:t>Strategies</a:t>
            </a:r>
          </a:p>
          <a:p>
            <a:r>
              <a:rPr lang="en-US" dirty="0">
                <a:solidFill>
                  <a:schemeClr val="bg1"/>
                </a:solidFill>
              </a:rPr>
              <a:t>The Framework</a:t>
            </a:r>
          </a:p>
          <a:p>
            <a:pPr marL="0" indent="0">
              <a:buNone/>
            </a:pPr>
            <a:endParaRPr lang="en-US" dirty="0">
              <a:solidFill>
                <a:schemeClr val="bg1"/>
              </a:solidFill>
            </a:endParaRPr>
          </a:p>
        </p:txBody>
      </p:sp>
    </p:spTree>
    <p:extLst>
      <p:ext uri="{BB962C8B-B14F-4D97-AF65-F5344CB8AC3E}">
        <p14:creationId xmlns:p14="http://schemas.microsoft.com/office/powerpoint/2010/main" val="97687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F3F4E-7BC8-44BA-B015-C8448BEE013F}"/>
              </a:ext>
            </a:extLst>
          </p:cNvPr>
          <p:cNvSpPr>
            <a:spLocks noGrp="1"/>
          </p:cNvSpPr>
          <p:nvPr>
            <p:ph type="title"/>
          </p:nvPr>
        </p:nvSpPr>
        <p:spPr>
          <a:xfrm>
            <a:off x="838200" y="365125"/>
            <a:ext cx="10748963" cy="1325563"/>
          </a:xfrm>
        </p:spPr>
        <p:txBody>
          <a:bodyPr/>
          <a:lstStyle/>
          <a:p>
            <a:r>
              <a:rPr lang="en-US" dirty="0">
                <a:solidFill>
                  <a:schemeClr val="bg1"/>
                </a:solidFill>
              </a:rPr>
              <a:t>GDC: ‘General Directory for Catechesis’ (1997)</a:t>
            </a:r>
          </a:p>
        </p:txBody>
      </p:sp>
      <p:sp>
        <p:nvSpPr>
          <p:cNvPr id="3" name="Content Placeholder 2">
            <a:extLst>
              <a:ext uri="{FF2B5EF4-FFF2-40B4-BE49-F238E27FC236}">
                <a16:creationId xmlns:a16="http://schemas.microsoft.com/office/drawing/2014/main" id="{F5DBF3BA-2AB1-4AD5-B53D-0789DE43D8B0}"/>
              </a:ext>
            </a:extLst>
          </p:cNvPr>
          <p:cNvSpPr>
            <a:spLocks noGrp="1"/>
          </p:cNvSpPr>
          <p:nvPr>
            <p:ph sz="half" idx="1"/>
          </p:nvPr>
        </p:nvSpPr>
        <p:spPr/>
        <p:txBody>
          <a:bodyPr/>
          <a:lstStyle/>
          <a:p>
            <a:r>
              <a:rPr lang="en-US" dirty="0">
                <a:solidFill>
                  <a:schemeClr val="bg1"/>
                </a:solidFill>
              </a:rPr>
              <a:t>Part 1: Catechesis in the Church’s Mission of Evangelization</a:t>
            </a:r>
          </a:p>
          <a:p>
            <a:r>
              <a:rPr lang="en-US" dirty="0">
                <a:highlight>
                  <a:srgbClr val="FFFF00"/>
                </a:highlight>
              </a:rPr>
              <a:t>Part 2: The Gospel Message</a:t>
            </a:r>
          </a:p>
          <a:p>
            <a:r>
              <a:rPr lang="en-US" dirty="0">
                <a:solidFill>
                  <a:schemeClr val="bg1"/>
                </a:solidFill>
              </a:rPr>
              <a:t>Part 3: The Pedagogy of the Faith</a:t>
            </a:r>
          </a:p>
          <a:p>
            <a:r>
              <a:rPr lang="en-US" dirty="0">
                <a:solidFill>
                  <a:schemeClr val="bg1"/>
                </a:solidFill>
              </a:rPr>
              <a:t>Part 4: Those to be Catechized</a:t>
            </a:r>
          </a:p>
          <a:p>
            <a:r>
              <a:rPr lang="en-US" dirty="0">
                <a:solidFill>
                  <a:schemeClr val="bg1"/>
                </a:solidFill>
              </a:rPr>
              <a:t>Part 5: Catechesis in the Particular Church</a:t>
            </a:r>
          </a:p>
        </p:txBody>
      </p:sp>
      <p:sp>
        <p:nvSpPr>
          <p:cNvPr id="4" name="Content Placeholder 3">
            <a:extLst>
              <a:ext uri="{FF2B5EF4-FFF2-40B4-BE49-F238E27FC236}">
                <a16:creationId xmlns:a16="http://schemas.microsoft.com/office/drawing/2014/main" id="{0393614F-258C-42B8-93BD-1CA193A549E7}"/>
              </a:ext>
            </a:extLst>
          </p:cNvPr>
          <p:cNvSpPr>
            <a:spLocks noGrp="1"/>
          </p:cNvSpPr>
          <p:nvPr>
            <p:ph sz="half" idx="2"/>
          </p:nvPr>
        </p:nvSpPr>
        <p:spPr/>
        <p:txBody>
          <a:bodyPr/>
          <a:lstStyle/>
          <a:p>
            <a:r>
              <a:rPr lang="en-US" dirty="0">
                <a:solidFill>
                  <a:srgbClr val="FFFF00"/>
                </a:solidFill>
              </a:rPr>
              <a:t>Part 2: The Gospel Message</a:t>
            </a:r>
          </a:p>
          <a:p>
            <a:pPr marL="0" indent="0">
              <a:buNone/>
            </a:pPr>
            <a:endParaRPr lang="en-US" dirty="0">
              <a:solidFill>
                <a:srgbClr val="FFFF00"/>
              </a:solidFill>
            </a:endParaRPr>
          </a:p>
          <a:p>
            <a:pPr lvl="1"/>
            <a:r>
              <a:rPr lang="en-US" dirty="0">
                <a:solidFill>
                  <a:srgbClr val="FFFF00"/>
                </a:solidFill>
              </a:rPr>
              <a:t>	Chapter 1: Norms and criteria for presenting the Gospel message in catechesis.</a:t>
            </a:r>
          </a:p>
          <a:p>
            <a:pPr lvl="2"/>
            <a:endParaRPr lang="en-US" dirty="0">
              <a:solidFill>
                <a:srgbClr val="FFFF00"/>
              </a:solidFill>
            </a:endParaRPr>
          </a:p>
          <a:p>
            <a:pPr lvl="1"/>
            <a:r>
              <a:rPr lang="en-US" dirty="0">
                <a:solidFill>
                  <a:srgbClr val="FFFF00"/>
                </a:solidFill>
              </a:rPr>
              <a:t>	Chapter 2: “This is our faith, this is the faith of the Church”.</a:t>
            </a:r>
          </a:p>
        </p:txBody>
      </p:sp>
      <p:sp>
        <p:nvSpPr>
          <p:cNvPr id="10" name="Left Brace 9">
            <a:extLst>
              <a:ext uri="{FF2B5EF4-FFF2-40B4-BE49-F238E27FC236}">
                <a16:creationId xmlns:a16="http://schemas.microsoft.com/office/drawing/2014/main" id="{8FD67E22-9106-4A4D-A544-04070ED5158F}"/>
              </a:ext>
            </a:extLst>
          </p:cNvPr>
          <p:cNvSpPr/>
          <p:nvPr/>
        </p:nvSpPr>
        <p:spPr>
          <a:xfrm>
            <a:off x="5003008" y="1334294"/>
            <a:ext cx="2271713" cy="4189413"/>
          </a:xfrm>
          <a:prstGeom prst="leftBrace">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0404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205F-6E3B-4E6B-AE39-DD9C5C1BA089}"/>
              </a:ext>
            </a:extLst>
          </p:cNvPr>
          <p:cNvSpPr>
            <a:spLocks noGrp="1"/>
          </p:cNvSpPr>
          <p:nvPr>
            <p:ph type="title"/>
          </p:nvPr>
        </p:nvSpPr>
        <p:spPr>
          <a:xfrm>
            <a:off x="838200" y="365125"/>
            <a:ext cx="10691813" cy="1325563"/>
          </a:xfrm>
        </p:spPr>
        <p:txBody>
          <a:bodyPr/>
          <a:lstStyle/>
          <a:p>
            <a:r>
              <a:rPr lang="en-US" dirty="0">
                <a:solidFill>
                  <a:schemeClr val="bg1"/>
                </a:solidFill>
              </a:rPr>
              <a:t>NDC: ‘National Directory for Catechesis’ (2005)</a:t>
            </a:r>
          </a:p>
        </p:txBody>
      </p:sp>
      <p:sp>
        <p:nvSpPr>
          <p:cNvPr id="3" name="Content Placeholder 2">
            <a:extLst>
              <a:ext uri="{FF2B5EF4-FFF2-40B4-BE49-F238E27FC236}">
                <a16:creationId xmlns:a16="http://schemas.microsoft.com/office/drawing/2014/main" id="{0CE7D946-CD1B-4C8E-B436-1A28A9E4D6B4}"/>
              </a:ext>
            </a:extLst>
          </p:cNvPr>
          <p:cNvSpPr>
            <a:spLocks noGrp="1"/>
          </p:cNvSpPr>
          <p:nvPr>
            <p:ph idx="1"/>
          </p:nvPr>
        </p:nvSpPr>
        <p:spPr/>
        <p:txBody>
          <a:bodyPr>
            <a:normAutofit/>
          </a:bodyPr>
          <a:lstStyle/>
          <a:p>
            <a:r>
              <a:rPr lang="en-US" sz="1600" dirty="0">
                <a:solidFill>
                  <a:schemeClr val="bg1"/>
                </a:solidFill>
              </a:rPr>
              <a:t>Chapter 1: Proclaiming the Gospel in the United States</a:t>
            </a:r>
          </a:p>
          <a:p>
            <a:r>
              <a:rPr lang="en-US" sz="1600" dirty="0">
                <a:solidFill>
                  <a:schemeClr val="bg1"/>
                </a:solidFill>
              </a:rPr>
              <a:t>Chapter 2: Catechesis within the Church’s Mission of Evangelization</a:t>
            </a:r>
          </a:p>
          <a:p>
            <a:r>
              <a:rPr lang="en-US" dirty="0">
                <a:highlight>
                  <a:srgbClr val="FFFF00"/>
                </a:highlight>
              </a:rPr>
              <a:t>Chapter 3: This is our Faith, This is the Faith of the Church</a:t>
            </a:r>
          </a:p>
          <a:p>
            <a:r>
              <a:rPr lang="en-US" sz="1700" dirty="0">
                <a:solidFill>
                  <a:schemeClr val="bg1"/>
                </a:solidFill>
              </a:rPr>
              <a:t>Chapter 4: Divine and Human Methodology</a:t>
            </a:r>
          </a:p>
          <a:p>
            <a:r>
              <a:rPr lang="en-US" sz="1700" dirty="0">
                <a:solidFill>
                  <a:schemeClr val="bg1"/>
                </a:solidFill>
              </a:rPr>
              <a:t>Chapter 5: Catechesis in a Worshiping Community</a:t>
            </a:r>
          </a:p>
          <a:p>
            <a:r>
              <a:rPr lang="en-US" sz="1700" dirty="0">
                <a:solidFill>
                  <a:schemeClr val="bg1"/>
                </a:solidFill>
              </a:rPr>
              <a:t>Chapter 6: Catechesis for life in Christ</a:t>
            </a:r>
          </a:p>
          <a:p>
            <a:r>
              <a:rPr lang="en-US" sz="1700" dirty="0">
                <a:solidFill>
                  <a:schemeClr val="bg1"/>
                </a:solidFill>
              </a:rPr>
              <a:t>Chapter 7: Catechizing the People of God in diverse settings</a:t>
            </a:r>
          </a:p>
          <a:p>
            <a:r>
              <a:rPr lang="en-US" sz="1700" dirty="0">
                <a:solidFill>
                  <a:schemeClr val="bg1"/>
                </a:solidFill>
              </a:rPr>
              <a:t>Chapter 8: Those who catechize</a:t>
            </a:r>
          </a:p>
          <a:p>
            <a:r>
              <a:rPr lang="en-US" sz="1700" dirty="0">
                <a:solidFill>
                  <a:schemeClr val="bg1"/>
                </a:solidFill>
              </a:rPr>
              <a:t>Chapter 9: Organizing catechetical ministry</a:t>
            </a:r>
          </a:p>
          <a:p>
            <a:r>
              <a:rPr lang="en-US" sz="1700" dirty="0">
                <a:solidFill>
                  <a:schemeClr val="bg1"/>
                </a:solidFill>
              </a:rPr>
              <a:t>Chapter 10: Resources for catechesis</a:t>
            </a:r>
          </a:p>
        </p:txBody>
      </p:sp>
      <p:sp>
        <p:nvSpPr>
          <p:cNvPr id="4" name="Content Placeholder 3">
            <a:extLst>
              <a:ext uri="{FF2B5EF4-FFF2-40B4-BE49-F238E27FC236}">
                <a16:creationId xmlns:a16="http://schemas.microsoft.com/office/drawing/2014/main" id="{1E277373-8DAF-4169-941C-6CEA98846AB7}"/>
              </a:ext>
            </a:extLst>
          </p:cNvPr>
          <p:cNvSpPr>
            <a:spLocks noGrp="1"/>
          </p:cNvSpPr>
          <p:nvPr>
            <p:ph sz="half" idx="4294967295"/>
          </p:nvPr>
        </p:nvSpPr>
        <p:spPr>
          <a:xfrm>
            <a:off x="7010400" y="1825625"/>
            <a:ext cx="5181600" cy="4351339"/>
          </a:xfrm>
        </p:spPr>
        <p:txBody>
          <a:bodyPr>
            <a:normAutofit/>
          </a:bodyPr>
          <a:lstStyle/>
          <a:p>
            <a:endParaRPr lang="en-US" dirty="0"/>
          </a:p>
          <a:p>
            <a:endParaRPr lang="en-US" dirty="0"/>
          </a:p>
        </p:txBody>
      </p:sp>
    </p:spTree>
    <p:extLst>
      <p:ext uri="{BB962C8B-B14F-4D97-AF65-F5344CB8AC3E}">
        <p14:creationId xmlns:p14="http://schemas.microsoft.com/office/powerpoint/2010/main" val="425437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6">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321733"/>
            <a:ext cx="4335613" cy="621453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4" name="Rectangle 28">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572000"/>
            <a:ext cx="7058307" cy="1964267"/>
          </a:xfrm>
          <a:prstGeom prst="rect">
            <a:avLst/>
          </a:prstGeom>
          <a:solidFill>
            <a:srgbClr val="676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5" name="Content Placeholder 4">
            <a:extLst>
              <a:ext uri="{FF2B5EF4-FFF2-40B4-BE49-F238E27FC236}">
                <a16:creationId xmlns:a16="http://schemas.microsoft.com/office/drawing/2014/main" id="{01C401D4-BB91-4412-A944-6D529450E45E}"/>
              </a:ext>
            </a:extLst>
          </p:cNvPr>
          <p:cNvPicPr>
            <a:picLocks noGrp="1" noChangeAspect="1"/>
          </p:cNvPicPr>
          <p:nvPr>
            <p:ph sz="half" idx="2"/>
          </p:nvPr>
        </p:nvPicPr>
        <p:blipFill rotWithShape="1">
          <a:blip r:embed="rId2"/>
          <a:srcRect r="51" b="1"/>
          <a:stretch/>
        </p:blipFill>
        <p:spPr>
          <a:xfrm>
            <a:off x="327547" y="321733"/>
            <a:ext cx="7058307" cy="4107392"/>
          </a:xfrm>
          <a:prstGeom prst="rect">
            <a:avLst/>
          </a:prstGeom>
        </p:spPr>
      </p:pic>
      <p:sp>
        <p:nvSpPr>
          <p:cNvPr id="2" name="Title 1">
            <a:extLst>
              <a:ext uri="{FF2B5EF4-FFF2-40B4-BE49-F238E27FC236}">
                <a16:creationId xmlns:a16="http://schemas.microsoft.com/office/drawing/2014/main" id="{6FF966B3-CC7C-4EF9-8D33-BAADF957E941}"/>
              </a:ext>
            </a:extLst>
          </p:cNvPr>
          <p:cNvSpPr>
            <a:spLocks noGrp="1"/>
          </p:cNvSpPr>
          <p:nvPr>
            <p:ph type="title"/>
          </p:nvPr>
        </p:nvSpPr>
        <p:spPr>
          <a:xfrm>
            <a:off x="559604" y="4911056"/>
            <a:ext cx="6594189" cy="1625211"/>
          </a:xfrm>
        </p:spPr>
        <p:txBody>
          <a:bodyPr vert="horz" lIns="91440" tIns="45720" rIns="91440" bIns="45720" rtlCol="0" anchor="ctr">
            <a:normAutofit fontScale="90000"/>
          </a:bodyPr>
          <a:lstStyle/>
          <a:p>
            <a:r>
              <a:rPr lang="en-US" sz="2700" b="1" dirty="0"/>
              <a:t>“For what I received I passed on to you as of first importance: that Christ died for our sins according</a:t>
            </a:r>
            <a:br>
              <a:rPr lang="en-US" sz="2700" b="1" dirty="0"/>
            </a:br>
            <a:r>
              <a:rPr lang="en-US" sz="2700" b="1" dirty="0"/>
              <a:t> to the Scriptures, that He was buried, that He was raised on the third day according to the Scriptures.” </a:t>
            </a:r>
            <a:br>
              <a:rPr lang="en-US" sz="2700" b="1" dirty="0"/>
            </a:br>
            <a:r>
              <a:rPr lang="en-US" sz="2700" b="1" dirty="0"/>
              <a:t>1 Cor 15:3-4</a:t>
            </a:r>
            <a:br>
              <a:rPr lang="en-US" sz="2700" b="1" dirty="0"/>
            </a:br>
            <a:endParaRPr lang="en-US" sz="2700" b="1" dirty="0"/>
          </a:p>
        </p:txBody>
      </p:sp>
      <p:sp>
        <p:nvSpPr>
          <p:cNvPr id="3" name="Content Placeholder 2">
            <a:extLst>
              <a:ext uri="{FF2B5EF4-FFF2-40B4-BE49-F238E27FC236}">
                <a16:creationId xmlns:a16="http://schemas.microsoft.com/office/drawing/2014/main" id="{CACAC85B-7B92-4B81-881A-64D179D50915}"/>
              </a:ext>
            </a:extLst>
          </p:cNvPr>
          <p:cNvSpPr>
            <a:spLocks noGrp="1"/>
          </p:cNvSpPr>
          <p:nvPr>
            <p:ph sz="half" idx="1"/>
          </p:nvPr>
        </p:nvSpPr>
        <p:spPr>
          <a:xfrm>
            <a:off x="7866496" y="1061710"/>
            <a:ext cx="3671931" cy="5474557"/>
          </a:xfrm>
        </p:spPr>
        <p:txBody>
          <a:bodyPr vert="horz" lIns="91440" tIns="45720" rIns="91440" bIns="45720" rtlCol="0" anchor="ctr">
            <a:normAutofit fontScale="85000" lnSpcReduction="10000"/>
          </a:bodyPr>
          <a:lstStyle/>
          <a:p>
            <a:r>
              <a:rPr lang="en-US" sz="2400" b="1" dirty="0">
                <a:solidFill>
                  <a:schemeClr val="accent2">
                    <a:lumMod val="60000"/>
                    <a:lumOff val="40000"/>
                  </a:schemeClr>
                </a:solidFill>
              </a:rPr>
              <a:t>Is Christocentric: Centers on Jesus</a:t>
            </a:r>
          </a:p>
          <a:p>
            <a:r>
              <a:rPr lang="en-US" sz="2400" b="1" dirty="0">
                <a:solidFill>
                  <a:schemeClr val="accent2">
                    <a:lumMod val="60000"/>
                    <a:lumOff val="40000"/>
                  </a:schemeClr>
                </a:solidFill>
              </a:rPr>
              <a:t>Proclaims good news of Salvation/Liberation: Sin and Paschal Mystery</a:t>
            </a:r>
          </a:p>
          <a:p>
            <a:r>
              <a:rPr lang="en-US" sz="2400" b="1" dirty="0">
                <a:solidFill>
                  <a:schemeClr val="accent2">
                    <a:lumMod val="60000"/>
                    <a:lumOff val="40000"/>
                  </a:schemeClr>
                </a:solidFill>
              </a:rPr>
              <a:t>Is Ecclesial: Comes from and leads to the Church</a:t>
            </a:r>
          </a:p>
          <a:p>
            <a:r>
              <a:rPr lang="en-US" sz="2400" b="1" dirty="0">
                <a:solidFill>
                  <a:schemeClr val="accent2">
                    <a:lumMod val="60000"/>
                    <a:lumOff val="40000"/>
                  </a:schemeClr>
                </a:solidFill>
              </a:rPr>
              <a:t>Is Historical: Past, Present, Future</a:t>
            </a:r>
          </a:p>
          <a:p>
            <a:r>
              <a:rPr lang="en-US" sz="2400" b="1" dirty="0">
                <a:solidFill>
                  <a:schemeClr val="accent2">
                    <a:lumMod val="60000"/>
                    <a:lumOff val="40000"/>
                  </a:schemeClr>
                </a:solidFill>
              </a:rPr>
              <a:t>Is For all People/Cultures</a:t>
            </a:r>
          </a:p>
          <a:p>
            <a:r>
              <a:rPr lang="en-US" sz="2400" b="1" dirty="0">
                <a:solidFill>
                  <a:schemeClr val="accent2">
                    <a:lumMod val="60000"/>
                    <a:lumOff val="40000"/>
                  </a:schemeClr>
                </a:solidFill>
              </a:rPr>
              <a:t>Is Guarded by Holy Spirit: Purity and Integrity of Message</a:t>
            </a:r>
          </a:p>
          <a:p>
            <a:r>
              <a:rPr lang="en-US" sz="2400" b="1" dirty="0">
                <a:solidFill>
                  <a:schemeClr val="accent2">
                    <a:lumMod val="60000"/>
                    <a:lumOff val="40000"/>
                  </a:schemeClr>
                </a:solidFill>
              </a:rPr>
              <a:t>Is Comprehensive and Hierarchical</a:t>
            </a:r>
          </a:p>
          <a:p>
            <a:r>
              <a:rPr lang="en-US" sz="2400" b="1" dirty="0">
                <a:solidFill>
                  <a:schemeClr val="accent2">
                    <a:lumMod val="60000"/>
                    <a:lumOff val="40000"/>
                  </a:schemeClr>
                </a:solidFill>
              </a:rPr>
              <a:t>Communicates the profound dignity of human person</a:t>
            </a:r>
          </a:p>
          <a:p>
            <a:pPr marL="0" indent="0">
              <a:buNone/>
            </a:pPr>
            <a:r>
              <a:rPr lang="en-US" sz="1700" dirty="0">
                <a:solidFill>
                  <a:srgbClr val="FFFFFF"/>
                </a:solidFill>
              </a:rPr>
              <a:t>       (NDC 25)</a:t>
            </a:r>
          </a:p>
          <a:p>
            <a:endParaRPr lang="en-US" sz="1700" dirty="0">
              <a:solidFill>
                <a:srgbClr val="FFFFFF"/>
              </a:solidFill>
            </a:endParaRPr>
          </a:p>
          <a:p>
            <a:endParaRPr lang="en-US" sz="1700" dirty="0">
              <a:solidFill>
                <a:srgbClr val="FFFFFF"/>
              </a:solidFill>
            </a:endParaRPr>
          </a:p>
          <a:p>
            <a:endParaRPr lang="en-US" sz="1700" dirty="0">
              <a:solidFill>
                <a:srgbClr val="FFFFFF"/>
              </a:solidFill>
            </a:endParaRPr>
          </a:p>
        </p:txBody>
      </p:sp>
    </p:spTree>
    <p:extLst>
      <p:ext uri="{BB962C8B-B14F-4D97-AF65-F5344CB8AC3E}">
        <p14:creationId xmlns:p14="http://schemas.microsoft.com/office/powerpoint/2010/main" val="16543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86CB0D-F06E-49A1-BD7A-E308ABF56900}"/>
              </a:ext>
            </a:extLst>
          </p:cNvPr>
          <p:cNvPicPr>
            <a:picLocks noChangeAspect="1"/>
          </p:cNvPicPr>
          <p:nvPr/>
        </p:nvPicPr>
        <p:blipFill>
          <a:blip r:embed="rId2"/>
          <a:stretch>
            <a:fillRect/>
          </a:stretch>
        </p:blipFill>
        <p:spPr>
          <a:xfrm>
            <a:off x="48468" y="85726"/>
            <a:ext cx="2304488" cy="1341236"/>
          </a:xfrm>
          <a:prstGeom prst="rect">
            <a:avLst/>
          </a:prstGeom>
        </p:spPr>
      </p:pic>
      <p:sp>
        <p:nvSpPr>
          <p:cNvPr id="2" name="Title 1">
            <a:extLst>
              <a:ext uri="{FF2B5EF4-FFF2-40B4-BE49-F238E27FC236}">
                <a16:creationId xmlns:a16="http://schemas.microsoft.com/office/drawing/2014/main" id="{75C6F426-A309-4F33-AD2B-D7B9FE96C752}"/>
              </a:ext>
            </a:extLst>
          </p:cNvPr>
          <p:cNvSpPr>
            <a:spLocks noGrp="1"/>
          </p:cNvSpPr>
          <p:nvPr>
            <p:ph type="title"/>
          </p:nvPr>
        </p:nvSpPr>
        <p:spPr/>
        <p:txBody>
          <a:bodyPr/>
          <a:lstStyle/>
          <a:p>
            <a:r>
              <a:rPr lang="en-US" dirty="0"/>
              <a:t>             </a:t>
            </a:r>
            <a:r>
              <a:rPr lang="en-US" dirty="0">
                <a:solidFill>
                  <a:schemeClr val="accent2"/>
                </a:solidFill>
              </a:rPr>
              <a:t>Historical: Past, Present, Future</a:t>
            </a:r>
            <a:endParaRPr lang="en-US" dirty="0"/>
          </a:p>
        </p:txBody>
      </p:sp>
      <p:pic>
        <p:nvPicPr>
          <p:cNvPr id="6" name="Content Placeholder 5">
            <a:extLst>
              <a:ext uri="{FF2B5EF4-FFF2-40B4-BE49-F238E27FC236}">
                <a16:creationId xmlns:a16="http://schemas.microsoft.com/office/drawing/2014/main" id="{7416233E-B245-4D20-B316-9EA124D518D4}"/>
              </a:ext>
            </a:extLst>
          </p:cNvPr>
          <p:cNvPicPr>
            <a:picLocks noGrp="1" noChangeAspect="1"/>
          </p:cNvPicPr>
          <p:nvPr>
            <p:ph sz="half" idx="1"/>
          </p:nvPr>
        </p:nvPicPr>
        <p:blipFill>
          <a:blip r:embed="rId3"/>
          <a:stretch>
            <a:fillRect/>
          </a:stretch>
        </p:blipFill>
        <p:spPr>
          <a:xfrm>
            <a:off x="559905" y="2274536"/>
            <a:ext cx="5181600" cy="31089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Content Placeholder 3">
            <a:extLst>
              <a:ext uri="{FF2B5EF4-FFF2-40B4-BE49-F238E27FC236}">
                <a16:creationId xmlns:a16="http://schemas.microsoft.com/office/drawing/2014/main" id="{7AD72ED3-05AC-4CDD-8E44-E6985340B8AA}"/>
              </a:ext>
            </a:extLst>
          </p:cNvPr>
          <p:cNvSpPr>
            <a:spLocks noGrp="1"/>
          </p:cNvSpPr>
          <p:nvPr>
            <p:ph sz="half" idx="2"/>
          </p:nvPr>
        </p:nvSpPr>
        <p:spPr>
          <a:xfrm>
            <a:off x="6172200" y="2178629"/>
            <a:ext cx="5181600" cy="4351338"/>
          </a:xfrm>
        </p:spPr>
        <p:txBody>
          <a:bodyPr>
            <a:normAutofit/>
          </a:bodyPr>
          <a:lstStyle/>
          <a:p>
            <a:r>
              <a:rPr lang="en-US" dirty="0">
                <a:solidFill>
                  <a:schemeClr val="bg1"/>
                </a:solidFill>
              </a:rPr>
              <a:t>"</a:t>
            </a:r>
            <a:r>
              <a:rPr lang="en-US" i="1" dirty="0">
                <a:solidFill>
                  <a:schemeClr val="bg1"/>
                </a:solidFill>
              </a:rPr>
              <a:t>...in time past it began, made progress, and in Christ reached its highest point; in the present time it displays its force and awaits its consummation in the future.” </a:t>
            </a:r>
          </a:p>
          <a:p>
            <a:pPr marL="0" indent="0">
              <a:buNone/>
            </a:pPr>
            <a:r>
              <a:rPr lang="en-US" i="1" dirty="0">
                <a:solidFill>
                  <a:schemeClr val="bg1"/>
                </a:solidFill>
              </a:rPr>
              <a:t>   GDC 107</a:t>
            </a:r>
          </a:p>
          <a:p>
            <a:endParaRPr lang="en-US" i="1" dirty="0">
              <a:solidFill>
                <a:schemeClr val="bg1"/>
              </a:solidFill>
            </a:endParaRPr>
          </a:p>
          <a:p>
            <a:r>
              <a:rPr lang="en-US" i="1" dirty="0">
                <a:solidFill>
                  <a:schemeClr val="bg1"/>
                </a:solidFill>
              </a:rPr>
              <a:t>The Catechetical </a:t>
            </a:r>
            <a:r>
              <a:rPr lang="en-US" i="1" dirty="0" err="1">
                <a:solidFill>
                  <a:schemeClr val="bg1"/>
                </a:solidFill>
              </a:rPr>
              <a:t>Narratio</a:t>
            </a:r>
            <a:endParaRPr lang="en-US" dirty="0">
              <a:solidFill>
                <a:schemeClr val="bg1"/>
              </a:solidFill>
            </a:endParaRPr>
          </a:p>
        </p:txBody>
      </p:sp>
    </p:spTree>
    <p:extLst>
      <p:ext uri="{BB962C8B-B14F-4D97-AF65-F5344CB8AC3E}">
        <p14:creationId xmlns:p14="http://schemas.microsoft.com/office/powerpoint/2010/main" val="1950431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2A538-18F0-4BF2-ABCF-1AB28658AC3C}"/>
              </a:ext>
            </a:extLst>
          </p:cNvPr>
          <p:cNvSpPr>
            <a:spLocks noGrp="1"/>
          </p:cNvSpPr>
          <p:nvPr>
            <p:ph type="title"/>
          </p:nvPr>
        </p:nvSpPr>
        <p:spPr/>
        <p:txBody>
          <a:bodyPr/>
          <a:lstStyle/>
          <a:p>
            <a:r>
              <a:rPr lang="en-US" dirty="0"/>
              <a:t>                  </a:t>
            </a:r>
            <a:r>
              <a:rPr lang="en-US" dirty="0">
                <a:solidFill>
                  <a:schemeClr val="accent2"/>
                </a:solidFill>
              </a:rPr>
              <a:t>Christocentric</a:t>
            </a:r>
          </a:p>
        </p:txBody>
      </p:sp>
      <p:sp>
        <p:nvSpPr>
          <p:cNvPr id="3" name="Content Placeholder 2">
            <a:extLst>
              <a:ext uri="{FF2B5EF4-FFF2-40B4-BE49-F238E27FC236}">
                <a16:creationId xmlns:a16="http://schemas.microsoft.com/office/drawing/2014/main" id="{51AB0A1C-CC21-4413-A068-EE748D61E330}"/>
              </a:ext>
            </a:extLst>
          </p:cNvPr>
          <p:cNvSpPr>
            <a:spLocks noGrp="1"/>
          </p:cNvSpPr>
          <p:nvPr>
            <p:ph sz="half" idx="1"/>
          </p:nvPr>
        </p:nvSpPr>
        <p:spPr>
          <a:xfrm>
            <a:off x="1021080" y="2290761"/>
            <a:ext cx="5181600" cy="4351338"/>
          </a:xfrm>
        </p:spPr>
        <p:txBody>
          <a:bodyPr>
            <a:normAutofit/>
          </a:bodyPr>
          <a:lstStyle/>
          <a:p>
            <a:r>
              <a:rPr lang="en-US" i="1" dirty="0">
                <a:solidFill>
                  <a:schemeClr val="bg1"/>
                </a:solidFill>
              </a:rPr>
              <a:t>“…at the heart of catechesis we find, in essence, a Person, the Person of Jesus of Nazareth…the definitive aim of catechesis is to put people not only in touch but in communion, in intimacy, with Jesus Christ” </a:t>
            </a:r>
            <a:r>
              <a:rPr lang="en-US" dirty="0">
                <a:solidFill>
                  <a:schemeClr val="bg1"/>
                </a:solidFill>
              </a:rPr>
              <a:t>CT 5</a:t>
            </a:r>
          </a:p>
          <a:p>
            <a:r>
              <a:rPr lang="en-US" dirty="0">
                <a:solidFill>
                  <a:schemeClr val="bg1"/>
                </a:solidFill>
              </a:rPr>
              <a:t>Trinitarian Dimension Introduced</a:t>
            </a:r>
          </a:p>
          <a:p>
            <a:endParaRPr lang="en-US" dirty="0"/>
          </a:p>
        </p:txBody>
      </p:sp>
      <p:pic>
        <p:nvPicPr>
          <p:cNvPr id="6" name="Content Placeholder 5">
            <a:extLst>
              <a:ext uri="{FF2B5EF4-FFF2-40B4-BE49-F238E27FC236}">
                <a16:creationId xmlns:a16="http://schemas.microsoft.com/office/drawing/2014/main" id="{736BBAFE-47EE-4C90-A08B-21A0E400CD8C}"/>
              </a:ext>
            </a:extLst>
          </p:cNvPr>
          <p:cNvPicPr>
            <a:picLocks noGrp="1" noChangeAspect="1"/>
          </p:cNvPicPr>
          <p:nvPr>
            <p:ph sz="half" idx="2"/>
          </p:nvPr>
        </p:nvPicPr>
        <p:blipFill>
          <a:blip r:embed="rId2"/>
          <a:stretch>
            <a:fillRect/>
          </a:stretch>
        </p:blipFill>
        <p:spPr>
          <a:xfrm>
            <a:off x="7484013" y="1145702"/>
            <a:ext cx="3357792" cy="45665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Content Placeholder 4">
            <a:extLst>
              <a:ext uri="{FF2B5EF4-FFF2-40B4-BE49-F238E27FC236}">
                <a16:creationId xmlns:a16="http://schemas.microsoft.com/office/drawing/2014/main" id="{FE7011C3-3538-4A07-87F1-2385A7FBA9B3}"/>
              </a:ext>
            </a:extLst>
          </p:cNvPr>
          <p:cNvPicPr>
            <a:picLocks noGrp="1" noChangeAspect="1"/>
          </p:cNvPicPr>
          <p:nvPr>
            <p:ph sz="half" idx="2"/>
          </p:nvPr>
        </p:nvPicPr>
        <p:blipFill rotWithShape="1">
          <a:blip r:embed="rId3"/>
          <a:srcRect r="51" b="1"/>
          <a:stretch/>
        </p:blipFill>
        <p:spPr>
          <a:xfrm>
            <a:off x="185738" y="215901"/>
            <a:ext cx="2299503" cy="1338135"/>
          </a:xfrm>
          <a:prstGeom prst="rect">
            <a:avLst/>
          </a:prstGeom>
        </p:spPr>
      </p:pic>
    </p:spTree>
    <p:extLst>
      <p:ext uri="{BB962C8B-B14F-4D97-AF65-F5344CB8AC3E}">
        <p14:creationId xmlns:p14="http://schemas.microsoft.com/office/powerpoint/2010/main" val="4176288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7257-4656-413F-AAF5-59530FF1FB91}"/>
              </a:ext>
            </a:extLst>
          </p:cNvPr>
          <p:cNvSpPr>
            <a:spLocks noGrp="1"/>
          </p:cNvSpPr>
          <p:nvPr>
            <p:ph type="title"/>
          </p:nvPr>
        </p:nvSpPr>
        <p:spPr/>
        <p:txBody>
          <a:bodyPr/>
          <a:lstStyle/>
          <a:p>
            <a:r>
              <a:rPr lang="en-US" dirty="0">
                <a:solidFill>
                  <a:schemeClr val="accent2"/>
                </a:solidFill>
              </a:rPr>
              <a:t>                   Salvation and Liberation</a:t>
            </a:r>
          </a:p>
        </p:txBody>
      </p:sp>
      <p:pic>
        <p:nvPicPr>
          <p:cNvPr id="6" name="Content Placeholder 5">
            <a:extLst>
              <a:ext uri="{FF2B5EF4-FFF2-40B4-BE49-F238E27FC236}">
                <a16:creationId xmlns:a16="http://schemas.microsoft.com/office/drawing/2014/main" id="{8A1E66BC-7BCB-4C96-883D-67E749D1381D}"/>
              </a:ext>
            </a:extLst>
          </p:cNvPr>
          <p:cNvPicPr>
            <a:picLocks noGrp="1" noChangeAspect="1"/>
          </p:cNvPicPr>
          <p:nvPr>
            <p:ph sz="half" idx="1"/>
          </p:nvPr>
        </p:nvPicPr>
        <p:blipFill>
          <a:blip r:embed="rId2"/>
          <a:stretch>
            <a:fillRect/>
          </a:stretch>
        </p:blipFill>
        <p:spPr>
          <a:xfrm>
            <a:off x="1796214" y="1825625"/>
            <a:ext cx="3265575" cy="4351339"/>
          </a:xfrm>
          <a:prstGeom prst="rect">
            <a:avLst/>
          </a:prstGeom>
        </p:spPr>
      </p:pic>
      <p:sp>
        <p:nvSpPr>
          <p:cNvPr id="4" name="Content Placeholder 3">
            <a:extLst>
              <a:ext uri="{FF2B5EF4-FFF2-40B4-BE49-F238E27FC236}">
                <a16:creationId xmlns:a16="http://schemas.microsoft.com/office/drawing/2014/main" id="{68158B72-E90B-4319-B4AF-84D5F178D2B4}"/>
              </a:ext>
            </a:extLst>
          </p:cNvPr>
          <p:cNvSpPr>
            <a:spLocks noGrp="1"/>
          </p:cNvSpPr>
          <p:nvPr>
            <p:ph sz="half" idx="2"/>
          </p:nvPr>
        </p:nvSpPr>
        <p:spPr>
          <a:xfrm>
            <a:off x="5986670" y="2141535"/>
            <a:ext cx="5181600" cy="4351338"/>
          </a:xfrm>
        </p:spPr>
        <p:txBody>
          <a:bodyPr/>
          <a:lstStyle/>
          <a:p>
            <a:pPr marL="0" indent="0">
              <a:buNone/>
            </a:pPr>
            <a:r>
              <a:rPr lang="en-US" i="1" dirty="0">
                <a:solidFill>
                  <a:schemeClr val="bg1"/>
                </a:solidFill>
              </a:rPr>
              <a:t>“This is the great gift of God which is to be considered as comprising not merely liberation from all those things by which man is oppressed, but especially liberation from sin and from the domination of the evil one.” </a:t>
            </a:r>
          </a:p>
          <a:p>
            <a:pPr marL="0" indent="0">
              <a:buNone/>
            </a:pPr>
            <a:r>
              <a:rPr lang="en-US" dirty="0">
                <a:solidFill>
                  <a:schemeClr val="bg1"/>
                </a:solidFill>
              </a:rPr>
              <a:t> GDC 101</a:t>
            </a:r>
          </a:p>
        </p:txBody>
      </p:sp>
      <p:pic>
        <p:nvPicPr>
          <p:cNvPr id="5" name="Content Placeholder 4">
            <a:extLst>
              <a:ext uri="{FF2B5EF4-FFF2-40B4-BE49-F238E27FC236}">
                <a16:creationId xmlns:a16="http://schemas.microsoft.com/office/drawing/2014/main" id="{53D02475-82CE-482B-9D16-E52294DDB366}"/>
              </a:ext>
            </a:extLst>
          </p:cNvPr>
          <p:cNvPicPr>
            <a:picLocks noGrp="1" noChangeAspect="1"/>
          </p:cNvPicPr>
          <p:nvPr>
            <p:ph sz="half" idx="2"/>
          </p:nvPr>
        </p:nvPicPr>
        <p:blipFill rotWithShape="1">
          <a:blip r:embed="rId3"/>
          <a:srcRect r="51" b="1"/>
          <a:stretch/>
        </p:blipFill>
        <p:spPr>
          <a:xfrm>
            <a:off x="185738" y="215901"/>
            <a:ext cx="2299503" cy="1338135"/>
          </a:xfrm>
          <a:prstGeom prst="rect">
            <a:avLst/>
          </a:prstGeom>
        </p:spPr>
      </p:pic>
    </p:spTree>
    <p:extLst>
      <p:ext uri="{BB962C8B-B14F-4D97-AF65-F5344CB8AC3E}">
        <p14:creationId xmlns:p14="http://schemas.microsoft.com/office/powerpoint/2010/main" val="3808031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F5B87-2C04-412D-8A5D-FC5AFCB6BC24}"/>
              </a:ext>
            </a:extLst>
          </p:cNvPr>
          <p:cNvSpPr>
            <a:spLocks noGrp="1"/>
          </p:cNvSpPr>
          <p:nvPr>
            <p:ph type="title"/>
          </p:nvPr>
        </p:nvSpPr>
        <p:spPr/>
        <p:txBody>
          <a:bodyPr/>
          <a:lstStyle/>
          <a:p>
            <a:r>
              <a:rPr lang="en-US" dirty="0">
                <a:solidFill>
                  <a:schemeClr val="accent2"/>
                </a:solidFill>
              </a:rPr>
              <a:t>                      Ecclesial</a:t>
            </a:r>
          </a:p>
        </p:txBody>
      </p:sp>
      <p:sp>
        <p:nvSpPr>
          <p:cNvPr id="3" name="Content Placeholder 2">
            <a:extLst>
              <a:ext uri="{FF2B5EF4-FFF2-40B4-BE49-F238E27FC236}">
                <a16:creationId xmlns:a16="http://schemas.microsoft.com/office/drawing/2014/main" id="{56C0369C-8FB3-4C4E-B267-7EF5C4C08BC4}"/>
              </a:ext>
            </a:extLst>
          </p:cNvPr>
          <p:cNvSpPr>
            <a:spLocks noGrp="1"/>
          </p:cNvSpPr>
          <p:nvPr>
            <p:ph sz="half" idx="1"/>
          </p:nvPr>
        </p:nvSpPr>
        <p:spPr>
          <a:xfrm>
            <a:off x="838199" y="1571425"/>
            <a:ext cx="5350565" cy="4921448"/>
          </a:xfrm>
        </p:spPr>
        <p:txBody>
          <a:bodyPr>
            <a:normAutofit fontScale="70000" lnSpcReduction="20000"/>
          </a:bodyPr>
          <a:lstStyle/>
          <a:p>
            <a:r>
              <a:rPr lang="en-US" dirty="0">
                <a:solidFill>
                  <a:schemeClr val="bg1"/>
                </a:solidFill>
              </a:rPr>
              <a:t>“When catechesis transmits the mystery of Christ, the faith of the whole people of God echoes in its message throughout the course of history: </a:t>
            </a:r>
          </a:p>
          <a:p>
            <a:pPr lvl="1"/>
            <a:r>
              <a:rPr lang="en-US" dirty="0">
                <a:solidFill>
                  <a:schemeClr val="bg1"/>
                </a:solidFill>
              </a:rPr>
              <a:t>the faith received by the Apostles from Christ himself and under the action of the Holy Spirit</a:t>
            </a:r>
          </a:p>
          <a:p>
            <a:pPr lvl="1"/>
            <a:r>
              <a:rPr lang="en-US" dirty="0">
                <a:solidFill>
                  <a:schemeClr val="bg1"/>
                </a:solidFill>
              </a:rPr>
              <a:t> that of the martyrs who have borne witness to it and still bear witness to it by their blood</a:t>
            </a:r>
          </a:p>
          <a:p>
            <a:pPr lvl="1"/>
            <a:r>
              <a:rPr lang="en-US" dirty="0">
                <a:solidFill>
                  <a:schemeClr val="bg1"/>
                </a:solidFill>
              </a:rPr>
              <a:t>that of the saints who have lived it and live it profoundly</a:t>
            </a:r>
          </a:p>
          <a:p>
            <a:pPr lvl="1"/>
            <a:r>
              <a:rPr lang="en-US" dirty="0">
                <a:solidFill>
                  <a:schemeClr val="bg1"/>
                </a:solidFill>
              </a:rPr>
              <a:t>that of the Fathers and doctors of the Church who have taught it brilliantly</a:t>
            </a:r>
          </a:p>
          <a:p>
            <a:pPr lvl="1"/>
            <a:r>
              <a:rPr lang="en-US" dirty="0">
                <a:solidFill>
                  <a:schemeClr val="bg1"/>
                </a:solidFill>
              </a:rPr>
              <a:t> that of the missionaries who proclaim it incessantly</a:t>
            </a:r>
          </a:p>
          <a:p>
            <a:pPr lvl="1"/>
            <a:r>
              <a:rPr lang="en-US" dirty="0">
                <a:solidFill>
                  <a:schemeClr val="bg1"/>
                </a:solidFill>
              </a:rPr>
              <a:t> that of theologians who help to understand it better; that of pastors who conserve it with zeal and love and who interpret it authentically. </a:t>
            </a:r>
          </a:p>
          <a:p>
            <a:pPr marL="457189" lvl="1" indent="0">
              <a:buNone/>
            </a:pPr>
            <a:r>
              <a:rPr lang="en-US" sz="2900" dirty="0">
                <a:solidFill>
                  <a:schemeClr val="bg1"/>
                </a:solidFill>
              </a:rPr>
              <a:t>In truth, there is present in catechesis the faith of all those who believe and allow themselves to be guided by the Holy Spirit.” GDC 105</a:t>
            </a:r>
          </a:p>
          <a:p>
            <a:endParaRPr lang="en-US" dirty="0"/>
          </a:p>
        </p:txBody>
      </p:sp>
      <p:pic>
        <p:nvPicPr>
          <p:cNvPr id="5" name="Picture 4">
            <a:extLst>
              <a:ext uri="{FF2B5EF4-FFF2-40B4-BE49-F238E27FC236}">
                <a16:creationId xmlns:a16="http://schemas.microsoft.com/office/drawing/2014/main" id="{12D897A7-1CEB-4E1D-AB30-0791C6836D7C}"/>
              </a:ext>
            </a:extLst>
          </p:cNvPr>
          <p:cNvPicPr>
            <a:picLocks noChangeAspect="1"/>
          </p:cNvPicPr>
          <p:nvPr/>
        </p:nvPicPr>
        <p:blipFill>
          <a:blip r:embed="rId2"/>
          <a:stretch>
            <a:fillRect/>
          </a:stretch>
        </p:blipFill>
        <p:spPr>
          <a:xfrm>
            <a:off x="214593" y="230189"/>
            <a:ext cx="2304488" cy="1341236"/>
          </a:xfrm>
          <a:prstGeom prst="rect">
            <a:avLst/>
          </a:prstGeom>
        </p:spPr>
      </p:pic>
      <p:pic>
        <p:nvPicPr>
          <p:cNvPr id="9" name="Content Placeholder 8">
            <a:extLst>
              <a:ext uri="{FF2B5EF4-FFF2-40B4-BE49-F238E27FC236}">
                <a16:creationId xmlns:a16="http://schemas.microsoft.com/office/drawing/2014/main" id="{8B9F5BEA-F488-4F6D-A4C8-44747676B9EB}"/>
              </a:ext>
            </a:extLst>
          </p:cNvPr>
          <p:cNvPicPr>
            <a:picLocks noGrp="1" noChangeAspect="1"/>
          </p:cNvPicPr>
          <p:nvPr>
            <p:ph sz="half" idx="2"/>
          </p:nvPr>
        </p:nvPicPr>
        <p:blipFill>
          <a:blip r:embed="rId3"/>
          <a:stretch>
            <a:fillRect/>
          </a:stretch>
        </p:blipFill>
        <p:spPr>
          <a:xfrm>
            <a:off x="6957392" y="1327694"/>
            <a:ext cx="3274941" cy="48492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2014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DF73-99D5-4610-9F82-806B66307622}"/>
              </a:ext>
            </a:extLst>
          </p:cNvPr>
          <p:cNvSpPr>
            <a:spLocks noGrp="1"/>
          </p:cNvSpPr>
          <p:nvPr>
            <p:ph type="title"/>
          </p:nvPr>
        </p:nvSpPr>
        <p:spPr/>
        <p:txBody>
          <a:bodyPr/>
          <a:lstStyle/>
          <a:p>
            <a:r>
              <a:rPr lang="en-US" dirty="0"/>
              <a:t>             </a:t>
            </a:r>
            <a:r>
              <a:rPr lang="en-US" dirty="0">
                <a:solidFill>
                  <a:schemeClr val="accent2"/>
                </a:solidFill>
              </a:rPr>
              <a:t>Dignity of the Human Person</a:t>
            </a:r>
            <a:r>
              <a:rPr lang="en-US" dirty="0"/>
              <a:t> </a:t>
            </a:r>
          </a:p>
        </p:txBody>
      </p:sp>
      <p:pic>
        <p:nvPicPr>
          <p:cNvPr id="6" name="Content Placeholder 5">
            <a:extLst>
              <a:ext uri="{FF2B5EF4-FFF2-40B4-BE49-F238E27FC236}">
                <a16:creationId xmlns:a16="http://schemas.microsoft.com/office/drawing/2014/main" id="{A2D84577-A3C1-4FEE-BF68-921563E25534}"/>
              </a:ext>
            </a:extLst>
          </p:cNvPr>
          <p:cNvPicPr>
            <a:picLocks noGrp="1" noChangeAspect="1"/>
          </p:cNvPicPr>
          <p:nvPr>
            <p:ph sz="half" idx="1"/>
          </p:nvPr>
        </p:nvPicPr>
        <p:blipFill>
          <a:blip r:embed="rId2"/>
          <a:stretch>
            <a:fillRect/>
          </a:stretch>
        </p:blipFill>
        <p:spPr>
          <a:xfrm>
            <a:off x="1524000" y="2758282"/>
            <a:ext cx="3810000" cy="2486025"/>
          </a:xfrm>
          <a:prstGeom prst="rect">
            <a:avLst/>
          </a:prstGeom>
        </p:spPr>
      </p:pic>
      <p:sp>
        <p:nvSpPr>
          <p:cNvPr id="4" name="Content Placeholder 3">
            <a:extLst>
              <a:ext uri="{FF2B5EF4-FFF2-40B4-BE49-F238E27FC236}">
                <a16:creationId xmlns:a16="http://schemas.microsoft.com/office/drawing/2014/main" id="{E4EA22BE-9256-44BE-9D54-0C18551DD28A}"/>
              </a:ext>
            </a:extLst>
          </p:cNvPr>
          <p:cNvSpPr>
            <a:spLocks noGrp="1"/>
          </p:cNvSpPr>
          <p:nvPr>
            <p:ph sz="half" idx="2"/>
          </p:nvPr>
        </p:nvSpPr>
        <p:spPr>
          <a:xfrm>
            <a:off x="5893904" y="2141535"/>
            <a:ext cx="5181600" cy="4351338"/>
          </a:xfrm>
        </p:spPr>
        <p:txBody>
          <a:bodyPr/>
          <a:lstStyle/>
          <a:p>
            <a:r>
              <a:rPr lang="en-US" i="1" dirty="0">
                <a:solidFill>
                  <a:schemeClr val="bg1"/>
                </a:solidFill>
              </a:rPr>
              <a:t>“The proclamation of the Gospel shall always be done in close connection with human nature and its aspirations, and will show how the Gospel fully satisfies the human heart.”</a:t>
            </a:r>
          </a:p>
          <a:p>
            <a:pPr marL="0" indent="0">
              <a:buNone/>
            </a:pPr>
            <a:r>
              <a:rPr lang="en-US" i="1" dirty="0">
                <a:solidFill>
                  <a:schemeClr val="bg1"/>
                </a:solidFill>
              </a:rPr>
              <a:t>   </a:t>
            </a:r>
            <a:r>
              <a:rPr lang="en-US" dirty="0">
                <a:solidFill>
                  <a:schemeClr val="bg1"/>
                </a:solidFill>
              </a:rPr>
              <a:t>GDC 117</a:t>
            </a:r>
          </a:p>
        </p:txBody>
      </p:sp>
      <p:pic>
        <p:nvPicPr>
          <p:cNvPr id="5" name="Picture 4">
            <a:extLst>
              <a:ext uri="{FF2B5EF4-FFF2-40B4-BE49-F238E27FC236}">
                <a16:creationId xmlns:a16="http://schemas.microsoft.com/office/drawing/2014/main" id="{B7A9CA2E-1048-4E1E-A76E-845A2B291540}"/>
              </a:ext>
            </a:extLst>
          </p:cNvPr>
          <p:cNvPicPr>
            <a:picLocks noChangeAspect="1"/>
          </p:cNvPicPr>
          <p:nvPr/>
        </p:nvPicPr>
        <p:blipFill>
          <a:blip r:embed="rId3"/>
          <a:stretch>
            <a:fillRect/>
          </a:stretch>
        </p:blipFill>
        <p:spPr>
          <a:xfrm>
            <a:off x="178969" y="230189"/>
            <a:ext cx="2347163" cy="1341236"/>
          </a:xfrm>
          <a:prstGeom prst="rect">
            <a:avLst/>
          </a:prstGeom>
        </p:spPr>
      </p:pic>
    </p:spTree>
    <p:extLst>
      <p:ext uri="{BB962C8B-B14F-4D97-AF65-F5344CB8AC3E}">
        <p14:creationId xmlns:p14="http://schemas.microsoft.com/office/powerpoint/2010/main" val="1232950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52E5E-60E3-4E6F-A97D-552FD2F7CF88}"/>
              </a:ext>
            </a:extLst>
          </p:cNvPr>
          <p:cNvSpPr>
            <a:spLocks noGrp="1"/>
          </p:cNvSpPr>
          <p:nvPr>
            <p:ph type="title"/>
          </p:nvPr>
        </p:nvSpPr>
        <p:spPr/>
        <p:txBody>
          <a:bodyPr/>
          <a:lstStyle/>
          <a:p>
            <a:r>
              <a:rPr lang="en-US" dirty="0"/>
              <a:t>                </a:t>
            </a:r>
            <a:r>
              <a:rPr lang="en-US" dirty="0">
                <a:solidFill>
                  <a:schemeClr val="accent2"/>
                </a:solidFill>
              </a:rPr>
              <a:t>For All People/Cultures </a:t>
            </a:r>
            <a:r>
              <a:rPr lang="en-US" dirty="0"/>
              <a:t> </a:t>
            </a:r>
          </a:p>
        </p:txBody>
      </p:sp>
      <p:sp>
        <p:nvSpPr>
          <p:cNvPr id="3" name="Content Placeholder 2">
            <a:extLst>
              <a:ext uri="{FF2B5EF4-FFF2-40B4-BE49-F238E27FC236}">
                <a16:creationId xmlns:a16="http://schemas.microsoft.com/office/drawing/2014/main" id="{8DC44356-7969-42F1-8A35-B1F911C311AB}"/>
              </a:ext>
            </a:extLst>
          </p:cNvPr>
          <p:cNvSpPr>
            <a:spLocks noGrp="1"/>
          </p:cNvSpPr>
          <p:nvPr>
            <p:ph sz="half" idx="1"/>
          </p:nvPr>
        </p:nvSpPr>
        <p:spPr/>
        <p:txBody>
          <a:bodyPr>
            <a:normAutofit lnSpcReduction="10000"/>
          </a:bodyPr>
          <a:lstStyle/>
          <a:p>
            <a:r>
              <a:rPr lang="en-US" dirty="0">
                <a:solidFill>
                  <a:schemeClr val="bg1"/>
                </a:solidFill>
              </a:rPr>
              <a:t>“Presenting the Christian message in such a way as to prepare those who are to proclaim the Gospel to be capable "of giving reasons for their hope" in cultures often pagan or post-Christian: effective apologetics to assist the faith-culture dialogue is indispensable today”.</a:t>
            </a:r>
          </a:p>
          <a:p>
            <a:pPr marL="0" indent="0">
              <a:buNone/>
            </a:pPr>
            <a:r>
              <a:rPr lang="en-US" dirty="0">
                <a:solidFill>
                  <a:schemeClr val="bg1"/>
                </a:solidFill>
              </a:rPr>
              <a:t>   GDC 110</a:t>
            </a:r>
          </a:p>
        </p:txBody>
      </p:sp>
      <p:pic>
        <p:nvPicPr>
          <p:cNvPr id="6" name="Content Placeholder 5">
            <a:extLst>
              <a:ext uri="{FF2B5EF4-FFF2-40B4-BE49-F238E27FC236}">
                <a16:creationId xmlns:a16="http://schemas.microsoft.com/office/drawing/2014/main" id="{FADDF525-885B-4CF5-9845-092785AF170A}"/>
              </a:ext>
            </a:extLst>
          </p:cNvPr>
          <p:cNvPicPr>
            <a:picLocks noGrp="1" noChangeAspect="1"/>
          </p:cNvPicPr>
          <p:nvPr>
            <p:ph sz="half" idx="2"/>
          </p:nvPr>
        </p:nvPicPr>
        <p:blipFill>
          <a:blip r:embed="rId2"/>
          <a:stretch>
            <a:fillRect/>
          </a:stretch>
        </p:blipFill>
        <p:spPr>
          <a:xfrm>
            <a:off x="6400800" y="2094881"/>
            <a:ext cx="5181600" cy="35399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BB6ED25D-71CC-4497-9ED5-B6B63E79CDBA}"/>
              </a:ext>
            </a:extLst>
          </p:cNvPr>
          <p:cNvPicPr>
            <a:picLocks noChangeAspect="1"/>
          </p:cNvPicPr>
          <p:nvPr/>
        </p:nvPicPr>
        <p:blipFill>
          <a:blip r:embed="rId3"/>
          <a:stretch>
            <a:fillRect/>
          </a:stretch>
        </p:blipFill>
        <p:spPr>
          <a:xfrm>
            <a:off x="343180" y="230189"/>
            <a:ext cx="2342869" cy="1341236"/>
          </a:xfrm>
          <a:prstGeom prst="rect">
            <a:avLst/>
          </a:prstGeom>
        </p:spPr>
      </p:pic>
    </p:spTree>
    <p:extLst>
      <p:ext uri="{BB962C8B-B14F-4D97-AF65-F5344CB8AC3E}">
        <p14:creationId xmlns:p14="http://schemas.microsoft.com/office/powerpoint/2010/main" val="2495957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EE60C-6E4E-4624-BE8E-514D1CE18885}"/>
              </a:ext>
            </a:extLst>
          </p:cNvPr>
          <p:cNvSpPr>
            <a:spLocks noGrp="1"/>
          </p:cNvSpPr>
          <p:nvPr>
            <p:ph type="title"/>
          </p:nvPr>
        </p:nvSpPr>
        <p:spPr/>
        <p:txBody>
          <a:bodyPr/>
          <a:lstStyle/>
          <a:p>
            <a:r>
              <a:rPr lang="en-US" dirty="0"/>
              <a:t>              </a:t>
            </a:r>
            <a:r>
              <a:rPr lang="en-US" dirty="0">
                <a:solidFill>
                  <a:schemeClr val="accent2"/>
                </a:solidFill>
              </a:rPr>
              <a:t>Comprehensive and Hierarchical</a:t>
            </a:r>
            <a:endParaRPr lang="en-US" dirty="0"/>
          </a:p>
        </p:txBody>
      </p:sp>
      <p:pic>
        <p:nvPicPr>
          <p:cNvPr id="6" name="Content Placeholder 5">
            <a:extLst>
              <a:ext uri="{FF2B5EF4-FFF2-40B4-BE49-F238E27FC236}">
                <a16:creationId xmlns:a16="http://schemas.microsoft.com/office/drawing/2014/main" id="{BC29AE5F-8D71-459C-8E70-CA0EB38C4F47}"/>
              </a:ext>
            </a:extLst>
          </p:cNvPr>
          <p:cNvPicPr>
            <a:picLocks noGrp="1" noChangeAspect="1"/>
          </p:cNvPicPr>
          <p:nvPr>
            <p:ph sz="half" idx="1"/>
          </p:nvPr>
        </p:nvPicPr>
        <p:blipFill>
          <a:blip r:embed="rId2"/>
          <a:stretch>
            <a:fillRect/>
          </a:stretch>
        </p:blipFill>
        <p:spPr>
          <a:xfrm>
            <a:off x="534593" y="2071689"/>
            <a:ext cx="5180409" cy="3453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Content Placeholder 3">
            <a:extLst>
              <a:ext uri="{FF2B5EF4-FFF2-40B4-BE49-F238E27FC236}">
                <a16:creationId xmlns:a16="http://schemas.microsoft.com/office/drawing/2014/main" id="{175BAED5-5408-4A08-AD4E-72A614A7031D}"/>
              </a:ext>
            </a:extLst>
          </p:cNvPr>
          <p:cNvSpPr>
            <a:spLocks noGrp="1"/>
          </p:cNvSpPr>
          <p:nvPr>
            <p:ph sz="half" idx="2"/>
          </p:nvPr>
        </p:nvSpPr>
        <p:spPr/>
        <p:txBody>
          <a:bodyPr>
            <a:normAutofit lnSpcReduction="10000"/>
          </a:bodyPr>
          <a:lstStyle/>
          <a:p>
            <a:r>
              <a:rPr lang="en-US" dirty="0">
                <a:solidFill>
                  <a:schemeClr val="bg1"/>
                </a:solidFill>
              </a:rPr>
              <a:t>“This message transmitted by </a:t>
            </a:r>
            <a:r>
              <a:rPr lang="en-US" dirty="0" err="1">
                <a:solidFill>
                  <a:schemeClr val="bg1"/>
                </a:solidFill>
              </a:rPr>
              <a:t>catechetics</a:t>
            </a:r>
            <a:r>
              <a:rPr lang="en-US" dirty="0">
                <a:solidFill>
                  <a:schemeClr val="bg1"/>
                </a:solidFill>
              </a:rPr>
              <a:t> has a ‘comprehensive hierarchical character’, which constitutes a coherent and vital synthesis of the faith. This is organized around the mystery of the Most Holy Trinity, in a </a:t>
            </a:r>
            <a:r>
              <a:rPr lang="en-US" dirty="0" err="1">
                <a:solidFill>
                  <a:schemeClr val="bg1"/>
                </a:solidFill>
              </a:rPr>
              <a:t>christocentric</a:t>
            </a:r>
            <a:r>
              <a:rPr lang="en-US" dirty="0">
                <a:solidFill>
                  <a:schemeClr val="bg1"/>
                </a:solidFill>
              </a:rPr>
              <a:t> perspective, because this is "the source of all the other mysteries of faith, the light that enlightens them.“ GDC 114</a:t>
            </a:r>
          </a:p>
        </p:txBody>
      </p:sp>
      <p:pic>
        <p:nvPicPr>
          <p:cNvPr id="5" name="Picture 4">
            <a:extLst>
              <a:ext uri="{FF2B5EF4-FFF2-40B4-BE49-F238E27FC236}">
                <a16:creationId xmlns:a16="http://schemas.microsoft.com/office/drawing/2014/main" id="{183811B1-B026-499A-A8FB-D6950F9C0F3B}"/>
              </a:ext>
            </a:extLst>
          </p:cNvPr>
          <p:cNvPicPr>
            <a:picLocks noChangeAspect="1"/>
          </p:cNvPicPr>
          <p:nvPr/>
        </p:nvPicPr>
        <p:blipFill>
          <a:blip r:embed="rId3"/>
          <a:stretch>
            <a:fillRect/>
          </a:stretch>
        </p:blipFill>
        <p:spPr>
          <a:xfrm>
            <a:off x="107531" y="129483"/>
            <a:ext cx="2347163" cy="1341236"/>
          </a:xfrm>
          <a:prstGeom prst="rect">
            <a:avLst/>
          </a:prstGeom>
        </p:spPr>
      </p:pic>
    </p:spTree>
    <p:extLst>
      <p:ext uri="{BB962C8B-B14F-4D97-AF65-F5344CB8AC3E}">
        <p14:creationId xmlns:p14="http://schemas.microsoft.com/office/powerpoint/2010/main" val="1758272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60000"/>
                    <a:lumOff val="40000"/>
                  </a:schemeClr>
                </a:solidFill>
              </a:rPr>
              <a:t>Who are we? </a:t>
            </a:r>
          </a:p>
        </p:txBody>
      </p:sp>
      <p:sp>
        <p:nvSpPr>
          <p:cNvPr id="3" name="Content Placeholder 2"/>
          <p:cNvSpPr>
            <a:spLocks noGrp="1"/>
          </p:cNvSpPr>
          <p:nvPr>
            <p:ph sz="half" idx="1"/>
          </p:nvPr>
        </p:nvSpPr>
        <p:spPr/>
        <p:txBody>
          <a:bodyPr>
            <a:normAutofit/>
          </a:bodyPr>
          <a:lstStyle/>
          <a:p>
            <a:r>
              <a:rPr lang="en-US" dirty="0">
                <a:solidFill>
                  <a:schemeClr val="accent4">
                    <a:lumMod val="20000"/>
                    <a:lumOff val="80000"/>
                  </a:schemeClr>
                </a:solidFill>
              </a:rPr>
              <a:t>Religion Teachers/Leading Academic Inquiry</a:t>
            </a:r>
          </a:p>
          <a:p>
            <a:r>
              <a:rPr lang="en-US" dirty="0">
                <a:solidFill>
                  <a:schemeClr val="accent4">
                    <a:lumMod val="20000"/>
                    <a:lumOff val="80000"/>
                  </a:schemeClr>
                </a:solidFill>
              </a:rPr>
              <a:t>Catechists/Catechizing</a:t>
            </a:r>
          </a:p>
          <a:p>
            <a:r>
              <a:rPr lang="en-US" dirty="0">
                <a:solidFill>
                  <a:schemeClr val="accent4">
                    <a:lumMod val="20000"/>
                    <a:lumOff val="80000"/>
                  </a:schemeClr>
                </a:solidFill>
              </a:rPr>
              <a:t>Evangelists/Evangelizing </a:t>
            </a:r>
          </a:p>
          <a:p>
            <a:r>
              <a:rPr lang="en-US" dirty="0">
                <a:solidFill>
                  <a:schemeClr val="accent4">
                    <a:lumMod val="20000"/>
                    <a:lumOff val="80000"/>
                  </a:schemeClr>
                </a:solidFill>
              </a:rPr>
              <a:t>Theologians/Theology</a:t>
            </a:r>
          </a:p>
          <a:p>
            <a:r>
              <a:rPr lang="en-US" dirty="0">
                <a:solidFill>
                  <a:schemeClr val="accent4">
                    <a:lumMod val="20000"/>
                    <a:lumOff val="80000"/>
                  </a:schemeClr>
                </a:solidFill>
              </a:rPr>
              <a:t>Apologists/Apologetics</a:t>
            </a:r>
          </a:p>
          <a:p>
            <a:r>
              <a:rPr lang="en-US" dirty="0">
                <a:solidFill>
                  <a:schemeClr val="accent4">
                    <a:lumMod val="20000"/>
                    <a:lumOff val="80000"/>
                  </a:schemeClr>
                </a:solidFill>
              </a:rPr>
              <a:t>Handers/Handing on the Deposit of Faith</a:t>
            </a:r>
          </a:p>
          <a:p>
            <a:endParaRPr lang="en-US" dirty="0">
              <a:solidFill>
                <a:schemeClr val="accent4">
                  <a:lumMod val="20000"/>
                  <a:lumOff val="80000"/>
                </a:schemeClr>
              </a:solidFill>
            </a:endParaRPr>
          </a:p>
          <a:p>
            <a:endParaRPr lang="en-US" dirty="0">
              <a:solidFill>
                <a:schemeClr val="accent4">
                  <a:lumMod val="20000"/>
                  <a:lumOff val="80000"/>
                </a:schemeClr>
              </a:solidFill>
            </a:endParaRPr>
          </a:p>
        </p:txBody>
      </p:sp>
      <p:sp>
        <p:nvSpPr>
          <p:cNvPr id="4" name="Content Placeholder 3">
            <a:extLst>
              <a:ext uri="{FF2B5EF4-FFF2-40B4-BE49-F238E27FC236}">
                <a16:creationId xmlns:a16="http://schemas.microsoft.com/office/drawing/2014/main" id="{34DE4A1D-6E39-4861-9A4F-322B42E4F80D}"/>
              </a:ext>
            </a:extLst>
          </p:cNvPr>
          <p:cNvSpPr>
            <a:spLocks noGrp="1"/>
          </p:cNvSpPr>
          <p:nvPr>
            <p:ph sz="half" idx="2"/>
          </p:nvPr>
        </p:nvSpPr>
        <p:spPr/>
        <p:txBody>
          <a:bodyPr>
            <a:normAutofit/>
          </a:bodyPr>
          <a:lstStyle/>
          <a:p>
            <a:r>
              <a:rPr lang="en-US" dirty="0">
                <a:solidFill>
                  <a:schemeClr val="accent4">
                    <a:lumMod val="20000"/>
                    <a:lumOff val="80000"/>
                  </a:schemeClr>
                </a:solidFill>
              </a:rPr>
              <a:t>Proclaimers/Proclaiming the Gospel Message/Kingdom</a:t>
            </a:r>
          </a:p>
          <a:p>
            <a:r>
              <a:rPr lang="en-US" dirty="0" err="1">
                <a:solidFill>
                  <a:schemeClr val="accent4">
                    <a:lumMod val="20000"/>
                    <a:lumOff val="80000"/>
                  </a:schemeClr>
                </a:solidFill>
              </a:rPr>
              <a:t>Inculturators</a:t>
            </a:r>
            <a:r>
              <a:rPr lang="en-US" dirty="0">
                <a:solidFill>
                  <a:schemeClr val="accent4">
                    <a:lumMod val="20000"/>
                    <a:lumOff val="80000"/>
                  </a:schemeClr>
                </a:solidFill>
              </a:rPr>
              <a:t>/</a:t>
            </a:r>
            <a:r>
              <a:rPr lang="en-US" dirty="0" err="1">
                <a:solidFill>
                  <a:schemeClr val="accent4">
                    <a:lumMod val="20000"/>
                    <a:lumOff val="80000"/>
                  </a:schemeClr>
                </a:solidFill>
              </a:rPr>
              <a:t>Inculturating</a:t>
            </a:r>
            <a:endParaRPr lang="en-US" dirty="0">
              <a:solidFill>
                <a:schemeClr val="accent4">
                  <a:lumMod val="20000"/>
                  <a:lumOff val="80000"/>
                </a:schemeClr>
              </a:solidFill>
            </a:endParaRPr>
          </a:p>
          <a:p>
            <a:r>
              <a:rPr lang="en-US" dirty="0">
                <a:solidFill>
                  <a:schemeClr val="accent4">
                    <a:lumMod val="20000"/>
                    <a:lumOff val="80000"/>
                  </a:schemeClr>
                </a:solidFill>
              </a:rPr>
              <a:t>Developers/Developing full Christian Faith</a:t>
            </a:r>
          </a:p>
          <a:p>
            <a:r>
              <a:rPr lang="en-US" dirty="0">
                <a:solidFill>
                  <a:schemeClr val="accent4">
                    <a:lumMod val="20000"/>
                    <a:lumOff val="80000"/>
                  </a:schemeClr>
                </a:solidFill>
              </a:rPr>
              <a:t>Witnesses/Witnessing</a:t>
            </a:r>
          </a:p>
          <a:p>
            <a:r>
              <a:rPr lang="en-US" dirty="0">
                <a:solidFill>
                  <a:schemeClr val="accent4">
                    <a:lumMod val="60000"/>
                    <a:lumOff val="40000"/>
                  </a:schemeClr>
                </a:solidFill>
              </a:rPr>
              <a:t>GDC: Religious Instructor</a:t>
            </a:r>
          </a:p>
          <a:p>
            <a:endParaRPr lang="en-US" dirty="0"/>
          </a:p>
        </p:txBody>
      </p:sp>
    </p:spTree>
    <p:extLst>
      <p:ext uri="{BB962C8B-B14F-4D97-AF65-F5344CB8AC3E}">
        <p14:creationId xmlns:p14="http://schemas.microsoft.com/office/powerpoint/2010/main" val="364531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barn(inVertical)">
                                      <p:cBhvr>
                                        <p:cTn id="4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3135-D8DE-42C5-8688-4869BECD7329}"/>
              </a:ext>
            </a:extLst>
          </p:cNvPr>
          <p:cNvSpPr>
            <a:spLocks noGrp="1"/>
          </p:cNvSpPr>
          <p:nvPr>
            <p:ph type="title"/>
          </p:nvPr>
        </p:nvSpPr>
        <p:spPr/>
        <p:txBody>
          <a:bodyPr/>
          <a:lstStyle/>
          <a:p>
            <a:r>
              <a:rPr lang="en-US" dirty="0">
                <a:solidFill>
                  <a:schemeClr val="accent4"/>
                </a:solidFill>
              </a:rPr>
              <a:t>Hierarchy of Truths</a:t>
            </a:r>
          </a:p>
        </p:txBody>
      </p:sp>
      <p:sp>
        <p:nvSpPr>
          <p:cNvPr id="3" name="Content Placeholder 2">
            <a:extLst>
              <a:ext uri="{FF2B5EF4-FFF2-40B4-BE49-F238E27FC236}">
                <a16:creationId xmlns:a16="http://schemas.microsoft.com/office/drawing/2014/main" id="{69716FB6-35C1-438A-9975-84D5BD507F0E}"/>
              </a:ext>
            </a:extLst>
          </p:cNvPr>
          <p:cNvSpPr>
            <a:spLocks noGrp="1"/>
          </p:cNvSpPr>
          <p:nvPr>
            <p:ph sz="half" idx="1"/>
          </p:nvPr>
        </p:nvSpPr>
        <p:spPr>
          <a:xfrm>
            <a:off x="328613" y="1605589"/>
            <a:ext cx="5691187" cy="4351338"/>
          </a:xfrm>
        </p:spPr>
        <p:txBody>
          <a:bodyPr>
            <a:normAutofit fontScale="62500" lnSpcReduction="20000"/>
          </a:bodyPr>
          <a:lstStyle/>
          <a:p>
            <a:pPr marL="0" indent="0">
              <a:buNone/>
            </a:pPr>
            <a:r>
              <a:rPr lang="en-US" sz="3800" dirty="0">
                <a:solidFill>
                  <a:schemeClr val="bg1"/>
                </a:solidFill>
              </a:rPr>
              <a:t>The Deposit of Faith is an organic unity. </a:t>
            </a:r>
          </a:p>
          <a:p>
            <a:pPr marL="0" indent="0">
              <a:buNone/>
            </a:pPr>
            <a:r>
              <a:rPr lang="en-US" dirty="0">
                <a:solidFill>
                  <a:schemeClr val="bg1"/>
                </a:solidFill>
              </a:rPr>
              <a:t>The doctrines of the Faith are not independent of one another. Often, the teaching of a related doctrine will reveal to a participant what had been previously hidden.</a:t>
            </a:r>
          </a:p>
          <a:p>
            <a:pPr marL="0" indent="0" fontAlgn="base">
              <a:buNone/>
            </a:pPr>
            <a:r>
              <a:rPr lang="en-US" dirty="0">
                <a:solidFill>
                  <a:schemeClr val="bg1"/>
                </a:solidFill>
              </a:rPr>
              <a:t>These five foundational truths of revelation are invoked throughout the </a:t>
            </a:r>
            <a:r>
              <a:rPr lang="en-US" i="1" dirty="0">
                <a:solidFill>
                  <a:schemeClr val="bg1"/>
                </a:solidFill>
              </a:rPr>
              <a:t>Catechism </a:t>
            </a:r>
            <a:r>
              <a:rPr lang="en-US" dirty="0">
                <a:solidFill>
                  <a:schemeClr val="bg1"/>
                </a:solidFill>
              </a:rPr>
              <a:t>and provide a framework in which all doctrine finds its proper context. They are:</a:t>
            </a:r>
          </a:p>
          <a:p>
            <a:pPr fontAlgn="base"/>
            <a:r>
              <a:rPr lang="en-US" b="1" dirty="0">
                <a:solidFill>
                  <a:srgbClr val="C00000"/>
                </a:solidFill>
              </a:rPr>
              <a:t>The Blessed Trinity:</a:t>
            </a:r>
            <a:r>
              <a:rPr lang="en-US" dirty="0">
                <a:solidFill>
                  <a:schemeClr val="bg1"/>
                </a:solidFill>
              </a:rPr>
              <a:t> God is an eternal loving communion of Father, Son, and Holy Spirit</a:t>
            </a:r>
          </a:p>
          <a:p>
            <a:pPr fontAlgn="base"/>
            <a:r>
              <a:rPr lang="en-US" b="1" dirty="0">
                <a:solidFill>
                  <a:srgbClr val="FFC000"/>
                </a:solidFill>
              </a:rPr>
              <a:t>The Person of Jesus:</a:t>
            </a:r>
            <a:r>
              <a:rPr lang="en-US" dirty="0">
                <a:solidFill>
                  <a:srgbClr val="FFC000"/>
                </a:solidFill>
              </a:rPr>
              <a:t> </a:t>
            </a:r>
            <a:r>
              <a:rPr lang="en-US" dirty="0">
                <a:solidFill>
                  <a:schemeClr val="bg1"/>
                </a:solidFill>
              </a:rPr>
              <a:t>A divine person who took on human nature in the Incarnation</a:t>
            </a:r>
          </a:p>
          <a:p>
            <a:pPr fontAlgn="base"/>
            <a:r>
              <a:rPr lang="en-US" b="1" dirty="0">
                <a:solidFill>
                  <a:schemeClr val="accent5"/>
                </a:solidFill>
              </a:rPr>
              <a:t>The Paschal Mystery:</a:t>
            </a:r>
            <a:r>
              <a:rPr lang="en-US" dirty="0">
                <a:solidFill>
                  <a:schemeClr val="bg1"/>
                </a:solidFill>
              </a:rPr>
              <a:t> the suffering, death, resurrection, and ascension of Jesus Christ</a:t>
            </a:r>
          </a:p>
          <a:p>
            <a:pPr fontAlgn="base"/>
            <a:r>
              <a:rPr lang="en-US" b="1" dirty="0">
                <a:solidFill>
                  <a:srgbClr val="00B050"/>
                </a:solidFill>
              </a:rPr>
              <a:t>The Dignity of the Human Person:</a:t>
            </a:r>
            <a:r>
              <a:rPr lang="en-US" dirty="0">
                <a:solidFill>
                  <a:schemeClr val="bg1"/>
                </a:solidFill>
              </a:rPr>
              <a:t> made in the image and likeness of God</a:t>
            </a:r>
          </a:p>
          <a:p>
            <a:pPr fontAlgn="base"/>
            <a:r>
              <a:rPr lang="en-US" b="1" dirty="0">
                <a:solidFill>
                  <a:srgbClr val="7030A0"/>
                </a:solidFill>
              </a:rPr>
              <a:t>The Church:</a:t>
            </a:r>
            <a:r>
              <a:rPr lang="en-US" dirty="0">
                <a:solidFill>
                  <a:schemeClr val="bg1"/>
                </a:solidFill>
              </a:rPr>
              <a:t> the Body of Christ brought to life in the Holy Spirit</a:t>
            </a:r>
          </a:p>
          <a:p>
            <a:endParaRPr lang="en-US" dirty="0">
              <a:solidFill>
                <a:schemeClr val="bg1"/>
              </a:solidFill>
            </a:endParaRPr>
          </a:p>
        </p:txBody>
      </p:sp>
      <p:pic>
        <p:nvPicPr>
          <p:cNvPr id="7" name="Content Placeholder 6">
            <a:extLst>
              <a:ext uri="{FF2B5EF4-FFF2-40B4-BE49-F238E27FC236}">
                <a16:creationId xmlns:a16="http://schemas.microsoft.com/office/drawing/2014/main" id="{F983B306-BCA9-4831-85DF-F0208CBFD945}"/>
              </a:ext>
            </a:extLst>
          </p:cNvPr>
          <p:cNvPicPr>
            <a:picLocks noGrp="1" noChangeAspect="1"/>
          </p:cNvPicPr>
          <p:nvPr>
            <p:ph sz="half" idx="2"/>
          </p:nvPr>
        </p:nvPicPr>
        <p:blipFill>
          <a:blip r:embed="rId2"/>
          <a:stretch>
            <a:fillRect/>
          </a:stretch>
        </p:blipFill>
        <p:spPr>
          <a:xfrm>
            <a:off x="6343650" y="1476375"/>
            <a:ext cx="2343150" cy="1952625"/>
          </a:xfrm>
          <a:prstGeom prst="rect">
            <a:avLst/>
          </a:prstGeom>
        </p:spPr>
      </p:pic>
      <p:pic>
        <p:nvPicPr>
          <p:cNvPr id="8" name="Picture 7">
            <a:extLst>
              <a:ext uri="{FF2B5EF4-FFF2-40B4-BE49-F238E27FC236}">
                <a16:creationId xmlns:a16="http://schemas.microsoft.com/office/drawing/2014/main" id="{9F845900-12DB-41CB-8130-E1AFB0B55E9D}"/>
              </a:ext>
            </a:extLst>
          </p:cNvPr>
          <p:cNvPicPr>
            <a:picLocks noChangeAspect="1"/>
          </p:cNvPicPr>
          <p:nvPr/>
        </p:nvPicPr>
        <p:blipFill>
          <a:blip r:embed="rId3"/>
          <a:stretch>
            <a:fillRect/>
          </a:stretch>
        </p:blipFill>
        <p:spPr>
          <a:xfrm>
            <a:off x="6343650" y="3490117"/>
            <a:ext cx="4457700" cy="2942082"/>
          </a:xfrm>
          <a:prstGeom prst="rect">
            <a:avLst/>
          </a:prstGeom>
        </p:spPr>
      </p:pic>
      <p:pic>
        <p:nvPicPr>
          <p:cNvPr id="9" name="Picture 8">
            <a:extLst>
              <a:ext uri="{FF2B5EF4-FFF2-40B4-BE49-F238E27FC236}">
                <a16:creationId xmlns:a16="http://schemas.microsoft.com/office/drawing/2014/main" id="{5B4FF421-0CB0-423E-99BC-A4ED60688561}"/>
              </a:ext>
            </a:extLst>
          </p:cNvPr>
          <p:cNvPicPr>
            <a:picLocks noChangeAspect="1"/>
          </p:cNvPicPr>
          <p:nvPr/>
        </p:nvPicPr>
        <p:blipFill>
          <a:blip r:embed="rId4"/>
          <a:stretch>
            <a:fillRect/>
          </a:stretch>
        </p:blipFill>
        <p:spPr>
          <a:xfrm>
            <a:off x="6226452" y="1027908"/>
            <a:ext cx="5779867" cy="5587205"/>
          </a:xfrm>
          <a:prstGeom prst="rect">
            <a:avLst/>
          </a:prstGeom>
        </p:spPr>
      </p:pic>
    </p:spTree>
    <p:extLst>
      <p:ext uri="{BB962C8B-B14F-4D97-AF65-F5344CB8AC3E}">
        <p14:creationId xmlns:p14="http://schemas.microsoft.com/office/powerpoint/2010/main" val="2522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additive="base">
                                        <p:cTn id="1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 calcmode="lin" valueType="num">
                                      <p:cBhvr additive="base">
                                        <p:cTn id="1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additive="base">
                                        <p:cTn id="2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additive="base">
                                        <p:cTn id="3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 calcmode="lin" valueType="num">
                                      <p:cBhvr additive="base">
                                        <p:cTn id="3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9C7D3-8033-4F85-87E3-26F0F344BDAB}"/>
              </a:ext>
            </a:extLst>
          </p:cNvPr>
          <p:cNvSpPr>
            <a:spLocks noGrp="1"/>
          </p:cNvSpPr>
          <p:nvPr>
            <p:ph type="title"/>
          </p:nvPr>
        </p:nvSpPr>
        <p:spPr/>
        <p:txBody>
          <a:bodyPr/>
          <a:lstStyle/>
          <a:p>
            <a:r>
              <a:rPr lang="en-US" dirty="0"/>
              <a:t>              </a:t>
            </a:r>
            <a:r>
              <a:rPr lang="en-US" dirty="0">
                <a:solidFill>
                  <a:schemeClr val="accent2"/>
                </a:solidFill>
              </a:rPr>
              <a:t>Purity and Integrity </a:t>
            </a:r>
            <a:endParaRPr lang="en-US" dirty="0"/>
          </a:p>
        </p:txBody>
      </p:sp>
      <p:sp>
        <p:nvSpPr>
          <p:cNvPr id="3" name="Content Placeholder 2">
            <a:extLst>
              <a:ext uri="{FF2B5EF4-FFF2-40B4-BE49-F238E27FC236}">
                <a16:creationId xmlns:a16="http://schemas.microsoft.com/office/drawing/2014/main" id="{A81B21B1-9159-42F7-8518-E78C55CFBF26}"/>
              </a:ext>
            </a:extLst>
          </p:cNvPr>
          <p:cNvSpPr>
            <a:spLocks noGrp="1"/>
          </p:cNvSpPr>
          <p:nvPr>
            <p:ph sz="half" idx="1"/>
          </p:nvPr>
        </p:nvSpPr>
        <p:spPr/>
        <p:txBody>
          <a:bodyPr>
            <a:normAutofit fontScale="92500" lnSpcReduction="10000"/>
          </a:bodyPr>
          <a:lstStyle/>
          <a:p>
            <a:r>
              <a:rPr lang="en-US" dirty="0">
                <a:solidFill>
                  <a:schemeClr val="bg1"/>
                </a:solidFill>
              </a:rPr>
              <a:t> ”…the person who becomes a disciple of Christ has the right to receive "the word of faith" not in mutilated, falsified or diminished form but whole and entire, in all its rigor and vigor. Unfaithfulness on some point to the integrity of the message means a dangerous weakening of catechesis and putting at risk the results that Christ and the ecclesial community have a right to expect from it.” </a:t>
            </a:r>
          </a:p>
          <a:p>
            <a:pPr marL="0" indent="0">
              <a:buNone/>
            </a:pPr>
            <a:r>
              <a:rPr lang="en-US" dirty="0">
                <a:solidFill>
                  <a:schemeClr val="bg1"/>
                </a:solidFill>
              </a:rPr>
              <a:t>   CT 30</a:t>
            </a:r>
          </a:p>
        </p:txBody>
      </p:sp>
      <p:pic>
        <p:nvPicPr>
          <p:cNvPr id="6" name="Content Placeholder 5">
            <a:extLst>
              <a:ext uri="{FF2B5EF4-FFF2-40B4-BE49-F238E27FC236}">
                <a16:creationId xmlns:a16="http://schemas.microsoft.com/office/drawing/2014/main" id="{0FE69C15-2275-412F-B020-BC74F86534B6}"/>
              </a:ext>
            </a:extLst>
          </p:cNvPr>
          <p:cNvPicPr>
            <a:picLocks noGrp="1" noChangeAspect="1"/>
          </p:cNvPicPr>
          <p:nvPr>
            <p:ph sz="half" idx="2"/>
          </p:nvPr>
        </p:nvPicPr>
        <p:blipFill>
          <a:blip r:embed="rId2"/>
          <a:stretch>
            <a:fillRect/>
          </a:stretch>
        </p:blipFill>
        <p:spPr>
          <a:xfrm>
            <a:off x="6627279" y="2045393"/>
            <a:ext cx="5055655" cy="33424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1AB0EDE4-B21B-4453-BC97-09389D27256C}"/>
              </a:ext>
            </a:extLst>
          </p:cNvPr>
          <p:cNvPicPr>
            <a:picLocks noChangeAspect="1"/>
          </p:cNvPicPr>
          <p:nvPr/>
        </p:nvPicPr>
        <p:blipFill>
          <a:blip r:embed="rId3"/>
          <a:stretch>
            <a:fillRect/>
          </a:stretch>
        </p:blipFill>
        <p:spPr>
          <a:xfrm>
            <a:off x="150393" y="10419"/>
            <a:ext cx="2347163" cy="1341236"/>
          </a:xfrm>
          <a:prstGeom prst="rect">
            <a:avLst/>
          </a:prstGeom>
        </p:spPr>
      </p:pic>
    </p:spTree>
    <p:extLst>
      <p:ext uri="{BB962C8B-B14F-4D97-AF65-F5344CB8AC3E}">
        <p14:creationId xmlns:p14="http://schemas.microsoft.com/office/powerpoint/2010/main" val="1104635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7A920-725D-4FFF-961C-8A82471B677F}"/>
              </a:ext>
            </a:extLst>
          </p:cNvPr>
          <p:cNvSpPr>
            <a:spLocks noGrp="1"/>
          </p:cNvSpPr>
          <p:nvPr>
            <p:ph type="title"/>
          </p:nvPr>
        </p:nvSpPr>
        <p:spPr/>
        <p:txBody>
          <a:bodyPr/>
          <a:lstStyle/>
          <a:p>
            <a:r>
              <a:rPr lang="en-US" dirty="0">
                <a:solidFill>
                  <a:srgbClr val="C00000"/>
                </a:solidFill>
              </a:rPr>
              <a:t>“Guard the Deposit/Guard the Truth”</a:t>
            </a:r>
          </a:p>
        </p:txBody>
      </p:sp>
      <p:sp>
        <p:nvSpPr>
          <p:cNvPr id="3" name="Content Placeholder 2">
            <a:extLst>
              <a:ext uri="{FF2B5EF4-FFF2-40B4-BE49-F238E27FC236}">
                <a16:creationId xmlns:a16="http://schemas.microsoft.com/office/drawing/2014/main" id="{79453243-3CF3-4BB4-B475-63203F7169AF}"/>
              </a:ext>
            </a:extLst>
          </p:cNvPr>
          <p:cNvSpPr>
            <a:spLocks noGrp="1"/>
          </p:cNvSpPr>
          <p:nvPr>
            <p:ph sz="half" idx="1"/>
          </p:nvPr>
        </p:nvSpPr>
        <p:spPr/>
        <p:txBody>
          <a:bodyPr>
            <a:normAutofit fontScale="85000" lnSpcReduction="10000"/>
          </a:bodyPr>
          <a:lstStyle/>
          <a:p>
            <a:pPr marL="0" indent="0">
              <a:buNone/>
            </a:pPr>
            <a:r>
              <a:rPr lang="en-US" dirty="0">
                <a:solidFill>
                  <a:schemeClr val="bg1"/>
                </a:solidFill>
              </a:rPr>
              <a:t>“O Timothy, guard the deposit entrusted to you. Avoid irreverent chatter and the opposite arguments of so called knowledge which some have professed and thus swerved away from the faith.” </a:t>
            </a:r>
          </a:p>
          <a:p>
            <a:pPr marL="0" indent="0">
              <a:buNone/>
            </a:pPr>
            <a:r>
              <a:rPr lang="en-US" dirty="0">
                <a:solidFill>
                  <a:schemeClr val="bg1"/>
                </a:solidFill>
              </a:rPr>
              <a:t>-1 Tim 6:20-21</a:t>
            </a:r>
          </a:p>
          <a:p>
            <a:pPr marL="0" indent="0">
              <a:buNone/>
            </a:pPr>
            <a:r>
              <a:rPr lang="en-US" dirty="0">
                <a:solidFill>
                  <a:schemeClr val="bg1"/>
                </a:solidFill>
              </a:rPr>
              <a:t>“Follow the pattern of the sound words which you have heard from me, in the faith and love which are in Christ Jesus; guard the truth that has been entrusted to you by the Holy Spirit who dwells within us.” </a:t>
            </a:r>
          </a:p>
          <a:p>
            <a:pPr marL="0" indent="0">
              <a:buNone/>
            </a:pPr>
            <a:r>
              <a:rPr lang="en-US" dirty="0">
                <a:solidFill>
                  <a:schemeClr val="bg1"/>
                </a:solidFill>
              </a:rPr>
              <a:t>-2 Tim 1:13-14</a:t>
            </a:r>
          </a:p>
        </p:txBody>
      </p:sp>
      <p:pic>
        <p:nvPicPr>
          <p:cNvPr id="5" name="Content Placeholder 4">
            <a:extLst>
              <a:ext uri="{FF2B5EF4-FFF2-40B4-BE49-F238E27FC236}">
                <a16:creationId xmlns:a16="http://schemas.microsoft.com/office/drawing/2014/main" id="{D45081B4-38FA-44B5-8F46-2D9D80ADD43B}"/>
              </a:ext>
            </a:extLst>
          </p:cNvPr>
          <p:cNvPicPr>
            <a:picLocks noGrp="1" noChangeAspect="1"/>
          </p:cNvPicPr>
          <p:nvPr>
            <p:ph sz="half" idx="2"/>
          </p:nvPr>
        </p:nvPicPr>
        <p:blipFill>
          <a:blip r:embed="rId2"/>
          <a:stretch>
            <a:fillRect/>
          </a:stretch>
        </p:blipFill>
        <p:spPr>
          <a:xfrm>
            <a:off x="6843712" y="1692377"/>
            <a:ext cx="3743325" cy="4503248"/>
          </a:xfrm>
          <a:prstGeom prst="rect">
            <a:avLst/>
          </a:prstGeom>
        </p:spPr>
      </p:pic>
    </p:spTree>
    <p:extLst>
      <p:ext uri="{BB962C8B-B14F-4D97-AF65-F5344CB8AC3E}">
        <p14:creationId xmlns:p14="http://schemas.microsoft.com/office/powerpoint/2010/main" val="298562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6" name="Content Placeholder 5" descr="A picture containing water&#10;&#10;Description generated with very high confidence">
            <a:extLst>
              <a:ext uri="{FF2B5EF4-FFF2-40B4-BE49-F238E27FC236}">
                <a16:creationId xmlns:a16="http://schemas.microsoft.com/office/drawing/2014/main" id="{12C1BA86-9DF0-43F1-9C93-EF47759F2A7A}"/>
              </a:ext>
            </a:extLst>
          </p:cNvPr>
          <p:cNvPicPr>
            <a:picLocks noGrp="1" noChangeAspect="1"/>
          </p:cNvPicPr>
          <p:nvPr>
            <p:ph sz="half" idx="2"/>
          </p:nvPr>
        </p:nvPicPr>
        <p:blipFill rotWithShape="1">
          <a:blip r:embed="rId2"/>
          <a:srcRect r="7945"/>
          <a:stretch/>
        </p:blipFill>
        <p:spPr>
          <a:xfrm>
            <a:off x="5878850" y="11"/>
            <a:ext cx="6313151"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AA46E340-BDA0-45ED-88C1-8FEB7967D990}"/>
              </a:ext>
            </a:extLst>
          </p:cNvPr>
          <p:cNvSpPr>
            <a:spLocks noGrp="1"/>
          </p:cNvSpPr>
          <p:nvPr>
            <p:ph type="title"/>
          </p:nvPr>
        </p:nvSpPr>
        <p:spPr>
          <a:xfrm>
            <a:off x="655320" y="365125"/>
            <a:ext cx="5120115" cy="1692795"/>
          </a:xfrm>
        </p:spPr>
        <p:txBody>
          <a:bodyPr vert="horz" lIns="91440" tIns="45720" rIns="91440" bIns="45720" rtlCol="0" anchor="ctr">
            <a:normAutofit/>
          </a:bodyPr>
          <a:lstStyle/>
          <a:p>
            <a:r>
              <a:rPr lang="en-US" dirty="0">
                <a:solidFill>
                  <a:schemeClr val="bg1"/>
                </a:solidFill>
              </a:rPr>
              <a:t>Mt 18:6 </a:t>
            </a:r>
            <a:br>
              <a:rPr lang="en-US" dirty="0">
                <a:solidFill>
                  <a:schemeClr val="bg1"/>
                </a:solidFill>
              </a:rPr>
            </a:br>
            <a:r>
              <a:rPr lang="en-US" dirty="0">
                <a:solidFill>
                  <a:schemeClr val="bg1"/>
                </a:solidFill>
              </a:rPr>
              <a:t>The Millstone</a:t>
            </a:r>
          </a:p>
        </p:txBody>
      </p:sp>
      <p:sp>
        <p:nvSpPr>
          <p:cNvPr id="3" name="Content Placeholder 2">
            <a:extLst>
              <a:ext uri="{FF2B5EF4-FFF2-40B4-BE49-F238E27FC236}">
                <a16:creationId xmlns:a16="http://schemas.microsoft.com/office/drawing/2014/main" id="{4376569F-C791-42EC-91FD-24157B06EF5C}"/>
              </a:ext>
            </a:extLst>
          </p:cNvPr>
          <p:cNvSpPr>
            <a:spLocks noGrp="1"/>
          </p:cNvSpPr>
          <p:nvPr>
            <p:ph sz="half" idx="1"/>
          </p:nvPr>
        </p:nvSpPr>
        <p:spPr>
          <a:xfrm>
            <a:off x="655322" y="2316480"/>
            <a:ext cx="5120113" cy="3462228"/>
          </a:xfrm>
        </p:spPr>
        <p:txBody>
          <a:bodyPr vert="horz" lIns="91440" tIns="45720" rIns="91440" bIns="45720" rtlCol="0">
            <a:noAutofit/>
          </a:bodyPr>
          <a:lstStyle/>
          <a:p>
            <a:pPr marL="0" indent="0">
              <a:buNone/>
            </a:pPr>
            <a:r>
              <a:rPr lang="en-US" sz="3200" dirty="0">
                <a:solidFill>
                  <a:schemeClr val="bg1"/>
                </a:solidFill>
              </a:rPr>
              <a:t>“If anyone causes one of these little ones—those who believe in me—to stumble, it would be better for them to have a large millstone hung around their neck and to be drowned in the depths of the sea”.    -Jesus</a:t>
            </a:r>
          </a:p>
        </p:txBody>
      </p:sp>
    </p:spTree>
    <p:extLst>
      <p:ext uri="{BB962C8B-B14F-4D97-AF65-F5344CB8AC3E}">
        <p14:creationId xmlns:p14="http://schemas.microsoft.com/office/powerpoint/2010/main" val="3681072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7EB3-FECD-434D-8681-3D3904237CA9}"/>
              </a:ext>
            </a:extLst>
          </p:cNvPr>
          <p:cNvSpPr>
            <a:spLocks noGrp="1"/>
          </p:cNvSpPr>
          <p:nvPr>
            <p:ph type="title"/>
          </p:nvPr>
        </p:nvSpPr>
        <p:spPr>
          <a:xfrm>
            <a:off x="495300" y="-34924"/>
            <a:ext cx="11353800" cy="1325563"/>
          </a:xfrm>
        </p:spPr>
        <p:txBody>
          <a:bodyPr>
            <a:normAutofit fontScale="90000"/>
          </a:bodyPr>
          <a:lstStyle/>
          <a:p>
            <a:pPr algn="ctr"/>
            <a:br>
              <a:rPr lang="en-US" dirty="0">
                <a:solidFill>
                  <a:schemeClr val="accent4"/>
                </a:solidFill>
              </a:rPr>
            </a:br>
            <a:r>
              <a:rPr lang="en-US" dirty="0">
                <a:solidFill>
                  <a:schemeClr val="accent4"/>
                </a:solidFill>
              </a:rPr>
              <a:t>“Formulations of Gospel Message Over the Centuries”</a:t>
            </a:r>
          </a:p>
        </p:txBody>
      </p:sp>
      <p:sp>
        <p:nvSpPr>
          <p:cNvPr id="3" name="Content Placeholder 2">
            <a:extLst>
              <a:ext uri="{FF2B5EF4-FFF2-40B4-BE49-F238E27FC236}">
                <a16:creationId xmlns:a16="http://schemas.microsoft.com/office/drawing/2014/main" id="{5FC2ADB0-4990-4392-B402-7121C51CAA58}"/>
              </a:ext>
            </a:extLst>
          </p:cNvPr>
          <p:cNvSpPr>
            <a:spLocks noGrp="1"/>
          </p:cNvSpPr>
          <p:nvPr>
            <p:ph sz="half" idx="1"/>
          </p:nvPr>
        </p:nvSpPr>
        <p:spPr>
          <a:xfrm>
            <a:off x="838200" y="1825625"/>
            <a:ext cx="5334000" cy="4667251"/>
          </a:xfrm>
        </p:spPr>
        <p:txBody>
          <a:bodyPr>
            <a:normAutofit fontScale="85000" lnSpcReduction="20000"/>
          </a:bodyPr>
          <a:lstStyle/>
          <a:p>
            <a:pPr marL="0" indent="0">
              <a:buNone/>
            </a:pPr>
            <a:r>
              <a:rPr lang="en-US" dirty="0" err="1">
                <a:solidFill>
                  <a:schemeClr val="accent1">
                    <a:lumMod val="60000"/>
                    <a:lumOff val="40000"/>
                  </a:schemeClr>
                </a:solidFill>
              </a:rPr>
              <a:t>Kergma</a:t>
            </a:r>
            <a:endParaRPr lang="en-US" dirty="0">
              <a:solidFill>
                <a:schemeClr val="accent1">
                  <a:lumMod val="60000"/>
                  <a:lumOff val="40000"/>
                </a:schemeClr>
              </a:solidFill>
            </a:endParaRPr>
          </a:p>
          <a:p>
            <a:pPr marL="0" indent="0">
              <a:buNone/>
            </a:pPr>
            <a:r>
              <a:rPr lang="en-US" dirty="0">
                <a:solidFill>
                  <a:schemeClr val="accent1">
                    <a:lumMod val="60000"/>
                    <a:lumOff val="40000"/>
                  </a:schemeClr>
                </a:solidFill>
              </a:rPr>
              <a:t>Scripture </a:t>
            </a:r>
          </a:p>
          <a:p>
            <a:pPr marL="0" indent="0">
              <a:buNone/>
            </a:pPr>
            <a:r>
              <a:rPr lang="en-US" dirty="0">
                <a:solidFill>
                  <a:schemeClr val="accent1">
                    <a:lumMod val="60000"/>
                    <a:lumOff val="40000"/>
                  </a:schemeClr>
                </a:solidFill>
              </a:rPr>
              <a:t>Didache </a:t>
            </a:r>
          </a:p>
          <a:p>
            <a:pPr marL="0" indent="0">
              <a:buNone/>
            </a:pPr>
            <a:r>
              <a:rPr lang="en-US" dirty="0">
                <a:solidFill>
                  <a:schemeClr val="accent1">
                    <a:lumMod val="60000"/>
                    <a:lumOff val="40000"/>
                  </a:schemeClr>
                </a:solidFill>
              </a:rPr>
              <a:t>Creeds/Professions of faith </a:t>
            </a:r>
          </a:p>
          <a:p>
            <a:pPr marL="0" indent="0">
              <a:buNone/>
            </a:pPr>
            <a:r>
              <a:rPr lang="en-US" dirty="0">
                <a:solidFill>
                  <a:schemeClr val="accent1">
                    <a:lumMod val="60000"/>
                    <a:lumOff val="40000"/>
                  </a:schemeClr>
                </a:solidFill>
              </a:rPr>
              <a:t>Early Father’ Commentaries/Homilies</a:t>
            </a:r>
          </a:p>
          <a:p>
            <a:pPr marL="0" indent="0">
              <a:buNone/>
            </a:pPr>
            <a:r>
              <a:rPr lang="en-US" dirty="0">
                <a:solidFill>
                  <a:schemeClr val="accent1">
                    <a:lumMod val="60000"/>
                    <a:lumOff val="40000"/>
                  </a:schemeClr>
                </a:solidFill>
              </a:rPr>
              <a:t>Liturgical formulas</a:t>
            </a:r>
          </a:p>
          <a:p>
            <a:pPr marL="0" indent="0">
              <a:buNone/>
            </a:pPr>
            <a:r>
              <a:rPr lang="en-US" dirty="0">
                <a:solidFill>
                  <a:schemeClr val="accent1">
                    <a:lumMod val="60000"/>
                    <a:lumOff val="40000"/>
                  </a:schemeClr>
                </a:solidFill>
              </a:rPr>
              <a:t>Eucharistic prayers</a:t>
            </a:r>
          </a:p>
          <a:p>
            <a:pPr marL="0" indent="0">
              <a:buNone/>
            </a:pPr>
            <a:r>
              <a:rPr lang="en-US" dirty="0">
                <a:solidFill>
                  <a:schemeClr val="accent1">
                    <a:lumMod val="60000"/>
                    <a:lumOff val="40000"/>
                  </a:schemeClr>
                </a:solidFill>
              </a:rPr>
              <a:t>Local catechisms</a:t>
            </a:r>
          </a:p>
          <a:p>
            <a:pPr marL="0" indent="0">
              <a:buNone/>
            </a:pPr>
            <a:r>
              <a:rPr lang="en-US" dirty="0">
                <a:solidFill>
                  <a:schemeClr val="accent1">
                    <a:lumMod val="60000"/>
                    <a:lumOff val="40000"/>
                  </a:schemeClr>
                </a:solidFill>
              </a:rPr>
              <a:t>Doctors/Saints</a:t>
            </a:r>
          </a:p>
          <a:p>
            <a:pPr marL="0" indent="0">
              <a:buNone/>
            </a:pPr>
            <a:r>
              <a:rPr lang="en-US" dirty="0">
                <a:solidFill>
                  <a:schemeClr val="accent1">
                    <a:lumMod val="60000"/>
                    <a:lumOff val="40000"/>
                  </a:schemeClr>
                </a:solidFill>
              </a:rPr>
              <a:t>Church Council Docs</a:t>
            </a:r>
          </a:p>
          <a:p>
            <a:pPr marL="0" indent="0">
              <a:buNone/>
            </a:pPr>
            <a:r>
              <a:rPr lang="en-US" dirty="0">
                <a:solidFill>
                  <a:schemeClr val="bg1"/>
                </a:solidFill>
              </a:rPr>
              <a:t>____________________</a:t>
            </a:r>
          </a:p>
          <a:p>
            <a:pPr marL="0" indent="0">
              <a:buNone/>
            </a:pPr>
            <a:r>
              <a:rPr lang="en-US" dirty="0">
                <a:solidFill>
                  <a:schemeClr val="accent4"/>
                </a:solidFill>
              </a:rPr>
              <a:t>     Universal Catechism (CCC)</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4" name="Content Placeholder 3">
            <a:extLst>
              <a:ext uri="{FF2B5EF4-FFF2-40B4-BE49-F238E27FC236}">
                <a16:creationId xmlns:a16="http://schemas.microsoft.com/office/drawing/2014/main" id="{1A80FEB8-5A6C-491C-86E1-7727245E37E2}"/>
              </a:ext>
            </a:extLst>
          </p:cNvPr>
          <p:cNvSpPr>
            <a:spLocks noGrp="1"/>
          </p:cNvSpPr>
          <p:nvPr>
            <p:ph sz="half" idx="2"/>
          </p:nvPr>
        </p:nvSpPr>
        <p:spPr/>
        <p:txBody>
          <a:bodyPr>
            <a:normAutofit fontScale="85000" lnSpcReduction="20000"/>
          </a:bodyPr>
          <a:lstStyle/>
          <a:p>
            <a:pPr marL="0" indent="0">
              <a:buNone/>
            </a:pPr>
            <a:r>
              <a:rPr lang="en-US" dirty="0">
                <a:solidFill>
                  <a:schemeClr val="bg1"/>
                </a:solidFill>
              </a:rPr>
              <a:t>CCC-Sure Norm for Teaching The Faith: Used for formation of  Local Catechisms, Textbooks, Lesson Plans</a:t>
            </a:r>
          </a:p>
          <a:p>
            <a:pPr marL="0" indent="0">
              <a:buNone/>
            </a:pPr>
            <a:r>
              <a:rPr lang="en-US" dirty="0">
                <a:solidFill>
                  <a:schemeClr val="bg1"/>
                </a:solidFill>
              </a:rPr>
              <a:t>-----------------------------------</a:t>
            </a:r>
          </a:p>
          <a:p>
            <a:pPr marL="0" indent="0">
              <a:buNone/>
            </a:pPr>
            <a:r>
              <a:rPr lang="en-US" dirty="0">
                <a:solidFill>
                  <a:schemeClr val="accent6">
                    <a:lumMod val="75000"/>
                  </a:schemeClr>
                </a:solidFill>
              </a:rPr>
              <a:t>Other helps, manuals and guides…</a:t>
            </a:r>
          </a:p>
          <a:p>
            <a:pPr marL="0" indent="0">
              <a:buNone/>
            </a:pPr>
            <a:r>
              <a:rPr lang="en-US" dirty="0">
                <a:solidFill>
                  <a:schemeClr val="accent6">
                    <a:lumMod val="75000"/>
                  </a:schemeClr>
                </a:solidFill>
              </a:rPr>
              <a:t>	Church Docs (See chart)</a:t>
            </a:r>
          </a:p>
          <a:p>
            <a:pPr marL="0" indent="0">
              <a:buNone/>
            </a:pPr>
            <a:r>
              <a:rPr lang="en-US" dirty="0">
                <a:solidFill>
                  <a:schemeClr val="accent6">
                    <a:lumMod val="75000"/>
                  </a:schemeClr>
                </a:solidFill>
              </a:rPr>
              <a:t>	GDC </a:t>
            </a:r>
          </a:p>
          <a:p>
            <a:pPr marL="0" indent="0">
              <a:buNone/>
            </a:pPr>
            <a:r>
              <a:rPr lang="en-US" dirty="0">
                <a:solidFill>
                  <a:schemeClr val="accent6">
                    <a:lumMod val="75000"/>
                  </a:schemeClr>
                </a:solidFill>
              </a:rPr>
              <a:t>	NDC </a:t>
            </a:r>
          </a:p>
          <a:p>
            <a:pPr marL="0" indent="0">
              <a:buNone/>
            </a:pPr>
            <a:r>
              <a:rPr lang="en-US" dirty="0">
                <a:solidFill>
                  <a:schemeClr val="accent6">
                    <a:lumMod val="75000"/>
                  </a:schemeClr>
                </a:solidFill>
              </a:rPr>
              <a:t>	Doctrinal Framework</a:t>
            </a:r>
          </a:p>
          <a:p>
            <a:pPr marL="0" indent="0">
              <a:buNone/>
            </a:pPr>
            <a:r>
              <a:rPr lang="en-US" dirty="0">
                <a:solidFill>
                  <a:schemeClr val="accent6">
                    <a:lumMod val="75000"/>
                  </a:schemeClr>
                </a:solidFill>
              </a:rPr>
              <a:t>	ADLA Administration 	Handbook</a:t>
            </a:r>
          </a:p>
        </p:txBody>
      </p:sp>
      <p:sp>
        <p:nvSpPr>
          <p:cNvPr id="5" name="Plus Sign 4">
            <a:extLst>
              <a:ext uri="{FF2B5EF4-FFF2-40B4-BE49-F238E27FC236}">
                <a16:creationId xmlns:a16="http://schemas.microsoft.com/office/drawing/2014/main" id="{A9EC6258-DB2F-4097-B50E-5DC98B2AA09C}"/>
              </a:ext>
            </a:extLst>
          </p:cNvPr>
          <p:cNvSpPr/>
          <p:nvPr/>
        </p:nvSpPr>
        <p:spPr>
          <a:xfrm>
            <a:off x="3814763" y="3714751"/>
            <a:ext cx="564356" cy="60007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Equals 5">
            <a:extLst>
              <a:ext uri="{FF2B5EF4-FFF2-40B4-BE49-F238E27FC236}">
                <a16:creationId xmlns:a16="http://schemas.microsoft.com/office/drawing/2014/main" id="{BD991D65-C4A8-4D0B-B430-99D98973EED8}"/>
              </a:ext>
            </a:extLst>
          </p:cNvPr>
          <p:cNvSpPr/>
          <p:nvPr/>
        </p:nvSpPr>
        <p:spPr>
          <a:xfrm>
            <a:off x="590551" y="6005514"/>
            <a:ext cx="495300" cy="3429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6474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xEl>
                                              <p:pRg st="0" end="0"/>
                                            </p:txEl>
                                          </p:spTgt>
                                        </p:tgtEl>
                                        <p:attrNameLst>
                                          <p:attrName>style.visibility</p:attrName>
                                        </p:attrNameLst>
                                      </p:cBhvr>
                                      <p:to>
                                        <p:strVal val="visible"/>
                                      </p:to>
                                    </p:set>
                                    <p:anim calcmode="lin" valueType="num">
                                      <p:cBhvr additive="base">
                                        <p:cTn id="7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
                                            <p:txEl>
                                              <p:pRg st="2" end="2"/>
                                            </p:txEl>
                                          </p:spTgt>
                                        </p:tgtEl>
                                        <p:attrNameLst>
                                          <p:attrName>style.visibility</p:attrName>
                                        </p:attrNameLst>
                                      </p:cBhvr>
                                      <p:to>
                                        <p:strVal val="visible"/>
                                      </p:to>
                                    </p:set>
                                    <p:anim calcmode="lin" valueType="num">
                                      <p:cBhvr additive="base">
                                        <p:cTn id="7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
                                            <p:txEl>
                                              <p:pRg st="3" end="3"/>
                                            </p:txEl>
                                          </p:spTgt>
                                        </p:tgtEl>
                                        <p:attrNameLst>
                                          <p:attrName>style.visibility</p:attrName>
                                        </p:attrNameLst>
                                      </p:cBhvr>
                                      <p:to>
                                        <p:strVal val="visible"/>
                                      </p:to>
                                    </p:set>
                                    <p:anim calcmode="lin" valueType="num">
                                      <p:cBhvr additive="base">
                                        <p:cTn id="8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4">
                                            <p:txEl>
                                              <p:pRg st="4" end="4"/>
                                            </p:txEl>
                                          </p:spTgt>
                                        </p:tgtEl>
                                        <p:attrNameLst>
                                          <p:attrName>style.visibility</p:attrName>
                                        </p:attrNameLst>
                                      </p:cBhvr>
                                      <p:to>
                                        <p:strVal val="visible"/>
                                      </p:to>
                                    </p:set>
                                    <p:anim calcmode="lin" valueType="num">
                                      <p:cBhvr additive="base">
                                        <p:cTn id="8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4">
                                            <p:txEl>
                                              <p:pRg st="5" end="5"/>
                                            </p:txEl>
                                          </p:spTgt>
                                        </p:tgtEl>
                                        <p:attrNameLst>
                                          <p:attrName>style.visibility</p:attrName>
                                        </p:attrNameLst>
                                      </p:cBhvr>
                                      <p:to>
                                        <p:strVal val="visible"/>
                                      </p:to>
                                    </p:set>
                                    <p:anim calcmode="lin" valueType="num">
                                      <p:cBhvr additive="base">
                                        <p:cTn id="9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4">
                                            <p:txEl>
                                              <p:pRg st="6" end="6"/>
                                            </p:txEl>
                                          </p:spTgt>
                                        </p:tgtEl>
                                        <p:attrNameLst>
                                          <p:attrName>style.visibility</p:attrName>
                                        </p:attrNameLst>
                                      </p:cBhvr>
                                      <p:to>
                                        <p:strVal val="visible"/>
                                      </p:to>
                                    </p:set>
                                    <p:anim calcmode="lin" valueType="num">
                                      <p:cBhvr additive="base">
                                        <p:cTn id="9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4">
                                            <p:txEl>
                                              <p:pRg st="7" end="7"/>
                                            </p:txEl>
                                          </p:spTgt>
                                        </p:tgtEl>
                                        <p:attrNameLst>
                                          <p:attrName>style.visibility</p:attrName>
                                        </p:attrNameLst>
                                      </p:cBhvr>
                                      <p:to>
                                        <p:strVal val="visible"/>
                                      </p:to>
                                    </p:set>
                                    <p:anim calcmode="lin" valueType="num">
                                      <p:cBhvr additive="base">
                                        <p:cTn id="9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41F01-9094-4FA2-802C-27F308AADE5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16E8E84-D8E6-492D-A70A-1634144BA066}"/>
              </a:ext>
            </a:extLst>
          </p:cNvPr>
          <p:cNvPicPr>
            <a:picLocks noChangeAspect="1"/>
          </p:cNvPicPr>
          <p:nvPr/>
        </p:nvPicPr>
        <p:blipFill rotWithShape="1">
          <a:blip r:embed="rId2"/>
          <a:srcRect l="1542" b="2333"/>
          <a:stretch/>
        </p:blipFill>
        <p:spPr>
          <a:xfrm>
            <a:off x="328613" y="1"/>
            <a:ext cx="11863387" cy="5915025"/>
          </a:xfrm>
          <a:prstGeom prst="rect">
            <a:avLst/>
          </a:prstGeom>
        </p:spPr>
      </p:pic>
      <p:sp>
        <p:nvSpPr>
          <p:cNvPr id="5" name="Rectangle 4">
            <a:extLst>
              <a:ext uri="{FF2B5EF4-FFF2-40B4-BE49-F238E27FC236}">
                <a16:creationId xmlns:a16="http://schemas.microsoft.com/office/drawing/2014/main" id="{BC35A654-C9FE-40F6-BEFE-0835589874F4}"/>
              </a:ext>
            </a:extLst>
          </p:cNvPr>
          <p:cNvSpPr/>
          <p:nvPr/>
        </p:nvSpPr>
        <p:spPr>
          <a:xfrm>
            <a:off x="2728914" y="6056318"/>
            <a:ext cx="7148876" cy="707886"/>
          </a:xfrm>
          <a:prstGeom prst="rect">
            <a:avLst/>
          </a:prstGeom>
        </p:spPr>
        <p:txBody>
          <a:bodyPr wrap="square">
            <a:spAutoFit/>
          </a:bodyPr>
          <a:lstStyle/>
          <a:p>
            <a:pPr algn="ctr"/>
            <a:r>
              <a:rPr lang="en-US" sz="4000" b="1" spc="51" dirty="0">
                <a:ln w="9525" cmpd="sng">
                  <a:solidFill>
                    <a:schemeClr val="accent1"/>
                  </a:solidFill>
                  <a:prstDash val="solid"/>
                </a:ln>
                <a:solidFill>
                  <a:srgbClr val="70AD47">
                    <a:tint val="1000"/>
                  </a:srgbClr>
                </a:solidFill>
                <a:effectLst>
                  <a:glow rad="38100">
                    <a:schemeClr val="accent1">
                      <a:alpha val="40000"/>
                    </a:schemeClr>
                  </a:glow>
                </a:effectLst>
              </a:rPr>
              <a:t>Threads and Pillars of the CCC</a:t>
            </a:r>
          </a:p>
        </p:txBody>
      </p:sp>
      <p:pic>
        <p:nvPicPr>
          <p:cNvPr id="6" name="Picture 5">
            <a:extLst>
              <a:ext uri="{FF2B5EF4-FFF2-40B4-BE49-F238E27FC236}">
                <a16:creationId xmlns:a16="http://schemas.microsoft.com/office/drawing/2014/main" id="{D3DA18AB-00E4-4661-AD59-81F80DCA82AF}"/>
              </a:ext>
            </a:extLst>
          </p:cNvPr>
          <p:cNvPicPr>
            <a:picLocks noChangeAspect="1"/>
          </p:cNvPicPr>
          <p:nvPr/>
        </p:nvPicPr>
        <p:blipFill>
          <a:blip r:embed="rId3"/>
          <a:stretch>
            <a:fillRect/>
          </a:stretch>
        </p:blipFill>
        <p:spPr>
          <a:xfrm>
            <a:off x="3429000" y="240419"/>
            <a:ext cx="1809947" cy="469245"/>
          </a:xfrm>
          <a:prstGeom prst="rect">
            <a:avLst/>
          </a:prstGeom>
        </p:spPr>
      </p:pic>
      <p:pic>
        <p:nvPicPr>
          <p:cNvPr id="7" name="Picture 6">
            <a:extLst>
              <a:ext uri="{FF2B5EF4-FFF2-40B4-BE49-F238E27FC236}">
                <a16:creationId xmlns:a16="http://schemas.microsoft.com/office/drawing/2014/main" id="{224EC723-BDA2-4396-8F9A-0E58B3B8D0D8}"/>
              </a:ext>
            </a:extLst>
          </p:cNvPr>
          <p:cNvPicPr>
            <a:picLocks noChangeAspect="1"/>
          </p:cNvPicPr>
          <p:nvPr/>
        </p:nvPicPr>
        <p:blipFill>
          <a:blip r:embed="rId4"/>
          <a:stretch>
            <a:fillRect/>
          </a:stretch>
        </p:blipFill>
        <p:spPr>
          <a:xfrm>
            <a:off x="5238946" y="274655"/>
            <a:ext cx="2460903" cy="435008"/>
          </a:xfrm>
          <a:prstGeom prst="rect">
            <a:avLst/>
          </a:prstGeom>
        </p:spPr>
      </p:pic>
      <p:pic>
        <p:nvPicPr>
          <p:cNvPr id="8" name="Picture 7">
            <a:extLst>
              <a:ext uri="{FF2B5EF4-FFF2-40B4-BE49-F238E27FC236}">
                <a16:creationId xmlns:a16="http://schemas.microsoft.com/office/drawing/2014/main" id="{3B06EF10-68EC-4A9F-B870-A4076EDF9659}"/>
              </a:ext>
            </a:extLst>
          </p:cNvPr>
          <p:cNvPicPr>
            <a:picLocks noChangeAspect="1"/>
          </p:cNvPicPr>
          <p:nvPr/>
        </p:nvPicPr>
        <p:blipFill>
          <a:blip r:embed="rId5"/>
          <a:stretch>
            <a:fillRect/>
          </a:stretch>
        </p:blipFill>
        <p:spPr>
          <a:xfrm>
            <a:off x="7642599" y="324981"/>
            <a:ext cx="2019500" cy="334355"/>
          </a:xfrm>
          <a:prstGeom prst="rect">
            <a:avLst/>
          </a:prstGeom>
        </p:spPr>
      </p:pic>
      <p:pic>
        <p:nvPicPr>
          <p:cNvPr id="9" name="Picture 8">
            <a:extLst>
              <a:ext uri="{FF2B5EF4-FFF2-40B4-BE49-F238E27FC236}">
                <a16:creationId xmlns:a16="http://schemas.microsoft.com/office/drawing/2014/main" id="{36046C6A-AB3B-41C3-8657-5C51A46236EA}"/>
              </a:ext>
            </a:extLst>
          </p:cNvPr>
          <p:cNvPicPr>
            <a:picLocks noChangeAspect="1"/>
          </p:cNvPicPr>
          <p:nvPr/>
        </p:nvPicPr>
        <p:blipFill>
          <a:blip r:embed="rId6"/>
          <a:stretch>
            <a:fillRect/>
          </a:stretch>
        </p:blipFill>
        <p:spPr>
          <a:xfrm>
            <a:off x="9662098" y="347008"/>
            <a:ext cx="1633719" cy="312328"/>
          </a:xfrm>
          <a:prstGeom prst="rect">
            <a:avLst/>
          </a:prstGeom>
        </p:spPr>
      </p:pic>
      <p:pic>
        <p:nvPicPr>
          <p:cNvPr id="10" name="Picture 9">
            <a:extLst>
              <a:ext uri="{FF2B5EF4-FFF2-40B4-BE49-F238E27FC236}">
                <a16:creationId xmlns:a16="http://schemas.microsoft.com/office/drawing/2014/main" id="{9FC1A1AF-335A-4A7A-9D86-9E7B6F702AAA}"/>
              </a:ext>
            </a:extLst>
          </p:cNvPr>
          <p:cNvPicPr>
            <a:picLocks noChangeAspect="1"/>
          </p:cNvPicPr>
          <p:nvPr/>
        </p:nvPicPr>
        <p:blipFill>
          <a:blip r:embed="rId7"/>
          <a:stretch>
            <a:fillRect/>
          </a:stretch>
        </p:blipFill>
        <p:spPr>
          <a:xfrm>
            <a:off x="2586039" y="1553107"/>
            <a:ext cx="1362224" cy="456103"/>
          </a:xfrm>
          <a:prstGeom prst="rect">
            <a:avLst/>
          </a:prstGeom>
        </p:spPr>
      </p:pic>
      <p:pic>
        <p:nvPicPr>
          <p:cNvPr id="11" name="Picture 10">
            <a:extLst>
              <a:ext uri="{FF2B5EF4-FFF2-40B4-BE49-F238E27FC236}">
                <a16:creationId xmlns:a16="http://schemas.microsoft.com/office/drawing/2014/main" id="{9125DFF4-61C0-4AD6-8C0A-9FCB72B58F65}"/>
              </a:ext>
            </a:extLst>
          </p:cNvPr>
          <p:cNvPicPr>
            <a:picLocks noChangeAspect="1"/>
          </p:cNvPicPr>
          <p:nvPr/>
        </p:nvPicPr>
        <p:blipFill>
          <a:blip r:embed="rId8"/>
          <a:stretch>
            <a:fillRect/>
          </a:stretch>
        </p:blipFill>
        <p:spPr>
          <a:xfrm>
            <a:off x="1871665" y="2503437"/>
            <a:ext cx="2076599" cy="485131"/>
          </a:xfrm>
          <a:prstGeom prst="rect">
            <a:avLst/>
          </a:prstGeom>
        </p:spPr>
      </p:pic>
      <p:pic>
        <p:nvPicPr>
          <p:cNvPr id="12" name="Picture 11">
            <a:extLst>
              <a:ext uri="{FF2B5EF4-FFF2-40B4-BE49-F238E27FC236}">
                <a16:creationId xmlns:a16="http://schemas.microsoft.com/office/drawing/2014/main" id="{7461BEC3-9227-4B39-B8C5-C90A16A77F42}"/>
              </a:ext>
            </a:extLst>
          </p:cNvPr>
          <p:cNvPicPr>
            <a:picLocks noChangeAspect="1"/>
          </p:cNvPicPr>
          <p:nvPr/>
        </p:nvPicPr>
        <p:blipFill>
          <a:blip r:embed="rId9"/>
          <a:stretch>
            <a:fillRect/>
          </a:stretch>
        </p:blipFill>
        <p:spPr>
          <a:xfrm>
            <a:off x="838201" y="3555107"/>
            <a:ext cx="3029289" cy="444612"/>
          </a:xfrm>
          <a:prstGeom prst="rect">
            <a:avLst/>
          </a:prstGeom>
        </p:spPr>
      </p:pic>
      <p:pic>
        <p:nvPicPr>
          <p:cNvPr id="13" name="Picture 12">
            <a:extLst>
              <a:ext uri="{FF2B5EF4-FFF2-40B4-BE49-F238E27FC236}">
                <a16:creationId xmlns:a16="http://schemas.microsoft.com/office/drawing/2014/main" id="{5CD4D71B-BCDA-46E5-8593-115288016FD0}"/>
              </a:ext>
            </a:extLst>
          </p:cNvPr>
          <p:cNvPicPr>
            <a:picLocks noChangeAspect="1"/>
          </p:cNvPicPr>
          <p:nvPr/>
        </p:nvPicPr>
        <p:blipFill>
          <a:blip r:embed="rId10"/>
          <a:stretch>
            <a:fillRect/>
          </a:stretch>
        </p:blipFill>
        <p:spPr>
          <a:xfrm>
            <a:off x="997762" y="4754291"/>
            <a:ext cx="2710165" cy="445751"/>
          </a:xfrm>
          <a:prstGeom prst="rect">
            <a:avLst/>
          </a:prstGeom>
        </p:spPr>
      </p:pic>
    </p:spTree>
    <p:extLst>
      <p:ext uri="{BB962C8B-B14F-4D97-AF65-F5344CB8AC3E}">
        <p14:creationId xmlns:p14="http://schemas.microsoft.com/office/powerpoint/2010/main" val="93908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CF23BB-B035-4FB3-859B-997DD7935775}"/>
              </a:ext>
            </a:extLst>
          </p:cNvPr>
          <p:cNvSpPr>
            <a:spLocks noGrp="1"/>
          </p:cNvSpPr>
          <p:nvPr>
            <p:ph type="title"/>
          </p:nvPr>
        </p:nvSpPr>
        <p:spPr>
          <a:xfrm>
            <a:off x="2680253" y="2617996"/>
            <a:ext cx="10515600" cy="1325563"/>
          </a:xfrm>
        </p:spPr>
        <p:txBody>
          <a:bodyPr>
            <a:normAutofit/>
          </a:bodyPr>
          <a:lstStyle/>
          <a:p>
            <a:r>
              <a:rPr lang="en-US" sz="8000" dirty="0">
                <a:solidFill>
                  <a:schemeClr val="bg1"/>
                </a:solidFill>
              </a:rPr>
              <a:t>Evangelization</a:t>
            </a:r>
          </a:p>
        </p:txBody>
      </p:sp>
    </p:spTree>
    <p:extLst>
      <p:ext uri="{BB962C8B-B14F-4D97-AF65-F5344CB8AC3E}">
        <p14:creationId xmlns:p14="http://schemas.microsoft.com/office/powerpoint/2010/main" val="742196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CE0D5-F156-4D27-9D11-E3F49FD5BC89}"/>
              </a:ext>
            </a:extLst>
          </p:cNvPr>
          <p:cNvSpPr>
            <a:spLocks noGrp="1"/>
          </p:cNvSpPr>
          <p:nvPr>
            <p:ph type="title"/>
          </p:nvPr>
        </p:nvSpPr>
        <p:spPr/>
        <p:txBody>
          <a:bodyPr/>
          <a:lstStyle/>
          <a:p>
            <a:r>
              <a:rPr lang="en-US" dirty="0">
                <a:solidFill>
                  <a:schemeClr val="bg1"/>
                </a:solidFill>
              </a:rPr>
              <a:t>New Evangelization</a:t>
            </a:r>
          </a:p>
        </p:txBody>
      </p:sp>
      <p:sp>
        <p:nvSpPr>
          <p:cNvPr id="3" name="Content Placeholder 2">
            <a:extLst>
              <a:ext uri="{FF2B5EF4-FFF2-40B4-BE49-F238E27FC236}">
                <a16:creationId xmlns:a16="http://schemas.microsoft.com/office/drawing/2014/main" id="{DD4294DD-C1B5-4FD9-A222-D8BA62A6BA3E}"/>
              </a:ext>
            </a:extLst>
          </p:cNvPr>
          <p:cNvSpPr>
            <a:spLocks noGrp="1"/>
          </p:cNvSpPr>
          <p:nvPr>
            <p:ph idx="1"/>
          </p:nvPr>
        </p:nvSpPr>
        <p:spPr/>
        <p:txBody>
          <a:bodyPr>
            <a:normAutofit lnSpcReduction="10000"/>
          </a:bodyPr>
          <a:lstStyle/>
          <a:p>
            <a:r>
              <a:rPr lang="en-US" dirty="0">
                <a:solidFill>
                  <a:schemeClr val="bg1"/>
                </a:solidFill>
                <a:latin typeface="Times" panose="02020603050405020304" pitchFamily="18" charset="0"/>
              </a:rPr>
              <a:t>“The activity of a Catholic school is, above all else, an activity that shares in the evangelizing mission of the Church” RDE 101</a:t>
            </a:r>
          </a:p>
          <a:p>
            <a:r>
              <a:rPr lang="en-US" dirty="0">
                <a:solidFill>
                  <a:schemeClr val="bg1"/>
                </a:solidFill>
              </a:rPr>
              <a:t>“The New Evangelization is the old evangelization: Declaring the Lordship of Jesus Christ” </a:t>
            </a:r>
            <a:r>
              <a:rPr lang="en-US" sz="2400" dirty="0">
                <a:solidFill>
                  <a:schemeClr val="bg1"/>
                </a:solidFill>
              </a:rPr>
              <a:t>Bishop Barron</a:t>
            </a:r>
          </a:p>
          <a:p>
            <a:r>
              <a:rPr lang="en-US" dirty="0">
                <a:solidFill>
                  <a:schemeClr val="bg1"/>
                </a:solidFill>
              </a:rPr>
              <a:t>What’s </a:t>
            </a:r>
            <a:r>
              <a:rPr lang="en-US" i="1" dirty="0">
                <a:solidFill>
                  <a:schemeClr val="bg1"/>
                </a:solidFill>
              </a:rPr>
              <a:t>new</a:t>
            </a:r>
            <a:r>
              <a:rPr lang="en-US" dirty="0">
                <a:solidFill>
                  <a:schemeClr val="bg1"/>
                </a:solidFill>
              </a:rPr>
              <a:t> about it?</a:t>
            </a:r>
          </a:p>
          <a:p>
            <a:pPr lvl="1"/>
            <a:r>
              <a:rPr lang="en-US" sz="4800" dirty="0">
                <a:solidFill>
                  <a:schemeClr val="bg1"/>
                </a:solidFill>
              </a:rPr>
              <a:t>Ardor</a:t>
            </a:r>
          </a:p>
          <a:p>
            <a:pPr lvl="1"/>
            <a:r>
              <a:rPr lang="en-US" sz="4800" dirty="0">
                <a:solidFill>
                  <a:schemeClr val="bg1"/>
                </a:solidFill>
              </a:rPr>
              <a:t>Expression</a:t>
            </a:r>
          </a:p>
          <a:p>
            <a:pPr lvl="1"/>
            <a:r>
              <a:rPr lang="en-US" sz="4800" dirty="0">
                <a:solidFill>
                  <a:schemeClr val="bg1"/>
                </a:solidFill>
              </a:rPr>
              <a:t>Methods</a:t>
            </a:r>
          </a:p>
          <a:p>
            <a:pPr lvl="1"/>
            <a:endParaRPr lang="en-US" dirty="0">
              <a:solidFill>
                <a:schemeClr val="bg1"/>
              </a:solidFill>
            </a:endParaRPr>
          </a:p>
        </p:txBody>
      </p:sp>
      <p:graphicFrame>
        <p:nvGraphicFramePr>
          <p:cNvPr id="6" name="Table 5">
            <a:extLst>
              <a:ext uri="{FF2B5EF4-FFF2-40B4-BE49-F238E27FC236}">
                <a16:creationId xmlns:a16="http://schemas.microsoft.com/office/drawing/2014/main" id="{CF6FB67E-49F9-4838-A0D7-4251A790CD82}"/>
              </a:ext>
            </a:extLst>
          </p:cNvPr>
          <p:cNvGraphicFramePr>
            <a:graphicFrameLocks noGrp="1"/>
          </p:cNvGraphicFramePr>
          <p:nvPr>
            <p:extLst>
              <p:ext uri="{D42A27DB-BD31-4B8C-83A1-F6EECF244321}">
                <p14:modId xmlns:p14="http://schemas.microsoft.com/office/powerpoint/2010/main" val="3494109934"/>
              </p:ext>
            </p:extLst>
          </p:nvPr>
        </p:nvGraphicFramePr>
        <p:xfrm>
          <a:off x="4123291" y="1327187"/>
          <a:ext cx="5800725" cy="289560"/>
        </p:xfrm>
        <a:graphic>
          <a:graphicData uri="http://schemas.openxmlformats.org/drawingml/2006/table">
            <a:tbl>
              <a:tblPr/>
              <a:tblGrid>
                <a:gridCol w="5800725">
                  <a:extLst>
                    <a:ext uri="{9D8B030D-6E8A-4147-A177-3AD203B41FA5}">
                      <a16:colId xmlns:a16="http://schemas.microsoft.com/office/drawing/2014/main" val="733347306"/>
                    </a:ext>
                  </a:extLst>
                </a:gridCol>
              </a:tblGrid>
              <a:tr h="284480">
                <a:tc>
                  <a:txBody>
                    <a:bodyPr/>
                    <a:lstStyle/>
                    <a:p>
                      <a:pPr algn="l"/>
                      <a:endParaRPr lang="en-US" sz="1900" dirty="0">
                        <a:solidFill>
                          <a:schemeClr val="bg1"/>
                        </a:solidFill>
                        <a:latin typeface="Times"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28227031"/>
                  </a:ext>
                </a:extLst>
              </a:tr>
            </a:tbl>
          </a:graphicData>
        </a:graphic>
      </p:graphicFrame>
      <p:sp>
        <p:nvSpPr>
          <p:cNvPr id="7" name="Rectangle 2">
            <a:extLst>
              <a:ext uri="{FF2B5EF4-FFF2-40B4-BE49-F238E27FC236}">
                <a16:creationId xmlns:a16="http://schemas.microsoft.com/office/drawing/2014/main" id="{C3213067-253C-4101-AD76-A781955EB2E9}"/>
              </a:ext>
            </a:extLst>
          </p:cNvPr>
          <p:cNvSpPr>
            <a:spLocks noChangeArrowheads="1"/>
          </p:cNvSpPr>
          <p:nvPr/>
        </p:nvSpPr>
        <p:spPr bwMode="auto">
          <a:xfrm>
            <a:off x="3195639" y="3131623"/>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93018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0D508BB-4F06-425D-9588-8309F75E8724}"/>
              </a:ext>
            </a:extLst>
          </p:cNvPr>
          <p:cNvPicPr>
            <a:picLocks noGrp="1" noChangeAspect="1"/>
          </p:cNvPicPr>
          <p:nvPr>
            <p:ph sz="half" idx="2"/>
          </p:nvPr>
        </p:nvPicPr>
        <p:blipFill rotWithShape="1">
          <a:blip r:embed="rId2"/>
          <a:srcRect t="10000"/>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998177"/>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pPr>
            <a:endParaRPr lang="en-US" sz="1600" cap="all"/>
          </a:p>
        </p:txBody>
      </p:sp>
      <p:cxnSp>
        <p:nvCxnSpPr>
          <p:cNvPr id="12" name="Straight Connector 11">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EEB4639-8A4F-499A-B5DC-35C327DB0C9F}"/>
              </a:ext>
            </a:extLst>
          </p:cNvPr>
          <p:cNvSpPr>
            <a:spLocks noGrp="1"/>
          </p:cNvSpPr>
          <p:nvPr>
            <p:ph type="title"/>
          </p:nvPr>
        </p:nvSpPr>
        <p:spPr>
          <a:xfrm>
            <a:off x="709449" y="1913949"/>
            <a:ext cx="4204137" cy="1342755"/>
          </a:xfrm>
        </p:spPr>
        <p:txBody>
          <a:bodyPr vert="horz" lIns="91440" tIns="45720" rIns="91440" bIns="45720" rtlCol="0" anchor="ctr">
            <a:normAutofit/>
          </a:bodyPr>
          <a:lstStyle/>
          <a:p>
            <a:pPr algn="ctr"/>
            <a:r>
              <a:rPr lang="en-US" sz="3600" i="1" dirty="0">
                <a:solidFill>
                  <a:srgbClr val="FF0000"/>
                </a:solidFill>
                <a:latin typeface="Arial Black" panose="020B0A04020102020204" pitchFamily="34" charset="0"/>
              </a:rPr>
              <a:t>New</a:t>
            </a:r>
            <a:r>
              <a:rPr lang="en-US" sz="3600" dirty="0">
                <a:solidFill>
                  <a:srgbClr val="FF0000"/>
                </a:solidFill>
                <a:latin typeface="Arial Black" panose="020B0A04020102020204" pitchFamily="34" charset="0"/>
              </a:rPr>
              <a:t> Ardor</a:t>
            </a:r>
          </a:p>
        </p:txBody>
      </p:sp>
      <p:sp>
        <p:nvSpPr>
          <p:cNvPr id="3" name="Content Placeholder 2">
            <a:extLst>
              <a:ext uri="{FF2B5EF4-FFF2-40B4-BE49-F238E27FC236}">
                <a16:creationId xmlns:a16="http://schemas.microsoft.com/office/drawing/2014/main" id="{6EB3C03D-7995-4917-8B82-38601A64B9A3}"/>
              </a:ext>
            </a:extLst>
          </p:cNvPr>
          <p:cNvSpPr>
            <a:spLocks noGrp="1"/>
          </p:cNvSpPr>
          <p:nvPr>
            <p:ph sz="half" idx="1"/>
          </p:nvPr>
        </p:nvSpPr>
        <p:spPr>
          <a:xfrm>
            <a:off x="709449" y="3417575"/>
            <a:ext cx="4485404" cy="2909479"/>
          </a:xfrm>
        </p:spPr>
        <p:txBody>
          <a:bodyPr vert="horz" lIns="91440" tIns="45720" rIns="91440" bIns="45720" rtlCol="0" anchor="ctr">
            <a:noAutofit/>
          </a:bodyPr>
          <a:lstStyle/>
          <a:p>
            <a:r>
              <a:rPr lang="en-US" sz="2400" b="1" dirty="0"/>
              <a:t>Ardor = </a:t>
            </a:r>
            <a:r>
              <a:rPr lang="en-US" sz="2400" b="1" i="1" dirty="0"/>
              <a:t>To Burn</a:t>
            </a:r>
          </a:p>
          <a:p>
            <a:r>
              <a:rPr lang="en-US" sz="2400" b="1" dirty="0"/>
              <a:t>The apostles were on fire and it came from clarity about the Resurrection of Jesus Christ from the dead.</a:t>
            </a:r>
          </a:p>
          <a:p>
            <a:r>
              <a:rPr lang="en-US" sz="2400" b="1" dirty="0"/>
              <a:t>They were the ultimate ‘Witnesses’ full of contagious zeal.</a:t>
            </a:r>
          </a:p>
        </p:txBody>
      </p:sp>
    </p:spTree>
    <p:extLst>
      <p:ext uri="{BB962C8B-B14F-4D97-AF65-F5344CB8AC3E}">
        <p14:creationId xmlns:p14="http://schemas.microsoft.com/office/powerpoint/2010/main" val="90942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E896-D60D-4F68-A62D-5A4177C5C8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24AAF9-8094-448F-8EF6-3257D2429494}"/>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B2FB224F-E083-498D-9706-EA9263F41A14}"/>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ACDDA602-4E51-442A-B15D-3F2B4E06CB84}"/>
              </a:ext>
            </a:extLst>
          </p:cNvPr>
          <p:cNvPicPr>
            <a:picLocks noChangeAspect="1"/>
          </p:cNvPicPr>
          <p:nvPr/>
        </p:nvPicPr>
        <p:blipFill>
          <a:blip r:embed="rId2"/>
          <a:stretch>
            <a:fillRect/>
          </a:stretch>
        </p:blipFill>
        <p:spPr>
          <a:xfrm>
            <a:off x="300039" y="257135"/>
            <a:ext cx="11572875" cy="6308824"/>
          </a:xfrm>
          <a:prstGeom prst="rect">
            <a:avLst/>
          </a:prstGeom>
        </p:spPr>
      </p:pic>
      <p:sp>
        <p:nvSpPr>
          <p:cNvPr id="10" name="Rectangle 9">
            <a:extLst>
              <a:ext uri="{FF2B5EF4-FFF2-40B4-BE49-F238E27FC236}">
                <a16:creationId xmlns:a16="http://schemas.microsoft.com/office/drawing/2014/main" id="{E99E96CB-F920-4881-BF49-9F0A062E26E1}"/>
              </a:ext>
            </a:extLst>
          </p:cNvPr>
          <p:cNvSpPr/>
          <p:nvPr/>
        </p:nvSpPr>
        <p:spPr>
          <a:xfrm>
            <a:off x="5855494" y="257135"/>
            <a:ext cx="6017420" cy="6262911"/>
          </a:xfrm>
          <a:prstGeom prst="rect">
            <a:avLst/>
          </a:prstGeom>
          <a:gradFill>
            <a:gsLst>
              <a:gs pos="1500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828E5CC-23F2-4B64-BB1D-A5A8EAE8047A}"/>
              </a:ext>
            </a:extLst>
          </p:cNvPr>
          <p:cNvSpPr txBox="1"/>
          <p:nvPr/>
        </p:nvSpPr>
        <p:spPr>
          <a:xfrm>
            <a:off x="6336506" y="1482544"/>
            <a:ext cx="5238751" cy="3911199"/>
          </a:xfrm>
          <a:prstGeom prst="rect">
            <a:avLst/>
          </a:prstGeom>
          <a:noFill/>
        </p:spPr>
        <p:txBody>
          <a:bodyPr wrap="square" rtlCol="0">
            <a:spAutoFit/>
          </a:bodyPr>
          <a:lstStyle/>
          <a:p>
            <a:pPr>
              <a:lnSpc>
                <a:spcPct val="120000"/>
              </a:lnSpc>
            </a:pPr>
            <a:r>
              <a:rPr lang="en-US" sz="2800" b="1" dirty="0">
                <a:solidFill>
                  <a:schemeClr val="accent4">
                    <a:lumMod val="40000"/>
                    <a:lumOff val="60000"/>
                  </a:schemeClr>
                </a:solidFill>
              </a:rPr>
              <a:t>1 John 1:1-3 Zeal of the Catechist</a:t>
            </a:r>
          </a:p>
          <a:p>
            <a:pPr>
              <a:lnSpc>
                <a:spcPct val="120000"/>
              </a:lnSpc>
            </a:pPr>
            <a:r>
              <a:rPr lang="en-US" b="1" dirty="0">
                <a:solidFill>
                  <a:schemeClr val="accent4">
                    <a:lumMod val="20000"/>
                    <a:lumOff val="80000"/>
                  </a:schemeClr>
                </a:solidFill>
              </a:rPr>
              <a:t>…what we have heard, what we have seen with our eyes, what we looked upon and touched with our hands concerns the Word of life—</a:t>
            </a:r>
          </a:p>
          <a:p>
            <a:pPr>
              <a:lnSpc>
                <a:spcPct val="120000"/>
              </a:lnSpc>
            </a:pPr>
            <a:r>
              <a:rPr lang="en-US" b="1" dirty="0">
                <a:solidFill>
                  <a:schemeClr val="accent4">
                    <a:lumMod val="20000"/>
                    <a:lumOff val="80000"/>
                  </a:schemeClr>
                </a:solidFill>
              </a:rPr>
              <a:t>for the life was made visible; we have seen it and testify to it and proclaim to you the eternal life that was with the Father and was made visible to us—</a:t>
            </a:r>
          </a:p>
          <a:p>
            <a:pPr>
              <a:lnSpc>
                <a:spcPct val="120000"/>
              </a:lnSpc>
            </a:pPr>
            <a:r>
              <a:rPr lang="en-US" b="1" dirty="0">
                <a:solidFill>
                  <a:schemeClr val="accent4">
                    <a:lumMod val="20000"/>
                    <a:lumOff val="80000"/>
                  </a:schemeClr>
                </a:solidFill>
              </a:rPr>
              <a:t>what we have seen and heard we proclaim now to you, so that you too may have fellowship with us; for our fellowship is with the Father and with his Son, Jesus Christ.</a:t>
            </a:r>
          </a:p>
        </p:txBody>
      </p:sp>
    </p:spTree>
    <p:extLst>
      <p:ext uri="{BB962C8B-B14F-4D97-AF65-F5344CB8AC3E}">
        <p14:creationId xmlns:p14="http://schemas.microsoft.com/office/powerpoint/2010/main" val="161501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E923-672D-4454-9E5E-A87D9F43217F}"/>
              </a:ext>
            </a:extLst>
          </p:cNvPr>
          <p:cNvSpPr>
            <a:spLocks noGrp="1"/>
          </p:cNvSpPr>
          <p:nvPr>
            <p:ph type="title"/>
          </p:nvPr>
        </p:nvSpPr>
        <p:spPr/>
        <p:txBody>
          <a:bodyPr/>
          <a:lstStyle/>
          <a:p>
            <a:r>
              <a:rPr lang="en-US" dirty="0">
                <a:solidFill>
                  <a:schemeClr val="accent4"/>
                </a:solidFill>
              </a:rPr>
              <a:t>Who are we teaching?</a:t>
            </a:r>
          </a:p>
        </p:txBody>
      </p:sp>
      <p:sp>
        <p:nvSpPr>
          <p:cNvPr id="3" name="Content Placeholder 2">
            <a:extLst>
              <a:ext uri="{FF2B5EF4-FFF2-40B4-BE49-F238E27FC236}">
                <a16:creationId xmlns:a16="http://schemas.microsoft.com/office/drawing/2014/main" id="{5EDA4AA4-5FD9-473A-B49B-CBE1641900C3}"/>
              </a:ext>
            </a:extLst>
          </p:cNvPr>
          <p:cNvSpPr>
            <a:spLocks noGrp="1"/>
          </p:cNvSpPr>
          <p:nvPr>
            <p:ph sz="half" idx="1"/>
          </p:nvPr>
        </p:nvSpPr>
        <p:spPr/>
        <p:txBody>
          <a:bodyPr/>
          <a:lstStyle/>
          <a:p>
            <a:r>
              <a:rPr lang="en-US" dirty="0">
                <a:solidFill>
                  <a:schemeClr val="bg1"/>
                </a:solidFill>
              </a:rPr>
              <a:t>Believers</a:t>
            </a:r>
          </a:p>
          <a:p>
            <a:r>
              <a:rPr lang="en-US" dirty="0">
                <a:solidFill>
                  <a:schemeClr val="bg1"/>
                </a:solidFill>
              </a:rPr>
              <a:t>Searchers</a:t>
            </a:r>
          </a:p>
          <a:p>
            <a:r>
              <a:rPr lang="en-US" dirty="0">
                <a:solidFill>
                  <a:schemeClr val="bg1"/>
                </a:solidFill>
              </a:rPr>
              <a:t>Non-Believers</a:t>
            </a:r>
          </a:p>
          <a:p>
            <a:r>
              <a:rPr lang="en-US" dirty="0">
                <a:solidFill>
                  <a:schemeClr val="bg1"/>
                </a:solidFill>
              </a:rPr>
              <a:t>Jaded Skeptics</a:t>
            </a:r>
          </a:p>
          <a:p>
            <a:r>
              <a:rPr lang="en-US" dirty="0">
                <a:solidFill>
                  <a:schemeClr val="bg1"/>
                </a:solidFill>
              </a:rPr>
              <a:t>Hurt and Confused</a:t>
            </a:r>
          </a:p>
          <a:p>
            <a:r>
              <a:rPr lang="en-US" dirty="0">
                <a:solidFill>
                  <a:schemeClr val="bg1"/>
                </a:solidFill>
              </a:rPr>
              <a:t>Full Spectrum of Academic Ability</a:t>
            </a:r>
          </a:p>
          <a:p>
            <a:r>
              <a:rPr lang="en-US" dirty="0">
                <a:solidFill>
                  <a:schemeClr val="bg1"/>
                </a:solidFill>
              </a:rPr>
              <a:t>“</a:t>
            </a:r>
            <a:r>
              <a:rPr lang="en-US" dirty="0" err="1">
                <a:solidFill>
                  <a:schemeClr val="bg1"/>
                </a:solidFill>
              </a:rPr>
              <a:t>Millenials</a:t>
            </a:r>
            <a:r>
              <a:rPr lang="en-US" dirty="0">
                <a:solidFill>
                  <a:schemeClr val="bg1"/>
                </a:solidFill>
              </a:rPr>
              <a:t>”</a:t>
            </a:r>
          </a:p>
          <a:p>
            <a:pPr marL="0" indent="0">
              <a:buNone/>
            </a:pPr>
            <a:endParaRPr lang="en-US" dirty="0">
              <a:solidFill>
                <a:schemeClr val="bg1"/>
              </a:solidFill>
            </a:endParaRPr>
          </a:p>
        </p:txBody>
      </p:sp>
      <p:pic>
        <p:nvPicPr>
          <p:cNvPr id="5" name="Content Placeholder 4">
            <a:extLst>
              <a:ext uri="{FF2B5EF4-FFF2-40B4-BE49-F238E27FC236}">
                <a16:creationId xmlns:a16="http://schemas.microsoft.com/office/drawing/2014/main" id="{3B1509CF-E82F-4CCB-BF9D-600E8D2DA062}"/>
              </a:ext>
            </a:extLst>
          </p:cNvPr>
          <p:cNvPicPr>
            <a:picLocks noGrp="1" noChangeAspect="1"/>
          </p:cNvPicPr>
          <p:nvPr>
            <p:ph sz="half" idx="2"/>
          </p:nvPr>
        </p:nvPicPr>
        <p:blipFill>
          <a:blip r:embed="rId2"/>
          <a:stretch>
            <a:fillRect/>
          </a:stretch>
        </p:blipFill>
        <p:spPr>
          <a:xfrm>
            <a:off x="6096001" y="1554161"/>
            <a:ext cx="5008735" cy="4351339"/>
          </a:xfrm>
          <a:prstGeom prst="rect">
            <a:avLst/>
          </a:prstGeom>
        </p:spPr>
      </p:pic>
    </p:spTree>
    <p:extLst>
      <p:ext uri="{BB962C8B-B14F-4D97-AF65-F5344CB8AC3E}">
        <p14:creationId xmlns:p14="http://schemas.microsoft.com/office/powerpoint/2010/main" val="7342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CB85907-CB1F-4AE4-903E-93544E3AF004}"/>
              </a:ext>
            </a:extLst>
          </p:cNvPr>
          <p:cNvPicPr>
            <a:picLocks noGrp="1" noChangeAspect="1"/>
          </p:cNvPicPr>
          <p:nvPr>
            <p:ph sz="half" idx="2"/>
          </p:nvPr>
        </p:nvPicPr>
        <p:blipFill rotWithShape="1">
          <a:blip r:embed="rId2"/>
          <a:srcRect t="22121" b="27203"/>
          <a:stretch/>
        </p:blipFill>
        <p:spPr>
          <a:xfrm>
            <a:off x="0" y="1"/>
            <a:ext cx="12192000" cy="4571991"/>
          </a:xfrm>
          <a:prstGeom prst="rect">
            <a:avLst/>
          </a:prstGeom>
        </p:spPr>
      </p:pic>
      <p:cxnSp>
        <p:nvCxnSpPr>
          <p:cNvPr id="27" name="Straight Connector 20">
            <a:extLst>
              <a:ext uri="{FF2B5EF4-FFF2-40B4-BE49-F238E27FC236}">
                <a16:creationId xmlns:a16="http://schemas.microsoft.com/office/drawing/2014/main" id="{E126E481-B945-4179-BD79-05E96E9B29E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7"/>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612C0F70-69C9-4E91-A6A8-B9BBE5C16370}"/>
              </a:ext>
            </a:extLst>
          </p:cNvPr>
          <p:cNvSpPr>
            <a:spLocks noGrp="1"/>
          </p:cNvSpPr>
          <p:nvPr>
            <p:ph type="title"/>
          </p:nvPr>
        </p:nvSpPr>
        <p:spPr>
          <a:xfrm>
            <a:off x="433137" y="5091763"/>
            <a:ext cx="7834193" cy="1264588"/>
          </a:xfrm>
        </p:spPr>
        <p:txBody>
          <a:bodyPr vert="horz" lIns="91440" tIns="45720" rIns="91440" bIns="45720" rtlCol="0" anchor="ctr">
            <a:normAutofit/>
          </a:bodyPr>
          <a:lstStyle/>
          <a:p>
            <a:pPr algn="r"/>
            <a:r>
              <a:rPr lang="en-US" sz="6000" dirty="0">
                <a:solidFill>
                  <a:schemeClr val="bg1"/>
                </a:solidFill>
              </a:rPr>
              <a:t>It’s True!</a:t>
            </a:r>
          </a:p>
        </p:txBody>
      </p:sp>
      <p:sp>
        <p:nvSpPr>
          <p:cNvPr id="6" name="Content Placeholder 5">
            <a:extLst>
              <a:ext uri="{FF2B5EF4-FFF2-40B4-BE49-F238E27FC236}">
                <a16:creationId xmlns:a16="http://schemas.microsoft.com/office/drawing/2014/main" id="{5357A2E0-1F81-4030-8A28-13F125E8E1BB}"/>
              </a:ext>
            </a:extLst>
          </p:cNvPr>
          <p:cNvSpPr>
            <a:spLocks noGrp="1"/>
          </p:cNvSpPr>
          <p:nvPr>
            <p:ph sz="half" idx="1"/>
          </p:nvPr>
        </p:nvSpPr>
        <p:spPr>
          <a:xfrm>
            <a:off x="8499109" y="5091764"/>
            <a:ext cx="2974207" cy="1264587"/>
          </a:xfrm>
        </p:spPr>
        <p:txBody>
          <a:bodyPr vert="horz" lIns="91440" tIns="45720" rIns="91440" bIns="45720" rtlCol="0" anchor="ctr">
            <a:normAutofit/>
          </a:bodyPr>
          <a:lstStyle/>
          <a:p>
            <a:pPr marL="0" indent="0">
              <a:buNone/>
            </a:pPr>
            <a:r>
              <a:rPr lang="en-US" sz="2000" dirty="0">
                <a:solidFill>
                  <a:schemeClr val="bg1"/>
                </a:solidFill>
              </a:rPr>
              <a:t>“Tradition is not the worship of ashes, but the preservation of fire.” </a:t>
            </a:r>
            <a:r>
              <a:rPr lang="en-US" sz="1400" dirty="0">
                <a:solidFill>
                  <a:schemeClr val="bg1"/>
                </a:solidFill>
              </a:rPr>
              <a:t>Gustav Mahler</a:t>
            </a:r>
          </a:p>
        </p:txBody>
      </p:sp>
    </p:spTree>
    <p:extLst>
      <p:ext uri="{BB962C8B-B14F-4D97-AF65-F5344CB8AC3E}">
        <p14:creationId xmlns:p14="http://schemas.microsoft.com/office/powerpoint/2010/main" val="840895626"/>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C9D36F-0AF7-4106-AF4E-FF5A5BEA1DEB}"/>
              </a:ext>
            </a:extLst>
          </p:cNvPr>
          <p:cNvSpPr>
            <a:spLocks noGrp="1"/>
          </p:cNvSpPr>
          <p:nvPr>
            <p:ph type="title"/>
          </p:nvPr>
        </p:nvSpPr>
        <p:spPr>
          <a:xfrm>
            <a:off x="3609975" y="2779713"/>
            <a:ext cx="10515600" cy="1325563"/>
          </a:xfrm>
        </p:spPr>
        <p:txBody>
          <a:bodyPr>
            <a:normAutofit/>
          </a:bodyPr>
          <a:lstStyle/>
          <a:p>
            <a:r>
              <a:rPr lang="en-US" sz="8000" dirty="0">
                <a:solidFill>
                  <a:schemeClr val="bg1"/>
                </a:solidFill>
              </a:rPr>
              <a:t>Challenges</a:t>
            </a:r>
          </a:p>
        </p:txBody>
      </p:sp>
    </p:spTree>
    <p:extLst>
      <p:ext uri="{BB962C8B-B14F-4D97-AF65-F5344CB8AC3E}">
        <p14:creationId xmlns:p14="http://schemas.microsoft.com/office/powerpoint/2010/main" val="1764269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69CE1-9E7C-46B0-BBEA-F611CA3CB01D}"/>
              </a:ext>
            </a:extLst>
          </p:cNvPr>
          <p:cNvSpPr>
            <a:spLocks noGrp="1"/>
          </p:cNvSpPr>
          <p:nvPr>
            <p:ph type="title"/>
          </p:nvPr>
        </p:nvSpPr>
        <p:spPr/>
        <p:txBody>
          <a:bodyPr/>
          <a:lstStyle/>
          <a:p>
            <a:r>
              <a:rPr lang="en-US" dirty="0">
                <a:solidFill>
                  <a:schemeClr val="bg1"/>
                </a:solidFill>
              </a:rPr>
              <a:t>New Forms of Expression</a:t>
            </a:r>
          </a:p>
        </p:txBody>
      </p:sp>
      <p:sp>
        <p:nvSpPr>
          <p:cNvPr id="3" name="Content Placeholder 2">
            <a:extLst>
              <a:ext uri="{FF2B5EF4-FFF2-40B4-BE49-F238E27FC236}">
                <a16:creationId xmlns:a16="http://schemas.microsoft.com/office/drawing/2014/main" id="{A621900B-AE92-46F6-9718-95CBFE0638BB}"/>
              </a:ext>
            </a:extLst>
          </p:cNvPr>
          <p:cNvSpPr>
            <a:spLocks noGrp="1"/>
          </p:cNvSpPr>
          <p:nvPr>
            <p:ph idx="1"/>
          </p:nvPr>
        </p:nvSpPr>
        <p:spPr/>
        <p:txBody>
          <a:bodyPr/>
          <a:lstStyle/>
          <a:p>
            <a:r>
              <a:rPr lang="en-US" dirty="0">
                <a:solidFill>
                  <a:schemeClr val="bg1"/>
                </a:solidFill>
              </a:rPr>
              <a:t>Rejects a watered down, vanilla approach (often found in text books).</a:t>
            </a:r>
          </a:p>
          <a:p>
            <a:r>
              <a:rPr lang="en-US" dirty="0">
                <a:solidFill>
                  <a:schemeClr val="bg1"/>
                </a:solidFill>
              </a:rPr>
              <a:t>Realizes that the culture has changed, is constantly in flux.</a:t>
            </a:r>
          </a:p>
          <a:p>
            <a:r>
              <a:rPr lang="en-US" dirty="0">
                <a:solidFill>
                  <a:schemeClr val="bg1"/>
                </a:solidFill>
              </a:rPr>
              <a:t>Starts with asking, “What’s blocking the message, the Good News from transforming people of today, in this culture?”</a:t>
            </a:r>
          </a:p>
          <a:p>
            <a:pPr lvl="1"/>
            <a:r>
              <a:rPr lang="en-US" dirty="0">
                <a:solidFill>
                  <a:schemeClr val="bg1"/>
                </a:solidFill>
              </a:rPr>
              <a:t>1. Dictatorship of Relativism</a:t>
            </a:r>
          </a:p>
          <a:p>
            <a:pPr lvl="1"/>
            <a:r>
              <a:rPr lang="en-US" dirty="0">
                <a:solidFill>
                  <a:schemeClr val="bg1"/>
                </a:solidFill>
              </a:rPr>
              <a:t>2. Disenchanted World</a:t>
            </a:r>
          </a:p>
          <a:p>
            <a:pPr lvl="1"/>
            <a:r>
              <a:rPr lang="en-US" dirty="0">
                <a:solidFill>
                  <a:schemeClr val="bg1"/>
                </a:solidFill>
              </a:rPr>
              <a:t>3. God is seen as posing a threat</a:t>
            </a:r>
          </a:p>
        </p:txBody>
      </p:sp>
    </p:spTree>
    <p:extLst>
      <p:ext uri="{BB962C8B-B14F-4D97-AF65-F5344CB8AC3E}">
        <p14:creationId xmlns:p14="http://schemas.microsoft.com/office/powerpoint/2010/main" val="1149459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321733"/>
            <a:ext cx="4335613" cy="621453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572000"/>
            <a:ext cx="7058307" cy="1964267"/>
          </a:xfrm>
          <a:prstGeom prst="rect">
            <a:avLst/>
          </a:prstGeom>
          <a:solidFill>
            <a:srgbClr val="5859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5" name="Content Placeholder 4">
            <a:extLst>
              <a:ext uri="{FF2B5EF4-FFF2-40B4-BE49-F238E27FC236}">
                <a16:creationId xmlns:a16="http://schemas.microsoft.com/office/drawing/2014/main" id="{2765C287-4194-4652-8A49-3881D4584050}"/>
              </a:ext>
            </a:extLst>
          </p:cNvPr>
          <p:cNvPicPr>
            <a:picLocks noGrp="1" noChangeAspect="1"/>
          </p:cNvPicPr>
          <p:nvPr>
            <p:ph sz="half" idx="2"/>
          </p:nvPr>
        </p:nvPicPr>
        <p:blipFill rotWithShape="1">
          <a:blip r:embed="rId2"/>
          <a:srcRect t="1371" r="1" b="11776"/>
          <a:stretch/>
        </p:blipFill>
        <p:spPr>
          <a:xfrm>
            <a:off x="327547" y="321733"/>
            <a:ext cx="7058307" cy="4107392"/>
          </a:xfrm>
          <a:prstGeom prst="rect">
            <a:avLst/>
          </a:prstGeom>
        </p:spPr>
      </p:pic>
      <p:sp>
        <p:nvSpPr>
          <p:cNvPr id="2" name="Title 1">
            <a:extLst>
              <a:ext uri="{FF2B5EF4-FFF2-40B4-BE49-F238E27FC236}">
                <a16:creationId xmlns:a16="http://schemas.microsoft.com/office/drawing/2014/main" id="{357BB35C-1608-4D45-8F3D-8275D8564471}"/>
              </a:ext>
            </a:extLst>
          </p:cNvPr>
          <p:cNvSpPr>
            <a:spLocks noGrp="1"/>
          </p:cNvSpPr>
          <p:nvPr>
            <p:ph type="title"/>
          </p:nvPr>
        </p:nvSpPr>
        <p:spPr>
          <a:xfrm>
            <a:off x="524256" y="4767072"/>
            <a:ext cx="6594189" cy="1625211"/>
          </a:xfrm>
        </p:spPr>
        <p:txBody>
          <a:bodyPr vert="horz" lIns="91440" tIns="45720" rIns="91440" bIns="45720" rtlCol="0" anchor="ctr">
            <a:normAutofit/>
          </a:bodyPr>
          <a:lstStyle/>
          <a:p>
            <a:pPr algn="ctr"/>
            <a:r>
              <a:rPr lang="en-US" dirty="0">
                <a:solidFill>
                  <a:srgbClr val="FFFFFF"/>
                </a:solidFill>
              </a:rPr>
              <a:t>“Meh…Whatever”</a:t>
            </a:r>
          </a:p>
        </p:txBody>
      </p:sp>
      <p:sp>
        <p:nvSpPr>
          <p:cNvPr id="3" name="Content Placeholder 2">
            <a:extLst>
              <a:ext uri="{FF2B5EF4-FFF2-40B4-BE49-F238E27FC236}">
                <a16:creationId xmlns:a16="http://schemas.microsoft.com/office/drawing/2014/main" id="{14265F96-A430-4323-A0B6-8260109268DB}"/>
              </a:ext>
            </a:extLst>
          </p:cNvPr>
          <p:cNvSpPr>
            <a:spLocks noGrp="1"/>
          </p:cNvSpPr>
          <p:nvPr>
            <p:ph sz="half" idx="1"/>
          </p:nvPr>
        </p:nvSpPr>
        <p:spPr>
          <a:xfrm>
            <a:off x="8029320" y="917725"/>
            <a:ext cx="3424739" cy="4852363"/>
          </a:xfrm>
        </p:spPr>
        <p:txBody>
          <a:bodyPr vert="horz" lIns="91440" tIns="45720" rIns="91440" bIns="45720" rtlCol="0" anchor="ctr">
            <a:normAutofit/>
          </a:bodyPr>
          <a:lstStyle/>
          <a:p>
            <a:r>
              <a:rPr lang="en-US" sz="1700">
                <a:solidFill>
                  <a:srgbClr val="FFFFFF"/>
                </a:solidFill>
              </a:rPr>
              <a:t>“that’s perhaps true for you but not for me” or “who are you to be imposing your values on me?”</a:t>
            </a:r>
          </a:p>
          <a:p>
            <a:r>
              <a:rPr lang="en-US" sz="1700">
                <a:solidFill>
                  <a:srgbClr val="FFFFFF"/>
                </a:solidFill>
              </a:rPr>
              <a:t>“well, that’s just like your opinion”</a:t>
            </a:r>
          </a:p>
          <a:p>
            <a:r>
              <a:rPr lang="en-US" sz="1700">
                <a:solidFill>
                  <a:srgbClr val="FFFFFF"/>
                </a:solidFill>
              </a:rPr>
              <a:t>All meaning is created rather than discovered in nature or in theology.</a:t>
            </a:r>
          </a:p>
          <a:p>
            <a:r>
              <a:rPr lang="en-US" sz="1700">
                <a:solidFill>
                  <a:srgbClr val="FFFFFF"/>
                </a:solidFill>
              </a:rPr>
              <a:t>Fear due to intimidation: ‘Whack-a-mole’: rules for engagement and speech are understood. Immediately labeled and shut down “You’re an …ist”.</a:t>
            </a:r>
          </a:p>
          <a:p>
            <a:r>
              <a:rPr lang="en-US" sz="1700">
                <a:solidFill>
                  <a:srgbClr val="FFFFFF"/>
                </a:solidFill>
              </a:rPr>
              <a:t>Tolerance for the correct way of thinking and speaking. Intolerance for non-conformists (especially Catholic thought).</a:t>
            </a:r>
          </a:p>
          <a:p>
            <a:r>
              <a:rPr lang="en-US" sz="1700">
                <a:solidFill>
                  <a:srgbClr val="FFFFFF"/>
                </a:solidFill>
              </a:rPr>
              <a:t>Loss of a sense of wonder.</a:t>
            </a:r>
          </a:p>
        </p:txBody>
      </p:sp>
    </p:spTree>
    <p:extLst>
      <p:ext uri="{BB962C8B-B14F-4D97-AF65-F5344CB8AC3E}">
        <p14:creationId xmlns:p14="http://schemas.microsoft.com/office/powerpoint/2010/main" val="1938181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60000"/>
                    <a:lumOff val="40000"/>
                  </a:schemeClr>
                </a:solidFill>
              </a:rPr>
              <a:t>The Lost Generation: We must address the Elephant</a:t>
            </a:r>
          </a:p>
        </p:txBody>
      </p:sp>
      <p:sp>
        <p:nvSpPr>
          <p:cNvPr id="3" name="Content Placeholder 2"/>
          <p:cNvSpPr>
            <a:spLocks noGrp="1"/>
          </p:cNvSpPr>
          <p:nvPr>
            <p:ph sz="half" idx="1"/>
          </p:nvPr>
        </p:nvSpPr>
        <p:spPr/>
        <p:txBody>
          <a:bodyPr>
            <a:normAutofit/>
          </a:bodyPr>
          <a:lstStyle/>
          <a:p>
            <a:r>
              <a:rPr lang="en-US" dirty="0">
                <a:solidFill>
                  <a:schemeClr val="accent4">
                    <a:lumMod val="20000"/>
                    <a:lumOff val="80000"/>
                  </a:schemeClr>
                </a:solidFill>
              </a:rPr>
              <a:t>The ‘Catholic’ Parents and Other Lay Faculty: Generation X is “the lost generation”.</a:t>
            </a:r>
          </a:p>
          <a:p>
            <a:pPr lvl="1"/>
            <a:r>
              <a:rPr lang="en-US" dirty="0">
                <a:solidFill>
                  <a:schemeClr val="accent4">
                    <a:lumMod val="20000"/>
                    <a:lumOff val="80000"/>
                  </a:schemeClr>
                </a:solidFill>
              </a:rPr>
              <a:t>“Formation” happened in 70’s and 80’s</a:t>
            </a:r>
          </a:p>
          <a:p>
            <a:pPr lvl="1"/>
            <a:r>
              <a:rPr lang="en-US" dirty="0">
                <a:solidFill>
                  <a:schemeClr val="accent4">
                    <a:lumMod val="20000"/>
                    <a:lumOff val="80000"/>
                  </a:schemeClr>
                </a:solidFill>
              </a:rPr>
              <a:t>You can’t give what you don’t have</a:t>
            </a:r>
          </a:p>
          <a:p>
            <a:pPr lvl="1"/>
            <a:r>
              <a:rPr lang="en-US" dirty="0">
                <a:solidFill>
                  <a:schemeClr val="accent4">
                    <a:lumMod val="20000"/>
                    <a:lumOff val="80000"/>
                  </a:schemeClr>
                </a:solidFill>
              </a:rPr>
              <a:t>We’ve lost the story and the worldview</a:t>
            </a:r>
          </a:p>
          <a:p>
            <a:pPr lvl="1"/>
            <a:r>
              <a:rPr lang="en-US" dirty="0">
                <a:solidFill>
                  <a:schemeClr val="accent4">
                    <a:lumMod val="20000"/>
                    <a:lumOff val="80000"/>
                  </a:schemeClr>
                </a:solidFill>
              </a:rPr>
              <a:t>No longer understand ‘the why’ of Catholicism. Relevance.</a:t>
            </a:r>
          </a:p>
        </p:txBody>
      </p:sp>
      <p:pic>
        <p:nvPicPr>
          <p:cNvPr id="5" name="Picture 4"/>
          <p:cNvPicPr>
            <a:picLocks noChangeAspect="1"/>
          </p:cNvPicPr>
          <p:nvPr/>
        </p:nvPicPr>
        <p:blipFill>
          <a:blip r:embed="rId2"/>
          <a:stretch>
            <a:fillRect/>
          </a:stretch>
        </p:blipFill>
        <p:spPr>
          <a:xfrm>
            <a:off x="6400183" y="2103428"/>
            <a:ext cx="5276851" cy="3200400"/>
          </a:xfrm>
          <a:prstGeom prst="rect">
            <a:avLst/>
          </a:prstGeom>
        </p:spPr>
      </p:pic>
    </p:spTree>
    <p:extLst>
      <p:ext uri="{BB962C8B-B14F-4D97-AF65-F5344CB8AC3E}">
        <p14:creationId xmlns:p14="http://schemas.microsoft.com/office/powerpoint/2010/main" val="448099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7FA33FF-088D-4F16-95A2-2C64D353DEA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376EFB1-01CF-419F-ABF1-2AF02BBFC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5" y="0"/>
            <a:ext cx="6141396"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7">
            <a:extLst>
              <a:ext uri="{FF2B5EF4-FFF2-40B4-BE49-F238E27FC236}">
                <a16:creationId xmlns:a16="http://schemas.microsoft.com/office/drawing/2014/main" id="{FF9DEA15-78BD-4750-AA18-B9F28A6D5A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3"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descr="A person standing in front of a stage&#10;&#10;Description generated with very high confidence">
            <a:extLst>
              <a:ext uri="{FF2B5EF4-FFF2-40B4-BE49-F238E27FC236}">
                <a16:creationId xmlns:a16="http://schemas.microsoft.com/office/drawing/2014/main" id="{BB11C4B7-E6C0-45F2-8E9A-4A65569E1F71}"/>
              </a:ext>
            </a:extLst>
          </p:cNvPr>
          <p:cNvPicPr>
            <a:picLocks noGrp="1" noChangeAspect="1"/>
          </p:cNvPicPr>
          <p:nvPr>
            <p:ph sz="half" idx="2"/>
          </p:nvPr>
        </p:nvPicPr>
        <p:blipFill rotWithShape="1">
          <a:blip r:embed="rId2"/>
          <a:srcRect l="33463" r="32740"/>
          <a:stretch/>
        </p:blipFill>
        <p:spPr>
          <a:xfrm>
            <a:off x="1110322" y="484634"/>
            <a:ext cx="3875359" cy="5733287"/>
          </a:xfrm>
          <a:prstGeom prst="rect">
            <a:avLst/>
          </a:prstGeom>
        </p:spPr>
      </p:pic>
      <p:sp>
        <p:nvSpPr>
          <p:cNvPr id="2" name="Title 1"/>
          <p:cNvSpPr>
            <a:spLocks noGrp="1"/>
          </p:cNvSpPr>
          <p:nvPr>
            <p:ph type="title"/>
          </p:nvPr>
        </p:nvSpPr>
        <p:spPr>
          <a:xfrm>
            <a:off x="6392597" y="640265"/>
            <a:ext cx="5221267" cy="1344975"/>
          </a:xfrm>
        </p:spPr>
        <p:txBody>
          <a:bodyPr vert="horz" lIns="91440" tIns="45720" rIns="91440" bIns="45720" rtlCol="0" anchor="ctr">
            <a:normAutofit/>
          </a:bodyPr>
          <a:lstStyle/>
          <a:p>
            <a:r>
              <a:rPr lang="en-US" sz="4000"/>
              <a:t>Apologists, Catechists, Theologians: Wake Up!</a:t>
            </a:r>
          </a:p>
        </p:txBody>
      </p:sp>
      <p:sp>
        <p:nvSpPr>
          <p:cNvPr id="5" name="Content Placeholder 4"/>
          <p:cNvSpPr>
            <a:spLocks noGrp="1"/>
          </p:cNvSpPr>
          <p:nvPr>
            <p:ph sz="half" idx="1"/>
          </p:nvPr>
        </p:nvSpPr>
        <p:spPr>
          <a:xfrm>
            <a:off x="6391903" y="2121763"/>
            <a:ext cx="5235491" cy="3773011"/>
          </a:xfrm>
        </p:spPr>
        <p:txBody>
          <a:bodyPr vert="horz" lIns="91440" tIns="45720" rIns="91440" bIns="45720" rtlCol="0">
            <a:normAutofit/>
          </a:bodyPr>
          <a:lstStyle/>
          <a:p>
            <a:r>
              <a:rPr lang="en-US" sz="1900"/>
              <a:t>Presentation by Bishop Barron at ADLA Religious Ed Congress 2016</a:t>
            </a:r>
          </a:p>
          <a:p>
            <a:r>
              <a:rPr lang="en-US" sz="1900"/>
              <a:t>Crisis: For every new member it gains, the Church loses 6 others. 36% of ‘Young-Millenials’ now identify as ‘Nones’.</a:t>
            </a:r>
          </a:p>
          <a:p>
            <a:r>
              <a:rPr lang="en-US" sz="1900"/>
              <a:t>There is a serious disconnect. The Faith is not credible. Three problems bugging our young people…</a:t>
            </a:r>
          </a:p>
          <a:p>
            <a:r>
              <a:rPr lang="en-US" sz="1900"/>
              <a:t>1. Science disproves religion.</a:t>
            </a:r>
          </a:p>
          <a:p>
            <a:r>
              <a:rPr lang="en-US" sz="1900"/>
              <a:t>2. Religion is just wishful thinking, ‘Fantasy land’.</a:t>
            </a:r>
          </a:p>
          <a:p>
            <a:r>
              <a:rPr lang="en-US" sz="1900"/>
              <a:t>3. Religion causes more violence.</a:t>
            </a:r>
          </a:p>
        </p:txBody>
      </p:sp>
    </p:spTree>
    <p:extLst>
      <p:ext uri="{BB962C8B-B14F-4D97-AF65-F5344CB8AC3E}">
        <p14:creationId xmlns:p14="http://schemas.microsoft.com/office/powerpoint/2010/main" val="2726716703"/>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60000"/>
                    <a:lumOff val="40000"/>
                  </a:schemeClr>
                </a:solidFill>
              </a:rPr>
              <a:t>The Crisis of ‘the NONES’</a:t>
            </a:r>
          </a:p>
        </p:txBody>
      </p:sp>
      <p:sp>
        <p:nvSpPr>
          <p:cNvPr id="3" name="Content Placeholder 2"/>
          <p:cNvSpPr>
            <a:spLocks noGrp="1"/>
          </p:cNvSpPr>
          <p:nvPr>
            <p:ph sz="half" idx="1"/>
          </p:nvPr>
        </p:nvSpPr>
        <p:spPr/>
        <p:txBody>
          <a:bodyPr>
            <a:normAutofit fontScale="92500" lnSpcReduction="20000"/>
          </a:bodyPr>
          <a:lstStyle/>
          <a:p>
            <a:pPr marL="285744" indent="-285744"/>
            <a:r>
              <a:rPr lang="en-US" dirty="0">
                <a:solidFill>
                  <a:schemeClr val="accent4">
                    <a:lumMod val="60000"/>
                    <a:lumOff val="40000"/>
                  </a:schemeClr>
                </a:solidFill>
              </a:rPr>
              <a:t>Our Students: Young-</a:t>
            </a:r>
            <a:r>
              <a:rPr lang="en-US" dirty="0" err="1">
                <a:solidFill>
                  <a:schemeClr val="accent4">
                    <a:lumMod val="60000"/>
                    <a:lumOff val="40000"/>
                  </a:schemeClr>
                </a:solidFill>
              </a:rPr>
              <a:t>Millenials</a:t>
            </a:r>
            <a:r>
              <a:rPr lang="en-US" dirty="0">
                <a:solidFill>
                  <a:schemeClr val="accent4">
                    <a:lumMod val="60000"/>
                    <a:lumOff val="40000"/>
                  </a:schemeClr>
                </a:solidFill>
              </a:rPr>
              <a:t> are becoming the “</a:t>
            </a:r>
            <a:r>
              <a:rPr lang="en-US" dirty="0" err="1">
                <a:solidFill>
                  <a:schemeClr val="accent4">
                    <a:lumMod val="60000"/>
                    <a:lumOff val="40000"/>
                  </a:schemeClr>
                </a:solidFill>
              </a:rPr>
              <a:t>Nones</a:t>
            </a:r>
            <a:r>
              <a:rPr lang="en-US" dirty="0">
                <a:solidFill>
                  <a:schemeClr val="accent4">
                    <a:lumMod val="60000"/>
                    <a:lumOff val="40000"/>
                  </a:schemeClr>
                </a:solidFill>
              </a:rPr>
              <a:t>” at a rapid pace…</a:t>
            </a:r>
          </a:p>
          <a:p>
            <a:pPr marL="742932" lvl="1" indent="-285744"/>
            <a:r>
              <a:rPr lang="en-US" sz="2800" dirty="0">
                <a:solidFill>
                  <a:schemeClr val="accent4">
                    <a:lumMod val="60000"/>
                    <a:lumOff val="40000"/>
                  </a:schemeClr>
                </a:solidFill>
              </a:rPr>
              <a:t>Post Roe v Wade</a:t>
            </a:r>
          </a:p>
          <a:p>
            <a:pPr marL="742932" lvl="1" indent="-285744"/>
            <a:r>
              <a:rPr lang="en-US" sz="2800" dirty="0">
                <a:solidFill>
                  <a:schemeClr val="accent4">
                    <a:lumMod val="60000"/>
                    <a:lumOff val="40000"/>
                  </a:schemeClr>
                </a:solidFill>
              </a:rPr>
              <a:t>Post child sexual abuse scandal</a:t>
            </a:r>
          </a:p>
          <a:p>
            <a:pPr marL="742932" lvl="1" indent="-285744"/>
            <a:r>
              <a:rPr lang="en-US" sz="2800" dirty="0">
                <a:solidFill>
                  <a:schemeClr val="accent4">
                    <a:lumMod val="60000"/>
                    <a:lumOff val="40000"/>
                  </a:schemeClr>
                </a:solidFill>
              </a:rPr>
              <a:t>Post 9/11</a:t>
            </a:r>
          </a:p>
          <a:p>
            <a:pPr marL="742932" lvl="1" indent="-285744"/>
            <a:r>
              <a:rPr lang="en-US" sz="2800" dirty="0">
                <a:solidFill>
                  <a:schemeClr val="accent4">
                    <a:lumMod val="60000"/>
                    <a:lumOff val="40000"/>
                  </a:schemeClr>
                </a:solidFill>
              </a:rPr>
              <a:t>Post aggressive New Atheism</a:t>
            </a:r>
          </a:p>
          <a:p>
            <a:pPr marL="742932" lvl="1" indent="-285744"/>
            <a:r>
              <a:rPr lang="en-US" sz="2800" dirty="0">
                <a:solidFill>
                  <a:schemeClr val="accent4">
                    <a:lumMod val="60000"/>
                    <a:lumOff val="40000"/>
                  </a:schemeClr>
                </a:solidFill>
              </a:rPr>
              <a:t>Post truth, Relativism reigns</a:t>
            </a:r>
          </a:p>
          <a:p>
            <a:pPr marL="742932" lvl="1" indent="-285744"/>
            <a:r>
              <a:rPr lang="en-US" sz="2800" dirty="0">
                <a:solidFill>
                  <a:schemeClr val="accent4">
                    <a:lumMod val="60000"/>
                    <a:lumOff val="40000"/>
                  </a:schemeClr>
                </a:solidFill>
              </a:rPr>
              <a:t>Post-modern means post- narrative: no plot, no meaning</a:t>
            </a:r>
          </a:p>
          <a:p>
            <a:pPr marL="742932" lvl="1" indent="-285744"/>
            <a:r>
              <a:rPr lang="en-US" sz="2800" dirty="0">
                <a:solidFill>
                  <a:schemeClr val="accent4">
                    <a:lumMod val="60000"/>
                    <a:lumOff val="40000"/>
                  </a:schemeClr>
                </a:solidFill>
              </a:rPr>
              <a:t>Post breakdown of marriage and family</a:t>
            </a:r>
          </a:p>
          <a:p>
            <a:pPr marL="742932" lvl="1" indent="-285744"/>
            <a:r>
              <a:rPr lang="en-US" sz="2800" dirty="0">
                <a:solidFill>
                  <a:schemeClr val="accent4">
                    <a:lumMod val="60000"/>
                    <a:lumOff val="40000"/>
                  </a:schemeClr>
                </a:solidFill>
              </a:rPr>
              <a:t>Post Smart Phone</a:t>
            </a:r>
          </a:p>
          <a:p>
            <a:pPr marL="742932" lvl="1" indent="-285744"/>
            <a:endParaRPr lang="en-US" sz="2800" dirty="0">
              <a:solidFill>
                <a:schemeClr val="accent4">
                  <a:lumMod val="60000"/>
                  <a:lumOff val="40000"/>
                </a:schemeClr>
              </a:solidFill>
            </a:endParaRPr>
          </a:p>
          <a:p>
            <a:endParaRPr lang="en-US" dirty="0"/>
          </a:p>
        </p:txBody>
      </p:sp>
      <p:pic>
        <p:nvPicPr>
          <p:cNvPr id="5" name="Content Placeholder 4"/>
          <p:cNvPicPr>
            <a:picLocks noGrp="1" noChangeAspect="1"/>
          </p:cNvPicPr>
          <p:nvPr>
            <p:ph sz="half" idx="2"/>
          </p:nvPr>
        </p:nvPicPr>
        <p:blipFill>
          <a:blip r:embed="rId2"/>
          <a:stretch>
            <a:fillRect/>
          </a:stretch>
        </p:blipFill>
        <p:spPr>
          <a:xfrm>
            <a:off x="6770803" y="2768139"/>
            <a:ext cx="4458811" cy="1886917"/>
          </a:xfrm>
          <a:prstGeom prst="rect">
            <a:avLst/>
          </a:prstGeom>
        </p:spPr>
      </p:pic>
      <p:sp>
        <p:nvSpPr>
          <p:cNvPr id="4" name="Rectangle 3"/>
          <p:cNvSpPr/>
          <p:nvPr/>
        </p:nvSpPr>
        <p:spPr>
          <a:xfrm>
            <a:off x="6652400" y="1967804"/>
            <a:ext cx="4579009" cy="523220"/>
          </a:xfrm>
          <a:prstGeom prst="rect">
            <a:avLst/>
          </a:prstGeom>
          <a:noFill/>
        </p:spPr>
        <p:txBody>
          <a:bodyPr wrap="none" lIns="91440" tIns="45720" rIns="91440" bIns="45720">
            <a:spAutoFit/>
          </a:bodyPr>
          <a:lstStyle/>
          <a:p>
            <a:pPr algn="ctr"/>
            <a:r>
              <a:rPr lang="en-US" sz="2800" b="1" spc="51" dirty="0">
                <a:ln w="0"/>
                <a:solidFill>
                  <a:schemeClr val="bg2"/>
                </a:solidFill>
                <a:effectLst>
                  <a:innerShdw blurRad="63500" dist="50800" dir="13500000">
                    <a:srgbClr val="000000">
                      <a:alpha val="50000"/>
                    </a:srgbClr>
                  </a:innerShdw>
                </a:effectLst>
              </a:rPr>
              <a:t>Which religion to belong to?</a:t>
            </a:r>
          </a:p>
        </p:txBody>
      </p:sp>
    </p:spTree>
    <p:extLst>
      <p:ext uri="{BB962C8B-B14F-4D97-AF65-F5344CB8AC3E}">
        <p14:creationId xmlns:p14="http://schemas.microsoft.com/office/powerpoint/2010/main" val="3578270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89870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FEB43-03B1-4BF7-967B-FA67AFE1DFAF}"/>
              </a:ext>
            </a:extLst>
          </p:cNvPr>
          <p:cNvSpPr>
            <a:spLocks noGrp="1"/>
          </p:cNvSpPr>
          <p:nvPr>
            <p:ph type="title"/>
          </p:nvPr>
        </p:nvSpPr>
        <p:spPr>
          <a:xfrm>
            <a:off x="3910012" y="2765425"/>
            <a:ext cx="10515600" cy="1325563"/>
          </a:xfrm>
        </p:spPr>
        <p:txBody>
          <a:bodyPr>
            <a:normAutofit/>
          </a:bodyPr>
          <a:lstStyle/>
          <a:p>
            <a:r>
              <a:rPr lang="en-US" sz="7200" dirty="0">
                <a:solidFill>
                  <a:schemeClr val="bg1"/>
                </a:solidFill>
              </a:rPr>
              <a:t>Strategies</a:t>
            </a:r>
          </a:p>
        </p:txBody>
      </p:sp>
    </p:spTree>
    <p:extLst>
      <p:ext uri="{BB962C8B-B14F-4D97-AF65-F5344CB8AC3E}">
        <p14:creationId xmlns:p14="http://schemas.microsoft.com/office/powerpoint/2010/main" val="2626938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man, sky, person&#10;&#10;Description generated with very high confidence">
            <a:extLst>
              <a:ext uri="{FF2B5EF4-FFF2-40B4-BE49-F238E27FC236}">
                <a16:creationId xmlns:a16="http://schemas.microsoft.com/office/drawing/2014/main" id="{3981B555-32CB-4BB1-8EF1-FC47FE6A22ED}"/>
              </a:ext>
            </a:extLst>
          </p:cNvPr>
          <p:cNvPicPr>
            <a:picLocks noChangeAspect="1"/>
          </p:cNvPicPr>
          <p:nvPr/>
        </p:nvPicPr>
        <p:blipFill rotWithShape="1">
          <a:blip r:embed="rId2"/>
          <a:srcRect l="17951" r="-2" b="-2"/>
          <a:stretch/>
        </p:blipFill>
        <p:spPr>
          <a:xfrm>
            <a:off x="4639056" y="10"/>
            <a:ext cx="7552944" cy="6857991"/>
          </a:xfrm>
          <a:prstGeom prst="rect">
            <a:avLst/>
          </a:prstGeom>
          <a:effectLst/>
        </p:spPr>
      </p:pic>
      <p:sp>
        <p:nvSpPr>
          <p:cNvPr id="2" name="Title 1">
            <a:extLst>
              <a:ext uri="{FF2B5EF4-FFF2-40B4-BE49-F238E27FC236}">
                <a16:creationId xmlns:a16="http://schemas.microsoft.com/office/drawing/2014/main" id="{7E7C0F57-9E38-48D1-A908-70CA2BC0938C}"/>
              </a:ext>
            </a:extLst>
          </p:cNvPr>
          <p:cNvSpPr>
            <a:spLocks noGrp="1"/>
          </p:cNvSpPr>
          <p:nvPr>
            <p:ph type="title"/>
          </p:nvPr>
        </p:nvSpPr>
        <p:spPr>
          <a:xfrm>
            <a:off x="648931" y="409373"/>
            <a:ext cx="3651467" cy="1676603"/>
          </a:xfrm>
        </p:spPr>
        <p:txBody>
          <a:bodyPr>
            <a:normAutofit fontScale="90000"/>
          </a:bodyPr>
          <a:lstStyle/>
          <a:p>
            <a:pPr algn="ctr"/>
            <a:r>
              <a:rPr lang="en-US" dirty="0">
                <a:solidFill>
                  <a:schemeClr val="accent1">
                    <a:lumMod val="60000"/>
                    <a:lumOff val="40000"/>
                  </a:schemeClr>
                </a:solidFill>
              </a:rPr>
              <a:t>The Transcendentals</a:t>
            </a:r>
          </a:p>
        </p:txBody>
      </p:sp>
      <p:sp>
        <p:nvSpPr>
          <p:cNvPr id="3" name="Content Placeholder 2">
            <a:extLst>
              <a:ext uri="{FF2B5EF4-FFF2-40B4-BE49-F238E27FC236}">
                <a16:creationId xmlns:a16="http://schemas.microsoft.com/office/drawing/2014/main" id="{D0BC0D8C-D18B-463A-B562-9816B599F56E}"/>
              </a:ext>
            </a:extLst>
          </p:cNvPr>
          <p:cNvSpPr>
            <a:spLocks noGrp="1"/>
          </p:cNvSpPr>
          <p:nvPr>
            <p:ph idx="1"/>
          </p:nvPr>
        </p:nvSpPr>
        <p:spPr>
          <a:xfrm>
            <a:off x="257175" y="2085977"/>
            <a:ext cx="4043223" cy="4386263"/>
          </a:xfrm>
        </p:spPr>
        <p:txBody>
          <a:bodyPr>
            <a:normAutofit/>
          </a:bodyPr>
          <a:lstStyle/>
          <a:p>
            <a:pPr marL="0" indent="0">
              <a:buNone/>
            </a:pPr>
            <a:r>
              <a:rPr lang="en-US" sz="2400" dirty="0">
                <a:solidFill>
                  <a:schemeClr val="bg1"/>
                </a:solidFill>
              </a:rPr>
              <a:t>"To be young is to be attracted to truth, justice, freedom, peace, beauty and goodness. To be young means being eager to live, but to live joyfully, meaningfully“</a:t>
            </a:r>
          </a:p>
          <a:p>
            <a:pPr marL="0" indent="0">
              <a:buNone/>
            </a:pPr>
            <a:r>
              <a:rPr lang="en-US" sz="1500" dirty="0">
                <a:solidFill>
                  <a:schemeClr val="bg1"/>
                </a:solidFill>
              </a:rPr>
              <a:t> (Pope John Paul II, Address to Young People , 1984, Korea).</a:t>
            </a:r>
          </a:p>
          <a:p>
            <a:pPr marL="0" indent="0">
              <a:buNone/>
            </a:pPr>
            <a:r>
              <a:rPr lang="en-US" sz="2400" dirty="0">
                <a:solidFill>
                  <a:schemeClr val="bg1"/>
                </a:solidFill>
              </a:rPr>
              <a:t>Truth, Love, Justice, Beauty</a:t>
            </a:r>
          </a:p>
          <a:p>
            <a:pPr marL="0" indent="0">
              <a:buNone/>
            </a:pPr>
            <a:r>
              <a:rPr lang="en-US" sz="2400" dirty="0">
                <a:solidFill>
                  <a:schemeClr val="bg1"/>
                </a:solidFill>
              </a:rPr>
              <a:t>Being (Home)</a:t>
            </a:r>
          </a:p>
          <a:p>
            <a:endParaRPr lang="en-US" sz="1800" dirty="0"/>
          </a:p>
        </p:txBody>
      </p:sp>
    </p:spTree>
    <p:extLst>
      <p:ext uri="{BB962C8B-B14F-4D97-AF65-F5344CB8AC3E}">
        <p14:creationId xmlns:p14="http://schemas.microsoft.com/office/powerpoint/2010/main" val="2519728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061DF-0A46-4A48-9AA3-D757913260D1}"/>
              </a:ext>
            </a:extLst>
          </p:cNvPr>
          <p:cNvSpPr>
            <a:spLocks noGrp="1"/>
          </p:cNvSpPr>
          <p:nvPr>
            <p:ph type="title"/>
          </p:nvPr>
        </p:nvSpPr>
        <p:spPr>
          <a:xfrm>
            <a:off x="838200" y="708025"/>
            <a:ext cx="10515600" cy="1325563"/>
          </a:xfrm>
        </p:spPr>
        <p:txBody>
          <a:bodyPr/>
          <a:lstStyle/>
          <a:p>
            <a:r>
              <a:rPr lang="en-US" b="1" dirty="0">
                <a:solidFill>
                  <a:schemeClr val="accent4"/>
                </a:solidFill>
              </a:rPr>
              <a:t>What are we called to do? The four tasks… </a:t>
            </a:r>
            <a:br>
              <a:rPr lang="en-US" b="1" dirty="0">
                <a:solidFill>
                  <a:schemeClr val="accent4"/>
                </a:solidFill>
              </a:rPr>
            </a:br>
            <a:endParaRPr lang="en-US" b="1" dirty="0"/>
          </a:p>
        </p:txBody>
      </p:sp>
      <p:sp>
        <p:nvSpPr>
          <p:cNvPr id="6" name="Content Placeholder 5"/>
          <p:cNvSpPr>
            <a:spLocks noGrp="1"/>
          </p:cNvSpPr>
          <p:nvPr>
            <p:ph idx="1"/>
          </p:nvPr>
        </p:nvSpPr>
        <p:spPr/>
        <p:txBody>
          <a:bodyPr>
            <a:normAutofit fontScale="85000" lnSpcReduction="10000"/>
          </a:bodyPr>
          <a:lstStyle/>
          <a:p>
            <a:pPr marL="0" indent="0">
              <a:buNone/>
            </a:pPr>
            <a:endParaRPr lang="en-US" dirty="0">
              <a:solidFill>
                <a:schemeClr val="accent4">
                  <a:lumMod val="20000"/>
                  <a:lumOff val="80000"/>
                </a:schemeClr>
              </a:solidFill>
            </a:endParaRPr>
          </a:p>
          <a:p>
            <a:pPr marL="457189" lvl="1" indent="0">
              <a:buNone/>
            </a:pPr>
            <a:r>
              <a:rPr lang="en-US" sz="2800" dirty="0">
                <a:solidFill>
                  <a:schemeClr val="accent4">
                    <a:lumMod val="20000"/>
                    <a:lumOff val="80000"/>
                  </a:schemeClr>
                </a:solidFill>
              </a:rPr>
              <a:t>This whole process calls for …</a:t>
            </a:r>
          </a:p>
          <a:p>
            <a:pPr lvl="1"/>
            <a:r>
              <a:rPr lang="en-US" sz="2800" dirty="0">
                <a:solidFill>
                  <a:schemeClr val="bg1"/>
                </a:solidFill>
              </a:rPr>
              <a:t>1. </a:t>
            </a:r>
            <a:r>
              <a:rPr lang="en-US" sz="2800" dirty="0">
                <a:solidFill>
                  <a:schemeClr val="accent4"/>
                </a:solidFill>
              </a:rPr>
              <a:t>witness to the way of Christ</a:t>
            </a:r>
            <a:r>
              <a:rPr lang="en-US" sz="2800" dirty="0">
                <a:solidFill>
                  <a:schemeClr val="accent4">
                    <a:lumMod val="20000"/>
                    <a:lumOff val="80000"/>
                  </a:schemeClr>
                </a:solidFill>
              </a:rPr>
              <a:t> as found in the Scripture and Catholic Church teaching. As teachers </a:t>
            </a:r>
          </a:p>
          <a:p>
            <a:pPr lvl="1"/>
            <a:r>
              <a:rPr lang="en-US" sz="2800" dirty="0">
                <a:solidFill>
                  <a:schemeClr val="accent4">
                    <a:lumMod val="20000"/>
                    <a:lumOff val="80000"/>
                  </a:schemeClr>
                </a:solidFill>
              </a:rPr>
              <a:t>2. </a:t>
            </a:r>
            <a:r>
              <a:rPr lang="en-US" sz="2800" dirty="0">
                <a:solidFill>
                  <a:schemeClr val="accent4"/>
                </a:solidFill>
              </a:rPr>
              <a:t>promote knowledge of Scripture and Sacred Tradition</a:t>
            </a:r>
            <a:r>
              <a:rPr lang="en-US" sz="2800" dirty="0">
                <a:solidFill>
                  <a:schemeClr val="accent4">
                    <a:lumMod val="20000"/>
                    <a:lumOff val="80000"/>
                  </a:schemeClr>
                </a:solidFill>
              </a:rPr>
              <a:t>, they seek to</a:t>
            </a:r>
          </a:p>
          <a:p>
            <a:pPr lvl="1"/>
            <a:r>
              <a:rPr lang="en-US" sz="2800" dirty="0">
                <a:solidFill>
                  <a:schemeClr val="accent4">
                    <a:lumMod val="20000"/>
                    <a:lumOff val="80000"/>
                  </a:schemeClr>
                </a:solidFill>
              </a:rPr>
              <a:t>3. </a:t>
            </a:r>
            <a:r>
              <a:rPr lang="en-US" sz="2800" dirty="0">
                <a:solidFill>
                  <a:schemeClr val="accent4"/>
                </a:solidFill>
              </a:rPr>
              <a:t>create an</a:t>
            </a:r>
            <a:r>
              <a:rPr lang="en-US" sz="2800" dirty="0">
                <a:solidFill>
                  <a:schemeClr val="accent4">
                    <a:lumMod val="20000"/>
                    <a:lumOff val="80000"/>
                  </a:schemeClr>
                </a:solidFill>
              </a:rPr>
              <a:t> </a:t>
            </a:r>
            <a:r>
              <a:rPr lang="en-US" sz="2800" dirty="0">
                <a:solidFill>
                  <a:schemeClr val="accent4"/>
                </a:solidFill>
              </a:rPr>
              <a:t>environment conducive to Christ</a:t>
            </a:r>
            <a:r>
              <a:rPr lang="en-US" sz="2800" dirty="0">
                <a:solidFill>
                  <a:schemeClr val="accent4">
                    <a:lumMod val="20000"/>
                    <a:lumOff val="80000"/>
                  </a:schemeClr>
                </a:solidFill>
              </a:rPr>
              <a:t> on campus and in the classroom, and to</a:t>
            </a:r>
          </a:p>
          <a:p>
            <a:pPr lvl="1"/>
            <a:r>
              <a:rPr lang="en-US" sz="2800" dirty="0">
                <a:solidFill>
                  <a:schemeClr val="accent4">
                    <a:lumMod val="20000"/>
                    <a:lumOff val="80000"/>
                  </a:schemeClr>
                </a:solidFill>
              </a:rPr>
              <a:t>4. </a:t>
            </a:r>
            <a:r>
              <a:rPr lang="en-US" sz="2800" dirty="0">
                <a:solidFill>
                  <a:schemeClr val="accent4"/>
                </a:solidFill>
              </a:rPr>
              <a:t>impart what will form the students’ foundational understanding of doctrine, moral decision-making, discernment of vocation, forms of worship and service, and involvement in the Christian community of faith</a:t>
            </a:r>
          </a:p>
          <a:p>
            <a:pPr marL="457189" lvl="1" indent="0">
              <a:buNone/>
            </a:pPr>
            <a:endParaRPr lang="en-US" sz="2800" dirty="0">
              <a:solidFill>
                <a:schemeClr val="accent4"/>
              </a:solidFill>
            </a:endParaRPr>
          </a:p>
          <a:p>
            <a:pPr marL="457189" lvl="1" indent="0">
              <a:buNone/>
            </a:pPr>
            <a:r>
              <a:rPr lang="en-US" sz="2800" dirty="0">
                <a:solidFill>
                  <a:schemeClr val="accent4"/>
                </a:solidFill>
              </a:rPr>
              <a:t> </a:t>
            </a:r>
            <a:r>
              <a:rPr lang="en-US" sz="2800" dirty="0">
                <a:solidFill>
                  <a:schemeClr val="accent4">
                    <a:lumMod val="20000"/>
                    <a:lumOff val="80000"/>
                  </a:schemeClr>
                </a:solidFill>
              </a:rPr>
              <a:t>(ADLA Admin HB 4.3.4).</a:t>
            </a:r>
            <a:br>
              <a:rPr lang="en-US" sz="2800" dirty="0">
                <a:solidFill>
                  <a:schemeClr val="accent4">
                    <a:lumMod val="20000"/>
                    <a:lumOff val="80000"/>
                  </a:schemeClr>
                </a:solidFill>
              </a:rPr>
            </a:br>
            <a:endParaRPr lang="en-US" sz="2800" dirty="0">
              <a:solidFill>
                <a:schemeClr val="accent4">
                  <a:lumMod val="20000"/>
                  <a:lumOff val="80000"/>
                </a:schemeClr>
              </a:solidFill>
            </a:endParaRPr>
          </a:p>
        </p:txBody>
      </p:sp>
    </p:spTree>
    <p:extLst>
      <p:ext uri="{BB962C8B-B14F-4D97-AF65-F5344CB8AC3E}">
        <p14:creationId xmlns:p14="http://schemas.microsoft.com/office/powerpoint/2010/main" val="392930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87E76-70E9-4450-A601-F28EF6F199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1816FD-A366-4984-A868-B4458280A19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B378D1B-2CAF-4CB2-B0C3-AF6382188307}"/>
              </a:ext>
            </a:extLst>
          </p:cNvPr>
          <p:cNvPicPr>
            <a:picLocks noChangeAspect="1"/>
          </p:cNvPicPr>
          <p:nvPr/>
        </p:nvPicPr>
        <p:blipFill>
          <a:blip r:embed="rId2"/>
          <a:stretch>
            <a:fillRect/>
          </a:stretch>
        </p:blipFill>
        <p:spPr>
          <a:xfrm>
            <a:off x="852553" y="127231"/>
            <a:ext cx="10100793" cy="6605504"/>
          </a:xfrm>
          <a:prstGeom prst="rect">
            <a:avLst/>
          </a:prstGeom>
        </p:spPr>
      </p:pic>
      <p:pic>
        <p:nvPicPr>
          <p:cNvPr id="5" name="Picture 4">
            <a:extLst>
              <a:ext uri="{FF2B5EF4-FFF2-40B4-BE49-F238E27FC236}">
                <a16:creationId xmlns:a16="http://schemas.microsoft.com/office/drawing/2014/main" id="{1828BF39-AD1C-4043-B7B5-ECFF48171A7E}"/>
              </a:ext>
            </a:extLst>
          </p:cNvPr>
          <p:cNvPicPr>
            <a:picLocks noChangeAspect="1"/>
          </p:cNvPicPr>
          <p:nvPr/>
        </p:nvPicPr>
        <p:blipFill>
          <a:blip r:embed="rId3"/>
          <a:stretch>
            <a:fillRect/>
          </a:stretch>
        </p:blipFill>
        <p:spPr>
          <a:xfrm>
            <a:off x="5505856" y="396773"/>
            <a:ext cx="2893641" cy="1746163"/>
          </a:xfrm>
          <a:prstGeom prst="rect">
            <a:avLst/>
          </a:prstGeom>
        </p:spPr>
      </p:pic>
      <p:pic>
        <p:nvPicPr>
          <p:cNvPr id="6" name="Picture 5">
            <a:extLst>
              <a:ext uri="{FF2B5EF4-FFF2-40B4-BE49-F238E27FC236}">
                <a16:creationId xmlns:a16="http://schemas.microsoft.com/office/drawing/2014/main" id="{CF44B109-DAAC-4F0E-B083-9AF50CC6CF36}"/>
              </a:ext>
            </a:extLst>
          </p:cNvPr>
          <p:cNvPicPr>
            <a:picLocks noChangeAspect="1"/>
          </p:cNvPicPr>
          <p:nvPr/>
        </p:nvPicPr>
        <p:blipFill>
          <a:blip r:embed="rId4"/>
          <a:stretch>
            <a:fillRect/>
          </a:stretch>
        </p:blipFill>
        <p:spPr>
          <a:xfrm>
            <a:off x="8240942" y="2277873"/>
            <a:ext cx="2397949" cy="2794191"/>
          </a:xfrm>
          <a:prstGeom prst="rect">
            <a:avLst/>
          </a:prstGeom>
        </p:spPr>
      </p:pic>
      <p:pic>
        <p:nvPicPr>
          <p:cNvPr id="7" name="Picture 6">
            <a:extLst>
              <a:ext uri="{FF2B5EF4-FFF2-40B4-BE49-F238E27FC236}">
                <a16:creationId xmlns:a16="http://schemas.microsoft.com/office/drawing/2014/main" id="{82054DB8-1141-4A18-8C3F-460B9BBBBB9A}"/>
              </a:ext>
            </a:extLst>
          </p:cNvPr>
          <p:cNvPicPr>
            <a:picLocks noChangeAspect="1"/>
          </p:cNvPicPr>
          <p:nvPr/>
        </p:nvPicPr>
        <p:blipFill>
          <a:blip r:embed="rId5"/>
          <a:stretch>
            <a:fillRect/>
          </a:stretch>
        </p:blipFill>
        <p:spPr>
          <a:xfrm>
            <a:off x="5249787" y="4858309"/>
            <a:ext cx="2991155" cy="1247403"/>
          </a:xfrm>
          <a:prstGeom prst="rect">
            <a:avLst/>
          </a:prstGeom>
        </p:spPr>
      </p:pic>
      <p:pic>
        <p:nvPicPr>
          <p:cNvPr id="8" name="Picture 7">
            <a:extLst>
              <a:ext uri="{FF2B5EF4-FFF2-40B4-BE49-F238E27FC236}">
                <a16:creationId xmlns:a16="http://schemas.microsoft.com/office/drawing/2014/main" id="{37EACE3C-F429-496B-9607-ECB4CF734EF4}"/>
              </a:ext>
            </a:extLst>
          </p:cNvPr>
          <p:cNvPicPr>
            <a:picLocks noChangeAspect="1"/>
          </p:cNvPicPr>
          <p:nvPr/>
        </p:nvPicPr>
        <p:blipFill>
          <a:blip r:embed="rId6"/>
          <a:stretch>
            <a:fillRect/>
          </a:stretch>
        </p:blipFill>
        <p:spPr>
          <a:xfrm>
            <a:off x="2952005" y="2027016"/>
            <a:ext cx="3539615" cy="2130648"/>
          </a:xfrm>
          <a:prstGeom prst="rect">
            <a:avLst/>
          </a:prstGeom>
        </p:spPr>
      </p:pic>
    </p:spTree>
    <p:extLst>
      <p:ext uri="{BB962C8B-B14F-4D97-AF65-F5344CB8AC3E}">
        <p14:creationId xmlns:p14="http://schemas.microsoft.com/office/powerpoint/2010/main" val="137825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D394C-41D5-4C11-BCBF-C076C46F26A6}"/>
              </a:ext>
            </a:extLst>
          </p:cNvPr>
          <p:cNvSpPr>
            <a:spLocks noGrp="1"/>
          </p:cNvSpPr>
          <p:nvPr>
            <p:ph type="title"/>
          </p:nvPr>
        </p:nvSpPr>
        <p:spPr/>
        <p:txBody>
          <a:bodyPr/>
          <a:lstStyle/>
          <a:p>
            <a:r>
              <a:rPr lang="en-US" dirty="0">
                <a:solidFill>
                  <a:srgbClr val="FFFF00"/>
                </a:solidFill>
              </a:rPr>
              <a:t>Truth: </a:t>
            </a:r>
            <a:r>
              <a:rPr lang="en-US" dirty="0">
                <a:solidFill>
                  <a:schemeClr val="bg1"/>
                </a:solidFill>
              </a:rPr>
              <a:t>Apologetics</a:t>
            </a:r>
          </a:p>
        </p:txBody>
      </p:sp>
      <p:sp>
        <p:nvSpPr>
          <p:cNvPr id="3" name="Content Placeholder 2">
            <a:extLst>
              <a:ext uri="{FF2B5EF4-FFF2-40B4-BE49-F238E27FC236}">
                <a16:creationId xmlns:a16="http://schemas.microsoft.com/office/drawing/2014/main" id="{4CE1EEE8-E314-4EE0-B29F-95C468BA25BB}"/>
              </a:ext>
            </a:extLst>
          </p:cNvPr>
          <p:cNvSpPr>
            <a:spLocks noGrp="1"/>
          </p:cNvSpPr>
          <p:nvPr>
            <p:ph idx="1"/>
          </p:nvPr>
        </p:nvSpPr>
        <p:spPr/>
        <p:txBody>
          <a:bodyPr>
            <a:normAutofit lnSpcReduction="10000"/>
          </a:bodyPr>
          <a:lstStyle/>
          <a:p>
            <a:r>
              <a:rPr lang="en-US" dirty="0">
                <a:solidFill>
                  <a:schemeClr val="bg1"/>
                </a:solidFill>
              </a:rPr>
              <a:t>Conversion stories: Augustine, Francis, CS Lewis, Chesterton, Newman, Scott Hahn, Lea </a:t>
            </a:r>
            <a:r>
              <a:rPr lang="en-US" dirty="0" err="1">
                <a:solidFill>
                  <a:schemeClr val="bg1"/>
                </a:solidFill>
              </a:rPr>
              <a:t>Libresco</a:t>
            </a:r>
            <a:r>
              <a:rPr lang="en-US" dirty="0">
                <a:solidFill>
                  <a:schemeClr val="bg1"/>
                </a:solidFill>
              </a:rPr>
              <a:t>, Matt </a:t>
            </a:r>
            <a:r>
              <a:rPr lang="en-US" dirty="0" err="1">
                <a:solidFill>
                  <a:schemeClr val="bg1"/>
                </a:solidFill>
              </a:rPr>
              <a:t>Fradd</a:t>
            </a:r>
            <a:r>
              <a:rPr lang="en-US" dirty="0">
                <a:solidFill>
                  <a:schemeClr val="bg1"/>
                </a:solidFill>
              </a:rPr>
              <a:t>, </a:t>
            </a:r>
            <a:r>
              <a:rPr lang="en-US" dirty="0" err="1">
                <a:solidFill>
                  <a:schemeClr val="bg1"/>
                </a:solidFill>
              </a:rPr>
              <a:t>Chrystalina</a:t>
            </a:r>
            <a:r>
              <a:rPr lang="en-US" dirty="0">
                <a:solidFill>
                  <a:schemeClr val="bg1"/>
                </a:solidFill>
              </a:rPr>
              <a:t> Evert</a:t>
            </a:r>
          </a:p>
          <a:p>
            <a:r>
              <a:rPr lang="en-US" dirty="0">
                <a:solidFill>
                  <a:schemeClr val="bg1"/>
                </a:solidFill>
              </a:rPr>
              <a:t>Catholic Answers, </a:t>
            </a:r>
            <a:r>
              <a:rPr lang="en-US" dirty="0" err="1">
                <a:solidFill>
                  <a:schemeClr val="bg1"/>
                </a:solidFill>
              </a:rPr>
              <a:t>Magis</a:t>
            </a:r>
            <a:r>
              <a:rPr lang="en-US" dirty="0">
                <a:solidFill>
                  <a:schemeClr val="bg1"/>
                </a:solidFill>
              </a:rPr>
              <a:t> Center.</a:t>
            </a:r>
          </a:p>
          <a:p>
            <a:r>
              <a:rPr lang="en-US" dirty="0">
                <a:solidFill>
                  <a:schemeClr val="bg1"/>
                </a:solidFill>
              </a:rPr>
              <a:t>Know the ism’s…secularism, materialism, reductionism, post-modernism, relativism, utilitarianism, scientism, new-atheism, hedonism, individualism.</a:t>
            </a:r>
          </a:p>
          <a:p>
            <a:r>
              <a:rPr lang="en-US" dirty="0">
                <a:solidFill>
                  <a:schemeClr val="bg1"/>
                </a:solidFill>
              </a:rPr>
              <a:t>How the ism’s inform the ‘history channel’ version of the Faith. </a:t>
            </a:r>
          </a:p>
          <a:p>
            <a:r>
              <a:rPr lang="en-US" dirty="0">
                <a:solidFill>
                  <a:schemeClr val="bg1"/>
                </a:solidFill>
              </a:rPr>
              <a:t>How to counter the ism’s as a preparation for college classes and culture.</a:t>
            </a:r>
          </a:p>
          <a:p>
            <a:r>
              <a:rPr lang="en-US" dirty="0">
                <a:solidFill>
                  <a:schemeClr val="bg1"/>
                </a:solidFill>
              </a:rPr>
              <a:t>Desire for truth as a proof for the perfection of Truth-God.</a:t>
            </a:r>
          </a:p>
          <a:p>
            <a:endParaRPr lang="en-US" dirty="0">
              <a:solidFill>
                <a:schemeClr val="bg1"/>
              </a:solidFill>
            </a:endParaRPr>
          </a:p>
        </p:txBody>
      </p:sp>
    </p:spTree>
    <p:extLst>
      <p:ext uri="{BB962C8B-B14F-4D97-AF65-F5344CB8AC3E}">
        <p14:creationId xmlns:p14="http://schemas.microsoft.com/office/powerpoint/2010/main" val="25999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B245A-D828-4EE9-B7D7-BDE65F265703}"/>
              </a:ext>
            </a:extLst>
          </p:cNvPr>
          <p:cNvSpPr>
            <a:spLocks noGrp="1"/>
          </p:cNvSpPr>
          <p:nvPr>
            <p:ph type="title"/>
          </p:nvPr>
        </p:nvSpPr>
        <p:spPr/>
        <p:txBody>
          <a:bodyPr/>
          <a:lstStyle/>
          <a:p>
            <a:r>
              <a:rPr lang="en-US" dirty="0">
                <a:solidFill>
                  <a:srgbClr val="FFFF00"/>
                </a:solidFill>
              </a:rPr>
              <a:t>Beauty: </a:t>
            </a:r>
            <a:r>
              <a:rPr lang="en-US" dirty="0">
                <a:solidFill>
                  <a:schemeClr val="bg1"/>
                </a:solidFill>
              </a:rPr>
              <a:t>Catholic Heritage (CIT)</a:t>
            </a:r>
          </a:p>
        </p:txBody>
      </p:sp>
      <p:sp>
        <p:nvSpPr>
          <p:cNvPr id="3" name="Content Placeholder 2">
            <a:extLst>
              <a:ext uri="{FF2B5EF4-FFF2-40B4-BE49-F238E27FC236}">
                <a16:creationId xmlns:a16="http://schemas.microsoft.com/office/drawing/2014/main" id="{87574D05-ACAF-4A32-82CB-D527CD242E7D}"/>
              </a:ext>
            </a:extLst>
          </p:cNvPr>
          <p:cNvSpPr>
            <a:spLocks noGrp="1"/>
          </p:cNvSpPr>
          <p:nvPr>
            <p:ph idx="1"/>
          </p:nvPr>
        </p:nvSpPr>
        <p:spPr>
          <a:xfrm>
            <a:off x="838200" y="1653347"/>
            <a:ext cx="10515600" cy="4351338"/>
          </a:xfrm>
        </p:spPr>
        <p:txBody>
          <a:bodyPr>
            <a:normAutofit lnSpcReduction="10000"/>
          </a:bodyPr>
          <a:lstStyle/>
          <a:p>
            <a:r>
              <a:rPr lang="en-US" dirty="0">
                <a:solidFill>
                  <a:schemeClr val="bg1"/>
                </a:solidFill>
              </a:rPr>
              <a:t>Top Twenties</a:t>
            </a:r>
          </a:p>
          <a:p>
            <a:r>
              <a:rPr lang="en-US" dirty="0">
                <a:solidFill>
                  <a:schemeClr val="bg1"/>
                </a:solidFill>
              </a:rPr>
              <a:t>Patrick Coffin, Roger </a:t>
            </a:r>
            <a:r>
              <a:rPr lang="en-US" dirty="0" err="1">
                <a:solidFill>
                  <a:schemeClr val="bg1"/>
                </a:solidFill>
              </a:rPr>
              <a:t>Scrutton</a:t>
            </a:r>
            <a:r>
              <a:rPr lang="en-US" dirty="0">
                <a:solidFill>
                  <a:schemeClr val="bg1"/>
                </a:solidFill>
              </a:rPr>
              <a:t>, the Rainbow guy, Dr. Denis McNamara, The Catholic Thing</a:t>
            </a:r>
          </a:p>
          <a:p>
            <a:r>
              <a:rPr lang="en-US" dirty="0">
                <a:solidFill>
                  <a:schemeClr val="bg1"/>
                </a:solidFill>
              </a:rPr>
              <a:t>Catholic Spirit Anthology: Literature, Film, Art</a:t>
            </a:r>
          </a:p>
          <a:p>
            <a:r>
              <a:rPr lang="en-US" dirty="0">
                <a:solidFill>
                  <a:schemeClr val="bg1"/>
                </a:solidFill>
              </a:rPr>
              <a:t>Meditations using Sacred art/images, The Sower, Khan Academy</a:t>
            </a:r>
          </a:p>
          <a:p>
            <a:pPr lvl="1"/>
            <a:r>
              <a:rPr lang="en-US" dirty="0">
                <a:solidFill>
                  <a:schemeClr val="bg1"/>
                </a:solidFill>
              </a:rPr>
              <a:t>Adoration of Magi, Christ in the Desert, OLG, Shroud, San Damiano Cross, Medal of Benedict. Doors, U2, Police, Imagine Dragons, Creed, </a:t>
            </a:r>
            <a:r>
              <a:rPr lang="en-US" dirty="0" err="1">
                <a:solidFill>
                  <a:schemeClr val="bg1"/>
                </a:solidFill>
              </a:rPr>
              <a:t>LifeTeen</a:t>
            </a:r>
            <a:r>
              <a:rPr lang="en-US" dirty="0">
                <a:solidFill>
                  <a:schemeClr val="bg1"/>
                </a:solidFill>
              </a:rPr>
              <a:t> Music</a:t>
            </a:r>
          </a:p>
          <a:p>
            <a:pPr lvl="1"/>
            <a:r>
              <a:rPr lang="en-US" dirty="0">
                <a:solidFill>
                  <a:schemeClr val="bg1"/>
                </a:solidFill>
              </a:rPr>
              <a:t>Places/Cathedrals etc. Virtual tours and drone imagery.</a:t>
            </a:r>
          </a:p>
          <a:p>
            <a:r>
              <a:rPr lang="en-US" dirty="0">
                <a:solidFill>
                  <a:schemeClr val="bg1"/>
                </a:solidFill>
              </a:rPr>
              <a:t>Music as background timing device to ‘meditation’.</a:t>
            </a:r>
          </a:p>
          <a:p>
            <a:r>
              <a:rPr lang="en-US" dirty="0">
                <a:solidFill>
                  <a:schemeClr val="bg1"/>
                </a:solidFill>
              </a:rPr>
              <a:t>Desire for beauty as a proof for the All-beautiful one-God</a:t>
            </a:r>
          </a:p>
          <a:p>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114050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6E666-AAA3-45F5-9F6D-51CDD417F3B8}"/>
              </a:ext>
            </a:extLst>
          </p:cNvPr>
          <p:cNvSpPr>
            <a:spLocks noGrp="1"/>
          </p:cNvSpPr>
          <p:nvPr>
            <p:ph type="title"/>
          </p:nvPr>
        </p:nvSpPr>
        <p:spPr/>
        <p:txBody>
          <a:bodyPr/>
          <a:lstStyle/>
          <a:p>
            <a:r>
              <a:rPr lang="en-US" dirty="0">
                <a:solidFill>
                  <a:srgbClr val="FFFF00"/>
                </a:solidFill>
              </a:rPr>
              <a:t>Goodness: </a:t>
            </a:r>
            <a:r>
              <a:rPr lang="en-US" dirty="0">
                <a:solidFill>
                  <a:schemeClr val="bg1"/>
                </a:solidFill>
              </a:rPr>
              <a:t>The True Stories of Good Men and Women</a:t>
            </a:r>
          </a:p>
        </p:txBody>
      </p:sp>
      <p:sp>
        <p:nvSpPr>
          <p:cNvPr id="3" name="Content Placeholder 2">
            <a:extLst>
              <a:ext uri="{FF2B5EF4-FFF2-40B4-BE49-F238E27FC236}">
                <a16:creationId xmlns:a16="http://schemas.microsoft.com/office/drawing/2014/main" id="{6A824B17-86EE-49BB-A95C-A8D4A71DC099}"/>
              </a:ext>
            </a:extLst>
          </p:cNvPr>
          <p:cNvSpPr>
            <a:spLocks noGrp="1"/>
          </p:cNvSpPr>
          <p:nvPr>
            <p:ph idx="1"/>
          </p:nvPr>
        </p:nvSpPr>
        <p:spPr/>
        <p:txBody>
          <a:bodyPr/>
          <a:lstStyle/>
          <a:p>
            <a:r>
              <a:rPr lang="en-US" dirty="0">
                <a:solidFill>
                  <a:schemeClr val="bg1"/>
                </a:solidFill>
              </a:rPr>
              <a:t>St. Maria </a:t>
            </a:r>
            <a:r>
              <a:rPr lang="en-US" dirty="0" err="1">
                <a:solidFill>
                  <a:schemeClr val="bg1"/>
                </a:solidFill>
              </a:rPr>
              <a:t>Gorretti</a:t>
            </a:r>
            <a:r>
              <a:rPr lang="en-US" dirty="0">
                <a:solidFill>
                  <a:schemeClr val="bg1"/>
                </a:solidFill>
              </a:rPr>
              <a:t>, St. Damien of Molokai, St. Maximilian Kolbe, St. Therese of Lisieux, St. John Paul II, Francis and Clare, Mother Theresa, St. John Bosco, Fr. Emil </a:t>
            </a:r>
            <a:r>
              <a:rPr lang="en-US" dirty="0" err="1">
                <a:solidFill>
                  <a:schemeClr val="bg1"/>
                </a:solidFill>
              </a:rPr>
              <a:t>Kapaun</a:t>
            </a:r>
            <a:r>
              <a:rPr lang="en-US" dirty="0">
                <a:solidFill>
                  <a:schemeClr val="bg1"/>
                </a:solidFill>
              </a:rPr>
              <a:t>, Blessed, Charles de </a:t>
            </a:r>
            <a:r>
              <a:rPr lang="en-US" dirty="0" err="1">
                <a:solidFill>
                  <a:schemeClr val="bg1"/>
                </a:solidFill>
              </a:rPr>
              <a:t>Focauld</a:t>
            </a:r>
            <a:r>
              <a:rPr lang="en-US" dirty="0">
                <a:solidFill>
                  <a:schemeClr val="bg1"/>
                </a:solidFill>
              </a:rPr>
              <a:t>, Blessed Fulton Sheen, St. Oscar Romero.</a:t>
            </a:r>
          </a:p>
          <a:p>
            <a:r>
              <a:rPr lang="en-US" dirty="0">
                <a:solidFill>
                  <a:schemeClr val="bg1"/>
                </a:solidFill>
              </a:rPr>
              <a:t>Michael </a:t>
            </a:r>
            <a:r>
              <a:rPr lang="en-US" dirty="0" err="1">
                <a:solidFill>
                  <a:schemeClr val="bg1"/>
                </a:solidFill>
              </a:rPr>
              <a:t>Monsoor</a:t>
            </a:r>
            <a:r>
              <a:rPr lang="en-US" dirty="0">
                <a:solidFill>
                  <a:schemeClr val="bg1"/>
                </a:solidFill>
              </a:rPr>
              <a:t>, MLK, Anthony Flew, Former Students, Former teachers &amp; mentors.</a:t>
            </a:r>
          </a:p>
          <a:p>
            <a:r>
              <a:rPr lang="en-US" dirty="0">
                <a:solidFill>
                  <a:schemeClr val="bg1"/>
                </a:solidFill>
              </a:rPr>
              <a:t>Our desire for goodness hints at our desire for the One who is all Good-God.</a:t>
            </a:r>
          </a:p>
        </p:txBody>
      </p:sp>
    </p:spTree>
    <p:extLst>
      <p:ext uri="{BB962C8B-B14F-4D97-AF65-F5344CB8AC3E}">
        <p14:creationId xmlns:p14="http://schemas.microsoft.com/office/powerpoint/2010/main" val="97104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49065-2803-41F4-99DB-313BD98A703E}"/>
              </a:ext>
            </a:extLst>
          </p:cNvPr>
          <p:cNvSpPr>
            <a:spLocks noGrp="1"/>
          </p:cNvSpPr>
          <p:nvPr>
            <p:ph type="title"/>
          </p:nvPr>
        </p:nvSpPr>
        <p:spPr/>
        <p:txBody>
          <a:bodyPr/>
          <a:lstStyle/>
          <a:p>
            <a:r>
              <a:rPr lang="en-US" dirty="0">
                <a:solidFill>
                  <a:srgbClr val="FFFF00"/>
                </a:solidFill>
              </a:rPr>
              <a:t>Relevance: </a:t>
            </a:r>
            <a:r>
              <a:rPr lang="en-US" dirty="0">
                <a:solidFill>
                  <a:schemeClr val="bg1"/>
                </a:solidFill>
              </a:rPr>
              <a:t>Youth/Pop Culture and Seeds of the Word</a:t>
            </a:r>
          </a:p>
        </p:txBody>
      </p:sp>
      <p:sp>
        <p:nvSpPr>
          <p:cNvPr id="3" name="Content Placeholder 2">
            <a:extLst>
              <a:ext uri="{FF2B5EF4-FFF2-40B4-BE49-F238E27FC236}">
                <a16:creationId xmlns:a16="http://schemas.microsoft.com/office/drawing/2014/main" id="{05C32AA6-C276-4EE3-945B-EE33B26842F8}"/>
              </a:ext>
            </a:extLst>
          </p:cNvPr>
          <p:cNvSpPr>
            <a:spLocks noGrp="1"/>
          </p:cNvSpPr>
          <p:nvPr>
            <p:ph idx="1"/>
          </p:nvPr>
        </p:nvSpPr>
        <p:spPr/>
        <p:txBody>
          <a:bodyPr>
            <a:normAutofit/>
          </a:bodyPr>
          <a:lstStyle/>
          <a:p>
            <a:r>
              <a:rPr lang="en-US" dirty="0">
                <a:solidFill>
                  <a:schemeClr val="bg1"/>
                </a:solidFill>
              </a:rPr>
              <a:t>Yearbook quotes, lyric assignment, beginning of year questionnaire, discussions</a:t>
            </a:r>
          </a:p>
          <a:p>
            <a:r>
              <a:rPr lang="en-US" dirty="0">
                <a:solidFill>
                  <a:schemeClr val="bg1"/>
                </a:solidFill>
              </a:rPr>
              <a:t>Word on Fire, Church Pop</a:t>
            </a:r>
          </a:p>
          <a:p>
            <a:r>
              <a:rPr lang="en-US" dirty="0">
                <a:solidFill>
                  <a:schemeClr val="bg1"/>
                </a:solidFill>
              </a:rPr>
              <a:t>Seeds of the Gospel by Bishop Barron</a:t>
            </a:r>
          </a:p>
          <a:p>
            <a:r>
              <a:rPr lang="en-US" dirty="0">
                <a:solidFill>
                  <a:schemeClr val="bg1"/>
                </a:solidFill>
              </a:rPr>
              <a:t>Spiderman 3, Last Crusade, Cinderella Man, Deadliest Warrior, Steubenville Conference, </a:t>
            </a:r>
            <a:r>
              <a:rPr lang="en-US" dirty="0" err="1">
                <a:solidFill>
                  <a:schemeClr val="bg1"/>
                </a:solidFill>
              </a:rPr>
              <a:t>LifeTeen</a:t>
            </a:r>
            <a:endParaRPr lang="en-US" dirty="0">
              <a:solidFill>
                <a:schemeClr val="bg1"/>
              </a:solidFill>
            </a:endParaRPr>
          </a:p>
          <a:p>
            <a:r>
              <a:rPr lang="en-US" dirty="0">
                <a:solidFill>
                  <a:schemeClr val="bg1"/>
                </a:solidFill>
              </a:rPr>
              <a:t>NFL Bios: Chris Spielman, Phillip Rivers, Athletes for Christ</a:t>
            </a:r>
          </a:p>
          <a:p>
            <a:r>
              <a:rPr lang="en-US" dirty="0">
                <a:solidFill>
                  <a:schemeClr val="bg1"/>
                </a:solidFill>
              </a:rPr>
              <a:t>Jason Evert, Matt </a:t>
            </a:r>
            <a:r>
              <a:rPr lang="en-US" dirty="0" err="1">
                <a:solidFill>
                  <a:schemeClr val="bg1"/>
                </a:solidFill>
              </a:rPr>
              <a:t>Fradd</a:t>
            </a:r>
            <a:r>
              <a:rPr lang="en-US" dirty="0">
                <a:solidFill>
                  <a:schemeClr val="bg1"/>
                </a:solidFill>
              </a:rPr>
              <a:t>, Fr Mike </a:t>
            </a:r>
            <a:r>
              <a:rPr lang="en-US" dirty="0" err="1">
                <a:solidFill>
                  <a:schemeClr val="bg1"/>
                </a:solidFill>
              </a:rPr>
              <a:t>Shmitz</a:t>
            </a:r>
            <a:endParaRPr lang="en-US" dirty="0">
              <a:solidFill>
                <a:schemeClr val="bg1"/>
              </a:solidFill>
            </a:endParaRPr>
          </a:p>
          <a:p>
            <a:r>
              <a:rPr lang="en-US" dirty="0">
                <a:solidFill>
                  <a:schemeClr val="bg1"/>
                </a:solidFill>
              </a:rPr>
              <a:t>Homeboy </a:t>
            </a:r>
            <a:r>
              <a:rPr lang="en-US" dirty="0" err="1">
                <a:solidFill>
                  <a:schemeClr val="bg1"/>
                </a:solidFill>
              </a:rPr>
              <a:t>Ministries,Hugo</a:t>
            </a:r>
            <a:r>
              <a:rPr lang="en-US" dirty="0">
                <a:solidFill>
                  <a:schemeClr val="bg1"/>
                </a:solidFill>
              </a:rPr>
              <a:t> and Seaweed</a:t>
            </a:r>
          </a:p>
        </p:txBody>
      </p:sp>
    </p:spTree>
    <p:extLst>
      <p:ext uri="{BB962C8B-B14F-4D97-AF65-F5344CB8AC3E}">
        <p14:creationId xmlns:p14="http://schemas.microsoft.com/office/powerpoint/2010/main" val="204352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F01C1-5B0E-46AF-97B3-22D22EDFDB86}"/>
              </a:ext>
            </a:extLst>
          </p:cNvPr>
          <p:cNvSpPr>
            <a:spLocks noGrp="1"/>
          </p:cNvSpPr>
          <p:nvPr>
            <p:ph type="title"/>
          </p:nvPr>
        </p:nvSpPr>
        <p:spPr/>
        <p:txBody>
          <a:bodyPr/>
          <a:lstStyle/>
          <a:p>
            <a:r>
              <a:rPr lang="en-US" dirty="0">
                <a:solidFill>
                  <a:schemeClr val="bg1"/>
                </a:solidFill>
              </a:rPr>
              <a:t>Affective Domain: ‘Faith is Caught not Taught’</a:t>
            </a:r>
          </a:p>
        </p:txBody>
      </p:sp>
      <p:sp>
        <p:nvSpPr>
          <p:cNvPr id="5" name="Text Placeholder 4">
            <a:extLst>
              <a:ext uri="{FF2B5EF4-FFF2-40B4-BE49-F238E27FC236}">
                <a16:creationId xmlns:a16="http://schemas.microsoft.com/office/drawing/2014/main" id="{5A261BE5-A552-4A61-BDBB-74C0BD40BB3A}"/>
              </a:ext>
            </a:extLst>
          </p:cNvPr>
          <p:cNvSpPr>
            <a:spLocks noGrp="1"/>
          </p:cNvSpPr>
          <p:nvPr>
            <p:ph type="body" idx="1"/>
          </p:nvPr>
        </p:nvSpPr>
        <p:spPr/>
        <p:txBody>
          <a:bodyPr/>
          <a:lstStyle/>
          <a:p>
            <a:r>
              <a:rPr lang="en-US" dirty="0">
                <a:solidFill>
                  <a:schemeClr val="accent6">
                    <a:lumMod val="75000"/>
                  </a:schemeClr>
                </a:solidFill>
              </a:rPr>
              <a:t>School-wide CM</a:t>
            </a:r>
          </a:p>
        </p:txBody>
      </p:sp>
      <p:sp>
        <p:nvSpPr>
          <p:cNvPr id="3" name="Content Placeholder 2">
            <a:extLst>
              <a:ext uri="{FF2B5EF4-FFF2-40B4-BE49-F238E27FC236}">
                <a16:creationId xmlns:a16="http://schemas.microsoft.com/office/drawing/2014/main" id="{48651420-A5EA-43EB-B04A-373568E26215}"/>
              </a:ext>
            </a:extLst>
          </p:cNvPr>
          <p:cNvSpPr>
            <a:spLocks noGrp="1"/>
          </p:cNvSpPr>
          <p:nvPr>
            <p:ph sz="half" idx="2"/>
          </p:nvPr>
        </p:nvSpPr>
        <p:spPr/>
        <p:txBody>
          <a:bodyPr>
            <a:normAutofit fontScale="92500" lnSpcReduction="10000"/>
          </a:bodyPr>
          <a:lstStyle/>
          <a:p>
            <a:r>
              <a:rPr lang="en-US" dirty="0">
                <a:solidFill>
                  <a:schemeClr val="bg1"/>
                </a:solidFill>
              </a:rPr>
              <a:t>Intercom prayers before school, before lunch</a:t>
            </a:r>
          </a:p>
          <a:p>
            <a:r>
              <a:rPr lang="en-US" dirty="0">
                <a:solidFill>
                  <a:schemeClr val="bg1"/>
                </a:solidFill>
              </a:rPr>
              <a:t>Liturgy (Monthly, Daily)</a:t>
            </a:r>
          </a:p>
          <a:p>
            <a:r>
              <a:rPr lang="en-US" dirty="0">
                <a:solidFill>
                  <a:schemeClr val="bg1"/>
                </a:solidFill>
              </a:rPr>
              <a:t>Reconciliation</a:t>
            </a:r>
          </a:p>
          <a:p>
            <a:r>
              <a:rPr lang="en-US" dirty="0">
                <a:solidFill>
                  <a:schemeClr val="bg1"/>
                </a:solidFill>
              </a:rPr>
              <a:t>Retreats</a:t>
            </a:r>
          </a:p>
          <a:p>
            <a:r>
              <a:rPr lang="en-US" dirty="0">
                <a:solidFill>
                  <a:schemeClr val="bg1"/>
                </a:solidFill>
              </a:rPr>
              <a:t>Service Learning: Recent Changes</a:t>
            </a:r>
          </a:p>
          <a:p>
            <a:endParaRPr lang="en-US" dirty="0">
              <a:solidFill>
                <a:schemeClr val="bg1"/>
              </a:solidFill>
            </a:endParaRPr>
          </a:p>
        </p:txBody>
      </p:sp>
      <p:sp>
        <p:nvSpPr>
          <p:cNvPr id="6" name="Text Placeholder 5">
            <a:extLst>
              <a:ext uri="{FF2B5EF4-FFF2-40B4-BE49-F238E27FC236}">
                <a16:creationId xmlns:a16="http://schemas.microsoft.com/office/drawing/2014/main" id="{19B99A2E-1F09-43E8-A450-CC8EA4F92121}"/>
              </a:ext>
            </a:extLst>
          </p:cNvPr>
          <p:cNvSpPr>
            <a:spLocks noGrp="1"/>
          </p:cNvSpPr>
          <p:nvPr>
            <p:ph type="body" sz="quarter" idx="3"/>
          </p:nvPr>
        </p:nvSpPr>
        <p:spPr/>
        <p:txBody>
          <a:bodyPr/>
          <a:lstStyle/>
          <a:p>
            <a:r>
              <a:rPr lang="en-US" dirty="0">
                <a:solidFill>
                  <a:srgbClr val="FFC000"/>
                </a:solidFill>
              </a:rPr>
              <a:t>In Class (Block Days)</a:t>
            </a:r>
          </a:p>
        </p:txBody>
      </p:sp>
      <p:sp>
        <p:nvSpPr>
          <p:cNvPr id="7" name="Content Placeholder 6">
            <a:extLst>
              <a:ext uri="{FF2B5EF4-FFF2-40B4-BE49-F238E27FC236}">
                <a16:creationId xmlns:a16="http://schemas.microsoft.com/office/drawing/2014/main" id="{7274275E-1A0B-45DA-95E3-8B5FAFE52212}"/>
              </a:ext>
            </a:extLst>
          </p:cNvPr>
          <p:cNvSpPr>
            <a:spLocks noGrp="1"/>
          </p:cNvSpPr>
          <p:nvPr>
            <p:ph sz="quarter" idx="4"/>
          </p:nvPr>
        </p:nvSpPr>
        <p:spPr/>
        <p:txBody>
          <a:bodyPr>
            <a:normAutofit fontScale="92500" lnSpcReduction="10000"/>
          </a:bodyPr>
          <a:lstStyle/>
          <a:p>
            <a:pPr marL="0" indent="0">
              <a:buNone/>
            </a:pPr>
            <a:r>
              <a:rPr lang="en-US" dirty="0">
                <a:solidFill>
                  <a:schemeClr val="bg1"/>
                </a:solidFill>
              </a:rPr>
              <a:t>Arts and Crafts</a:t>
            </a:r>
          </a:p>
          <a:p>
            <a:pPr marL="0" indent="0">
              <a:buNone/>
            </a:pPr>
            <a:r>
              <a:rPr lang="en-US" dirty="0">
                <a:solidFill>
                  <a:schemeClr val="bg1"/>
                </a:solidFill>
              </a:rPr>
              <a:t>Creative Writing</a:t>
            </a:r>
          </a:p>
          <a:p>
            <a:pPr marL="0" indent="0">
              <a:buNone/>
            </a:pPr>
            <a:r>
              <a:rPr lang="en-US" dirty="0">
                <a:solidFill>
                  <a:schemeClr val="bg1"/>
                </a:solidFill>
              </a:rPr>
              <a:t>Guided Group Discussions</a:t>
            </a:r>
          </a:p>
          <a:p>
            <a:pPr marL="0" indent="0">
              <a:buNone/>
            </a:pPr>
            <a:r>
              <a:rPr lang="en-US" dirty="0">
                <a:solidFill>
                  <a:schemeClr val="bg1"/>
                </a:solidFill>
              </a:rPr>
              <a:t>Peer Evangelization</a:t>
            </a:r>
          </a:p>
          <a:p>
            <a:pPr marL="0" indent="0">
              <a:buNone/>
            </a:pPr>
            <a:r>
              <a:rPr lang="en-US" dirty="0">
                <a:solidFill>
                  <a:schemeClr val="bg1"/>
                </a:solidFill>
              </a:rPr>
              <a:t>Speakers</a:t>
            </a:r>
          </a:p>
          <a:p>
            <a:pPr marL="0" indent="0">
              <a:buNone/>
            </a:pPr>
            <a:r>
              <a:rPr lang="en-US" dirty="0">
                <a:solidFill>
                  <a:schemeClr val="bg1"/>
                </a:solidFill>
              </a:rPr>
              <a:t>Meditations</a:t>
            </a:r>
          </a:p>
          <a:p>
            <a:pPr marL="0" indent="0">
              <a:buNone/>
            </a:pPr>
            <a:r>
              <a:rPr lang="en-US" dirty="0" err="1">
                <a:solidFill>
                  <a:schemeClr val="bg1"/>
                </a:solidFill>
              </a:rPr>
              <a:t>Theoflix</a:t>
            </a:r>
            <a:endParaRPr lang="en-US" dirty="0">
              <a:solidFill>
                <a:schemeClr val="bg1"/>
              </a:solidFill>
            </a:endParaRPr>
          </a:p>
          <a:p>
            <a:pPr marL="0" indent="0">
              <a:buNone/>
            </a:pPr>
            <a:r>
              <a:rPr lang="en-US" dirty="0">
                <a:solidFill>
                  <a:schemeClr val="bg1"/>
                </a:solidFill>
              </a:rPr>
              <a:t>Biographies</a:t>
            </a:r>
          </a:p>
        </p:txBody>
      </p:sp>
    </p:spTree>
    <p:extLst>
      <p:ext uri="{BB962C8B-B14F-4D97-AF65-F5344CB8AC3E}">
        <p14:creationId xmlns:p14="http://schemas.microsoft.com/office/powerpoint/2010/main" val="190091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 calcmode="lin" valueType="num">
                                      <p:cBhvr additive="base">
                                        <p:cTn id="3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anim calcmode="lin" valueType="num">
                                      <p:cBhvr additive="base">
                                        <p:cTn id="4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2" end="2"/>
                                            </p:txEl>
                                          </p:spTgt>
                                        </p:tgtEl>
                                        <p:attrNameLst>
                                          <p:attrName>style.visibility</p:attrName>
                                        </p:attrNameLst>
                                      </p:cBhvr>
                                      <p:to>
                                        <p:strVal val="visible"/>
                                      </p:to>
                                    </p:set>
                                    <p:anim calcmode="lin" valueType="num">
                                      <p:cBhvr additive="base">
                                        <p:cTn id="4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 calcmode="lin" valueType="num">
                                      <p:cBhvr additive="base">
                                        <p:cTn id="5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
                                            <p:txEl>
                                              <p:pRg st="4" end="4"/>
                                            </p:txEl>
                                          </p:spTgt>
                                        </p:tgtEl>
                                        <p:attrNameLst>
                                          <p:attrName>style.visibility</p:attrName>
                                        </p:attrNameLst>
                                      </p:cBhvr>
                                      <p:to>
                                        <p:strVal val="visible"/>
                                      </p:to>
                                    </p:set>
                                    <p:anim calcmode="lin" valueType="num">
                                      <p:cBhvr additive="base">
                                        <p:cTn id="6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
                                            <p:txEl>
                                              <p:pRg st="5" end="5"/>
                                            </p:txEl>
                                          </p:spTgt>
                                        </p:tgtEl>
                                        <p:attrNameLst>
                                          <p:attrName>style.visibility</p:attrName>
                                        </p:attrNameLst>
                                      </p:cBhvr>
                                      <p:to>
                                        <p:strVal val="visible"/>
                                      </p:to>
                                    </p:set>
                                    <p:anim calcmode="lin" valueType="num">
                                      <p:cBhvr additive="base">
                                        <p:cTn id="6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7">
                                            <p:txEl>
                                              <p:pRg st="6" end="6"/>
                                            </p:txEl>
                                          </p:spTgt>
                                        </p:tgtEl>
                                        <p:attrNameLst>
                                          <p:attrName>style.visibility</p:attrName>
                                        </p:attrNameLst>
                                      </p:cBhvr>
                                      <p:to>
                                        <p:strVal val="visible"/>
                                      </p:to>
                                    </p:set>
                                    <p:anim calcmode="lin" valueType="num">
                                      <p:cBhvr additive="base">
                                        <p:cTn id="7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7">
                                            <p:txEl>
                                              <p:pRg st="7" end="7"/>
                                            </p:txEl>
                                          </p:spTgt>
                                        </p:tgtEl>
                                        <p:attrNameLst>
                                          <p:attrName>style.visibility</p:attrName>
                                        </p:attrNameLst>
                                      </p:cBhvr>
                                      <p:to>
                                        <p:strVal val="visible"/>
                                      </p:to>
                                    </p:set>
                                    <p:anim calcmode="lin" valueType="num">
                                      <p:cBhvr additive="base">
                                        <p:cTn id="7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660231-E78F-4DE7-AF94-BB916AC52463}"/>
              </a:ext>
            </a:extLst>
          </p:cNvPr>
          <p:cNvPicPr>
            <a:picLocks noChangeAspect="1"/>
          </p:cNvPicPr>
          <p:nvPr/>
        </p:nvPicPr>
        <p:blipFill>
          <a:blip r:embed="rId2"/>
          <a:stretch>
            <a:fillRect/>
          </a:stretch>
        </p:blipFill>
        <p:spPr>
          <a:xfrm>
            <a:off x="1590373" y="2829"/>
            <a:ext cx="8125128" cy="6855172"/>
          </a:xfrm>
          <a:prstGeom prst="rect">
            <a:avLst/>
          </a:prstGeom>
        </p:spPr>
      </p:pic>
      <p:sp>
        <p:nvSpPr>
          <p:cNvPr id="6" name="Rectangle 5">
            <a:extLst>
              <a:ext uri="{FF2B5EF4-FFF2-40B4-BE49-F238E27FC236}">
                <a16:creationId xmlns:a16="http://schemas.microsoft.com/office/drawing/2014/main" id="{5EE49E50-9C50-436C-A684-A9699158F90D}"/>
              </a:ext>
            </a:extLst>
          </p:cNvPr>
          <p:cNvSpPr/>
          <p:nvPr/>
        </p:nvSpPr>
        <p:spPr>
          <a:xfrm>
            <a:off x="2914651" y="114302"/>
            <a:ext cx="1985963" cy="72866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BC88CA91-5C04-4007-95C9-73F5D97E5F40}"/>
              </a:ext>
            </a:extLst>
          </p:cNvPr>
          <p:cNvPicPr>
            <a:picLocks noChangeAspect="1"/>
          </p:cNvPicPr>
          <p:nvPr/>
        </p:nvPicPr>
        <p:blipFill>
          <a:blip r:embed="rId3"/>
          <a:stretch>
            <a:fillRect/>
          </a:stretch>
        </p:blipFill>
        <p:spPr>
          <a:xfrm>
            <a:off x="5842167" y="114302"/>
            <a:ext cx="2358859" cy="731583"/>
          </a:xfrm>
          <a:prstGeom prst="rect">
            <a:avLst/>
          </a:prstGeom>
        </p:spPr>
      </p:pic>
      <p:pic>
        <p:nvPicPr>
          <p:cNvPr id="8" name="Picture 7">
            <a:extLst>
              <a:ext uri="{FF2B5EF4-FFF2-40B4-BE49-F238E27FC236}">
                <a16:creationId xmlns:a16="http://schemas.microsoft.com/office/drawing/2014/main" id="{E0D4A54B-390F-4CF8-8AEC-7A9AD9B9889F}"/>
              </a:ext>
            </a:extLst>
          </p:cNvPr>
          <p:cNvPicPr>
            <a:picLocks noChangeAspect="1"/>
          </p:cNvPicPr>
          <p:nvPr/>
        </p:nvPicPr>
        <p:blipFill>
          <a:blip r:embed="rId4"/>
          <a:stretch>
            <a:fillRect/>
          </a:stretch>
        </p:blipFill>
        <p:spPr>
          <a:xfrm rot="5400000">
            <a:off x="7945979" y="1551367"/>
            <a:ext cx="2408407" cy="746792"/>
          </a:xfrm>
          <a:prstGeom prst="rect">
            <a:avLst/>
          </a:prstGeom>
        </p:spPr>
      </p:pic>
      <p:pic>
        <p:nvPicPr>
          <p:cNvPr id="9" name="Picture 8">
            <a:extLst>
              <a:ext uri="{FF2B5EF4-FFF2-40B4-BE49-F238E27FC236}">
                <a16:creationId xmlns:a16="http://schemas.microsoft.com/office/drawing/2014/main" id="{B80A477D-5AA3-4781-B43A-82E48B6404A7}"/>
              </a:ext>
            </a:extLst>
          </p:cNvPr>
          <p:cNvPicPr>
            <a:picLocks noChangeAspect="1"/>
          </p:cNvPicPr>
          <p:nvPr/>
        </p:nvPicPr>
        <p:blipFill>
          <a:blip r:embed="rId4"/>
          <a:stretch>
            <a:fillRect/>
          </a:stretch>
        </p:blipFill>
        <p:spPr>
          <a:xfrm rot="5400000">
            <a:off x="8158164" y="4543430"/>
            <a:ext cx="1865477" cy="865353"/>
          </a:xfrm>
          <a:prstGeom prst="rect">
            <a:avLst/>
          </a:prstGeom>
        </p:spPr>
      </p:pic>
      <p:pic>
        <p:nvPicPr>
          <p:cNvPr id="10" name="Picture 9">
            <a:extLst>
              <a:ext uri="{FF2B5EF4-FFF2-40B4-BE49-F238E27FC236}">
                <a16:creationId xmlns:a16="http://schemas.microsoft.com/office/drawing/2014/main" id="{D464FB6C-5841-4C4D-9677-F1E75F399CBC}"/>
              </a:ext>
            </a:extLst>
          </p:cNvPr>
          <p:cNvPicPr>
            <a:picLocks noChangeAspect="1"/>
          </p:cNvPicPr>
          <p:nvPr/>
        </p:nvPicPr>
        <p:blipFill>
          <a:blip r:embed="rId4"/>
          <a:stretch>
            <a:fillRect/>
          </a:stretch>
        </p:blipFill>
        <p:spPr>
          <a:xfrm>
            <a:off x="6016460" y="5908844"/>
            <a:ext cx="1755941" cy="791995"/>
          </a:xfrm>
          <a:prstGeom prst="rect">
            <a:avLst/>
          </a:prstGeom>
        </p:spPr>
      </p:pic>
      <p:pic>
        <p:nvPicPr>
          <p:cNvPr id="11" name="Picture 10">
            <a:extLst>
              <a:ext uri="{FF2B5EF4-FFF2-40B4-BE49-F238E27FC236}">
                <a16:creationId xmlns:a16="http://schemas.microsoft.com/office/drawing/2014/main" id="{B00C3576-4F70-4903-A1C6-1050C07EF7F7}"/>
              </a:ext>
            </a:extLst>
          </p:cNvPr>
          <p:cNvPicPr>
            <a:picLocks noChangeAspect="1"/>
          </p:cNvPicPr>
          <p:nvPr/>
        </p:nvPicPr>
        <p:blipFill>
          <a:blip r:embed="rId4"/>
          <a:stretch>
            <a:fillRect/>
          </a:stretch>
        </p:blipFill>
        <p:spPr>
          <a:xfrm>
            <a:off x="3420749" y="5786439"/>
            <a:ext cx="1709887" cy="800100"/>
          </a:xfrm>
          <a:prstGeom prst="rect">
            <a:avLst/>
          </a:prstGeom>
        </p:spPr>
      </p:pic>
      <p:pic>
        <p:nvPicPr>
          <p:cNvPr id="12" name="Picture 11">
            <a:extLst>
              <a:ext uri="{FF2B5EF4-FFF2-40B4-BE49-F238E27FC236}">
                <a16:creationId xmlns:a16="http://schemas.microsoft.com/office/drawing/2014/main" id="{E8FFE600-B4C8-4B28-8FA4-887017BDA360}"/>
              </a:ext>
            </a:extLst>
          </p:cNvPr>
          <p:cNvPicPr>
            <a:picLocks noChangeAspect="1"/>
          </p:cNvPicPr>
          <p:nvPr/>
        </p:nvPicPr>
        <p:blipFill>
          <a:blip r:embed="rId4"/>
          <a:stretch>
            <a:fillRect/>
          </a:stretch>
        </p:blipFill>
        <p:spPr>
          <a:xfrm rot="5400000">
            <a:off x="1099105" y="4164886"/>
            <a:ext cx="2051215" cy="820423"/>
          </a:xfrm>
          <a:prstGeom prst="rect">
            <a:avLst/>
          </a:prstGeom>
        </p:spPr>
      </p:pic>
      <p:pic>
        <p:nvPicPr>
          <p:cNvPr id="13" name="Picture 12">
            <a:extLst>
              <a:ext uri="{FF2B5EF4-FFF2-40B4-BE49-F238E27FC236}">
                <a16:creationId xmlns:a16="http://schemas.microsoft.com/office/drawing/2014/main" id="{0682C20F-9086-4F60-A532-831FA30AAF03}"/>
              </a:ext>
            </a:extLst>
          </p:cNvPr>
          <p:cNvPicPr>
            <a:picLocks noChangeAspect="1"/>
          </p:cNvPicPr>
          <p:nvPr/>
        </p:nvPicPr>
        <p:blipFill>
          <a:blip r:embed="rId5"/>
          <a:stretch>
            <a:fillRect/>
          </a:stretch>
        </p:blipFill>
        <p:spPr>
          <a:xfrm>
            <a:off x="1711894" y="1171575"/>
            <a:ext cx="823031" cy="1614488"/>
          </a:xfrm>
          <a:prstGeom prst="rect">
            <a:avLst/>
          </a:prstGeom>
        </p:spPr>
      </p:pic>
      <p:pic>
        <p:nvPicPr>
          <p:cNvPr id="14" name="Picture 13">
            <a:extLst>
              <a:ext uri="{FF2B5EF4-FFF2-40B4-BE49-F238E27FC236}">
                <a16:creationId xmlns:a16="http://schemas.microsoft.com/office/drawing/2014/main" id="{38BDF6F7-BAA4-4FC0-86A6-2F95A73BE302}"/>
              </a:ext>
            </a:extLst>
          </p:cNvPr>
          <p:cNvPicPr>
            <a:picLocks noChangeAspect="1"/>
          </p:cNvPicPr>
          <p:nvPr/>
        </p:nvPicPr>
        <p:blipFill>
          <a:blip r:embed="rId6"/>
          <a:stretch>
            <a:fillRect/>
          </a:stretch>
        </p:blipFill>
        <p:spPr>
          <a:xfrm>
            <a:off x="2829909" y="95178"/>
            <a:ext cx="2300727" cy="766908"/>
          </a:xfrm>
          <a:prstGeom prst="rect">
            <a:avLst/>
          </a:prstGeom>
        </p:spPr>
      </p:pic>
      <p:pic>
        <p:nvPicPr>
          <p:cNvPr id="15" name="Picture 14">
            <a:extLst>
              <a:ext uri="{FF2B5EF4-FFF2-40B4-BE49-F238E27FC236}">
                <a16:creationId xmlns:a16="http://schemas.microsoft.com/office/drawing/2014/main" id="{B335E30A-BE08-49C5-A511-02DB790C081E}"/>
              </a:ext>
            </a:extLst>
          </p:cNvPr>
          <p:cNvPicPr>
            <a:picLocks noChangeAspect="1"/>
          </p:cNvPicPr>
          <p:nvPr/>
        </p:nvPicPr>
        <p:blipFill>
          <a:blip r:embed="rId7"/>
          <a:stretch>
            <a:fillRect/>
          </a:stretch>
        </p:blipFill>
        <p:spPr>
          <a:xfrm>
            <a:off x="5670225" y="95178"/>
            <a:ext cx="2927503" cy="790647"/>
          </a:xfrm>
          <a:prstGeom prst="rect">
            <a:avLst/>
          </a:prstGeom>
        </p:spPr>
      </p:pic>
      <p:pic>
        <p:nvPicPr>
          <p:cNvPr id="16" name="Picture 15">
            <a:extLst>
              <a:ext uri="{FF2B5EF4-FFF2-40B4-BE49-F238E27FC236}">
                <a16:creationId xmlns:a16="http://schemas.microsoft.com/office/drawing/2014/main" id="{2B21708E-5769-455A-B791-9EACDA1E8AFE}"/>
              </a:ext>
            </a:extLst>
          </p:cNvPr>
          <p:cNvPicPr>
            <a:picLocks noChangeAspect="1"/>
          </p:cNvPicPr>
          <p:nvPr/>
        </p:nvPicPr>
        <p:blipFill>
          <a:blip r:embed="rId8"/>
          <a:stretch>
            <a:fillRect/>
          </a:stretch>
        </p:blipFill>
        <p:spPr>
          <a:xfrm>
            <a:off x="8683882" y="676457"/>
            <a:ext cx="900679" cy="2496615"/>
          </a:xfrm>
          <a:prstGeom prst="rect">
            <a:avLst/>
          </a:prstGeom>
        </p:spPr>
      </p:pic>
      <p:pic>
        <p:nvPicPr>
          <p:cNvPr id="17" name="Picture 16">
            <a:extLst>
              <a:ext uri="{FF2B5EF4-FFF2-40B4-BE49-F238E27FC236}">
                <a16:creationId xmlns:a16="http://schemas.microsoft.com/office/drawing/2014/main" id="{7DA36D8A-CD08-4596-84E3-B43945DC71FF}"/>
              </a:ext>
            </a:extLst>
          </p:cNvPr>
          <p:cNvPicPr>
            <a:picLocks noChangeAspect="1"/>
          </p:cNvPicPr>
          <p:nvPr/>
        </p:nvPicPr>
        <p:blipFill>
          <a:blip r:embed="rId9"/>
          <a:stretch>
            <a:fillRect/>
          </a:stretch>
        </p:blipFill>
        <p:spPr>
          <a:xfrm>
            <a:off x="8658226" y="3846698"/>
            <a:ext cx="865353" cy="2158191"/>
          </a:xfrm>
          <a:prstGeom prst="rect">
            <a:avLst/>
          </a:prstGeom>
        </p:spPr>
      </p:pic>
      <p:pic>
        <p:nvPicPr>
          <p:cNvPr id="18" name="Picture 17">
            <a:extLst>
              <a:ext uri="{FF2B5EF4-FFF2-40B4-BE49-F238E27FC236}">
                <a16:creationId xmlns:a16="http://schemas.microsoft.com/office/drawing/2014/main" id="{7C14425E-D91A-4E91-AF88-700544A4C049}"/>
              </a:ext>
            </a:extLst>
          </p:cNvPr>
          <p:cNvPicPr>
            <a:picLocks noChangeAspect="1"/>
          </p:cNvPicPr>
          <p:nvPr/>
        </p:nvPicPr>
        <p:blipFill>
          <a:blip r:embed="rId10"/>
          <a:stretch>
            <a:fillRect/>
          </a:stretch>
        </p:blipFill>
        <p:spPr>
          <a:xfrm>
            <a:off x="5713925" y="5842291"/>
            <a:ext cx="2361008" cy="858548"/>
          </a:xfrm>
          <a:prstGeom prst="rect">
            <a:avLst/>
          </a:prstGeom>
        </p:spPr>
      </p:pic>
      <p:pic>
        <p:nvPicPr>
          <p:cNvPr id="19" name="Picture 18">
            <a:extLst>
              <a:ext uri="{FF2B5EF4-FFF2-40B4-BE49-F238E27FC236}">
                <a16:creationId xmlns:a16="http://schemas.microsoft.com/office/drawing/2014/main" id="{AA59A31E-0F01-45CC-BB48-7BA2C0867E0D}"/>
              </a:ext>
            </a:extLst>
          </p:cNvPr>
          <p:cNvPicPr>
            <a:picLocks noChangeAspect="1"/>
          </p:cNvPicPr>
          <p:nvPr/>
        </p:nvPicPr>
        <p:blipFill>
          <a:blip r:embed="rId11"/>
          <a:stretch>
            <a:fillRect/>
          </a:stretch>
        </p:blipFill>
        <p:spPr>
          <a:xfrm>
            <a:off x="3420750" y="5772251"/>
            <a:ext cx="1852775" cy="828476"/>
          </a:xfrm>
          <a:prstGeom prst="rect">
            <a:avLst/>
          </a:prstGeom>
        </p:spPr>
      </p:pic>
      <p:pic>
        <p:nvPicPr>
          <p:cNvPr id="20" name="Picture 19">
            <a:extLst>
              <a:ext uri="{FF2B5EF4-FFF2-40B4-BE49-F238E27FC236}">
                <a16:creationId xmlns:a16="http://schemas.microsoft.com/office/drawing/2014/main" id="{7AA3425D-F078-4040-9F2A-47A1B8532685}"/>
              </a:ext>
            </a:extLst>
          </p:cNvPr>
          <p:cNvPicPr>
            <a:picLocks noChangeAspect="1"/>
          </p:cNvPicPr>
          <p:nvPr/>
        </p:nvPicPr>
        <p:blipFill>
          <a:blip r:embed="rId12"/>
          <a:stretch>
            <a:fillRect/>
          </a:stretch>
        </p:blipFill>
        <p:spPr>
          <a:xfrm>
            <a:off x="1699028" y="3501855"/>
            <a:ext cx="835897" cy="2098848"/>
          </a:xfrm>
          <a:prstGeom prst="rect">
            <a:avLst/>
          </a:prstGeom>
        </p:spPr>
      </p:pic>
      <p:pic>
        <p:nvPicPr>
          <p:cNvPr id="21" name="Picture 20">
            <a:extLst>
              <a:ext uri="{FF2B5EF4-FFF2-40B4-BE49-F238E27FC236}">
                <a16:creationId xmlns:a16="http://schemas.microsoft.com/office/drawing/2014/main" id="{85809366-3F52-42DF-AF6D-BB40288A55B9}"/>
              </a:ext>
            </a:extLst>
          </p:cNvPr>
          <p:cNvPicPr>
            <a:picLocks noChangeAspect="1"/>
          </p:cNvPicPr>
          <p:nvPr/>
        </p:nvPicPr>
        <p:blipFill>
          <a:blip r:embed="rId13"/>
          <a:stretch>
            <a:fillRect/>
          </a:stretch>
        </p:blipFill>
        <p:spPr>
          <a:xfrm>
            <a:off x="1711893" y="1158533"/>
            <a:ext cx="823031" cy="1629267"/>
          </a:xfrm>
          <a:prstGeom prst="rect">
            <a:avLst/>
          </a:prstGeom>
        </p:spPr>
      </p:pic>
    </p:spTree>
    <p:extLst>
      <p:ext uri="{BB962C8B-B14F-4D97-AF65-F5344CB8AC3E}">
        <p14:creationId xmlns:p14="http://schemas.microsoft.com/office/powerpoint/2010/main" val="389711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A2819-E239-4C63-B7FD-0121C6E800B6}"/>
              </a:ext>
            </a:extLst>
          </p:cNvPr>
          <p:cNvSpPr>
            <a:spLocks noGrp="1"/>
          </p:cNvSpPr>
          <p:nvPr>
            <p:ph type="title"/>
          </p:nvPr>
        </p:nvSpPr>
        <p:spPr>
          <a:xfrm>
            <a:off x="2282687" y="2766219"/>
            <a:ext cx="10515600" cy="1325563"/>
          </a:xfrm>
        </p:spPr>
        <p:txBody>
          <a:bodyPr>
            <a:normAutofit/>
          </a:bodyPr>
          <a:lstStyle/>
          <a:p>
            <a:r>
              <a:rPr lang="en-US" sz="8000" dirty="0">
                <a:solidFill>
                  <a:schemeClr val="bg1"/>
                </a:solidFill>
              </a:rPr>
              <a:t>The Framework</a:t>
            </a:r>
          </a:p>
        </p:txBody>
      </p:sp>
    </p:spTree>
    <p:extLst>
      <p:ext uri="{BB962C8B-B14F-4D97-AF65-F5344CB8AC3E}">
        <p14:creationId xmlns:p14="http://schemas.microsoft.com/office/powerpoint/2010/main" val="32119570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E369D-A38B-4FCF-91AD-841EFC2CC461}"/>
              </a:ext>
            </a:extLst>
          </p:cNvPr>
          <p:cNvSpPr>
            <a:spLocks noGrp="1"/>
          </p:cNvSpPr>
          <p:nvPr>
            <p:ph type="title"/>
          </p:nvPr>
        </p:nvSpPr>
        <p:spPr/>
        <p:txBody>
          <a:bodyPr/>
          <a:lstStyle/>
          <a:p>
            <a:r>
              <a:rPr lang="en-US" dirty="0">
                <a:solidFill>
                  <a:schemeClr val="bg1"/>
                </a:solidFill>
              </a:rPr>
              <a:t>Background…</a:t>
            </a:r>
          </a:p>
        </p:txBody>
      </p:sp>
      <p:sp>
        <p:nvSpPr>
          <p:cNvPr id="3" name="Content Placeholder 2">
            <a:extLst>
              <a:ext uri="{FF2B5EF4-FFF2-40B4-BE49-F238E27FC236}">
                <a16:creationId xmlns:a16="http://schemas.microsoft.com/office/drawing/2014/main" id="{132D8B30-6FCA-4C80-A6A7-B969DA617654}"/>
              </a:ext>
            </a:extLst>
          </p:cNvPr>
          <p:cNvSpPr>
            <a:spLocks noGrp="1"/>
          </p:cNvSpPr>
          <p:nvPr>
            <p:ph idx="1"/>
          </p:nvPr>
        </p:nvSpPr>
        <p:spPr/>
        <p:txBody>
          <a:bodyPr>
            <a:normAutofit fontScale="70000" lnSpcReduction="20000"/>
          </a:bodyPr>
          <a:lstStyle/>
          <a:p>
            <a:r>
              <a:rPr lang="en-US" dirty="0">
                <a:solidFill>
                  <a:schemeClr val="bg1"/>
                </a:solidFill>
              </a:rPr>
              <a:t>Purpose: To align textbook content to the CCC: The courses were based on the material from the </a:t>
            </a:r>
            <a:r>
              <a:rPr lang="en-US" i="1" dirty="0">
                <a:solidFill>
                  <a:schemeClr val="bg1"/>
                </a:solidFill>
              </a:rPr>
              <a:t>Catechism of the Catholic Church </a:t>
            </a:r>
            <a:r>
              <a:rPr lang="en-US" dirty="0">
                <a:solidFill>
                  <a:schemeClr val="bg1"/>
                </a:solidFill>
              </a:rPr>
              <a:t>and set up as a framework to allow publishing companies to develop complete, accurate textbooks.</a:t>
            </a:r>
          </a:p>
          <a:p>
            <a:r>
              <a:rPr lang="en-US" dirty="0">
                <a:solidFill>
                  <a:schemeClr val="bg1"/>
                </a:solidFill>
              </a:rPr>
              <a:t>Concerns of the bishops as they responded to perceived religious illiteracy among Catholic high school students in the U.S. due to religion textbooks and, the efforts of publishing companies to respond to the bishops. </a:t>
            </a:r>
          </a:p>
          <a:p>
            <a:r>
              <a:rPr lang="en-US" dirty="0">
                <a:solidFill>
                  <a:schemeClr val="bg1"/>
                </a:solidFill>
              </a:rPr>
              <a:t>The bishops established a conformity review process for religion textbooks in 1996.</a:t>
            </a:r>
          </a:p>
          <a:p>
            <a:r>
              <a:rPr lang="en-US" dirty="0">
                <a:solidFill>
                  <a:schemeClr val="bg1"/>
                </a:solidFill>
              </a:rPr>
              <a:t>Archbishop Daniel </a:t>
            </a:r>
            <a:r>
              <a:rPr lang="en-US" dirty="0" err="1">
                <a:solidFill>
                  <a:schemeClr val="bg1"/>
                </a:solidFill>
              </a:rPr>
              <a:t>Buechlein</a:t>
            </a:r>
            <a:r>
              <a:rPr lang="en-US" dirty="0">
                <a:solidFill>
                  <a:schemeClr val="bg1"/>
                </a:solidFill>
              </a:rPr>
              <a:t> and Archbishop Alfred Hughes were the first two chairs of the Ad Hoc Committee to Oversee the Use of the </a:t>
            </a:r>
            <a:r>
              <a:rPr lang="en-US" i="1" dirty="0">
                <a:solidFill>
                  <a:schemeClr val="bg1"/>
                </a:solidFill>
              </a:rPr>
              <a:t>Catechism</a:t>
            </a:r>
            <a:r>
              <a:rPr lang="en-US" dirty="0">
                <a:solidFill>
                  <a:schemeClr val="bg1"/>
                </a:solidFill>
              </a:rPr>
              <a:t>. As they implemented the </a:t>
            </a:r>
            <a:r>
              <a:rPr lang="en-US" i="1" dirty="0">
                <a:solidFill>
                  <a:schemeClr val="bg1"/>
                </a:solidFill>
              </a:rPr>
              <a:t>Protocol</a:t>
            </a:r>
            <a:r>
              <a:rPr lang="en-US" dirty="0">
                <a:solidFill>
                  <a:schemeClr val="bg1"/>
                </a:solidFill>
              </a:rPr>
              <a:t>, which was used to judge conformity to the </a:t>
            </a:r>
            <a:r>
              <a:rPr lang="en-US" i="1" dirty="0">
                <a:solidFill>
                  <a:schemeClr val="bg1"/>
                </a:solidFill>
              </a:rPr>
              <a:t>Catechism</a:t>
            </a:r>
            <a:r>
              <a:rPr lang="en-US" dirty="0">
                <a:solidFill>
                  <a:schemeClr val="bg1"/>
                </a:solidFill>
              </a:rPr>
              <a:t>, they found a significant number of texts to be inadequate.</a:t>
            </a:r>
          </a:p>
          <a:p>
            <a:r>
              <a:rPr lang="en-US" dirty="0">
                <a:solidFill>
                  <a:schemeClr val="bg1"/>
                </a:solidFill>
              </a:rPr>
              <a:t>In response to these issues, the committee was developing a scope and sequence. Once the themes for eight semester classes were developed, the committee sent out a document to all the bishops for consultation with high school religion departments and teachers in 2005, followed by a second round of consultations in 2007. This led to the 221-0 vote by the bishops in November of 2007 establishing the </a:t>
            </a:r>
            <a:r>
              <a:rPr lang="en-US" i="1" dirty="0">
                <a:solidFill>
                  <a:schemeClr val="bg1"/>
                </a:solidFill>
              </a:rPr>
              <a:t>Framework</a:t>
            </a:r>
            <a:r>
              <a:rPr lang="en-US" dirty="0">
                <a:solidFill>
                  <a:schemeClr val="bg1"/>
                </a:solidFill>
              </a:rPr>
              <a:t>. And that is how the Bishops’ </a:t>
            </a:r>
            <a:r>
              <a:rPr lang="en-US" i="1" dirty="0">
                <a:solidFill>
                  <a:schemeClr val="bg1"/>
                </a:solidFill>
              </a:rPr>
              <a:t>Curriculum Framework </a:t>
            </a:r>
            <a:r>
              <a:rPr lang="en-US" dirty="0">
                <a:solidFill>
                  <a:schemeClr val="bg1"/>
                </a:solidFill>
              </a:rPr>
              <a:t>came to be.</a:t>
            </a:r>
          </a:p>
          <a:p>
            <a:pPr marL="0" indent="0">
              <a:buNone/>
            </a:pPr>
            <a:endParaRPr lang="en-US" dirty="0">
              <a:solidFill>
                <a:schemeClr val="bg1"/>
              </a:solidFill>
            </a:endParaRPr>
          </a:p>
        </p:txBody>
      </p:sp>
    </p:spTree>
    <p:extLst>
      <p:ext uri="{BB962C8B-B14F-4D97-AF65-F5344CB8AC3E}">
        <p14:creationId xmlns:p14="http://schemas.microsoft.com/office/powerpoint/2010/main" val="29616757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6077E-002A-4482-809F-D06B0902F037}"/>
              </a:ext>
            </a:extLst>
          </p:cNvPr>
          <p:cNvSpPr>
            <a:spLocks noGrp="1"/>
          </p:cNvSpPr>
          <p:nvPr>
            <p:ph type="title"/>
          </p:nvPr>
        </p:nvSpPr>
        <p:spPr>
          <a:xfrm>
            <a:off x="838200" y="681037"/>
            <a:ext cx="10515600" cy="1325563"/>
          </a:xfrm>
        </p:spPr>
        <p:txBody>
          <a:bodyPr/>
          <a:lstStyle/>
          <a:p>
            <a:r>
              <a:rPr lang="en-US" dirty="0">
                <a:solidFill>
                  <a:schemeClr val="bg1"/>
                </a:solidFill>
              </a:rPr>
              <a:t>They included ten key points:</a:t>
            </a:r>
            <a:br>
              <a:rPr lang="en-US" dirty="0">
                <a:solidFill>
                  <a:schemeClr val="bg1"/>
                </a:solidFill>
              </a:rPr>
            </a:br>
            <a:endParaRPr lang="en-US" dirty="0"/>
          </a:p>
        </p:txBody>
      </p:sp>
      <p:sp>
        <p:nvSpPr>
          <p:cNvPr id="3" name="Content Placeholder 2">
            <a:extLst>
              <a:ext uri="{FF2B5EF4-FFF2-40B4-BE49-F238E27FC236}">
                <a16:creationId xmlns:a16="http://schemas.microsoft.com/office/drawing/2014/main" id="{E5405459-1500-43F6-BC79-CFE4F7FD960B}"/>
              </a:ext>
            </a:extLst>
          </p:cNvPr>
          <p:cNvSpPr>
            <a:spLocks noGrp="1"/>
          </p:cNvSpPr>
          <p:nvPr>
            <p:ph idx="1"/>
          </p:nvPr>
        </p:nvSpPr>
        <p:spPr/>
        <p:txBody>
          <a:bodyPr>
            <a:normAutofit fontScale="70000" lnSpcReduction="20000"/>
          </a:bodyPr>
          <a:lstStyle/>
          <a:p>
            <a:pPr marL="0" indent="0">
              <a:buNone/>
            </a:pPr>
            <a:r>
              <a:rPr lang="en-US" dirty="0">
                <a:solidFill>
                  <a:schemeClr val="bg1"/>
                </a:solidFill>
              </a:rPr>
              <a:t>1. There is insufficient attention to the Trinity and the Trinitarian structure of Catholic beliefs and          teachings.</a:t>
            </a:r>
          </a:p>
          <a:p>
            <a:pPr marL="0" indent="0">
              <a:buNone/>
            </a:pPr>
            <a:r>
              <a:rPr lang="en-US" dirty="0">
                <a:solidFill>
                  <a:schemeClr val="bg1"/>
                </a:solidFill>
              </a:rPr>
              <a:t>2. There is an obscured presentation of the centrality of Christ in salvation history and an insufficient emphasis on the divinity of Christ.</a:t>
            </a:r>
          </a:p>
          <a:p>
            <a:pPr marL="0" indent="0">
              <a:buNone/>
            </a:pPr>
            <a:r>
              <a:rPr lang="en-US" dirty="0">
                <a:solidFill>
                  <a:schemeClr val="bg1"/>
                </a:solidFill>
              </a:rPr>
              <a:t>3. Another trend is an indistinct treatment of the ecclesial context of Catholic beliefs and magisterial teachings.</a:t>
            </a:r>
          </a:p>
          <a:p>
            <a:pPr marL="0" indent="0">
              <a:buNone/>
            </a:pPr>
            <a:r>
              <a:rPr lang="en-US" dirty="0">
                <a:solidFill>
                  <a:schemeClr val="bg1"/>
                </a:solidFill>
              </a:rPr>
              <a:t>4. There is an inadequate sense of a distinctively Christian anthropology.</a:t>
            </a:r>
          </a:p>
          <a:p>
            <a:pPr marL="0" indent="0">
              <a:buNone/>
            </a:pPr>
            <a:r>
              <a:rPr lang="en-US" dirty="0">
                <a:solidFill>
                  <a:schemeClr val="bg1"/>
                </a:solidFill>
              </a:rPr>
              <a:t>5. There is a trend that gives insufficient emphasis on God ‘s initiative in the world with a corresponding overemphasis on human action.</a:t>
            </a:r>
          </a:p>
          <a:p>
            <a:pPr marL="0" indent="0">
              <a:buNone/>
            </a:pPr>
            <a:r>
              <a:rPr lang="en-US" dirty="0">
                <a:solidFill>
                  <a:schemeClr val="bg1"/>
                </a:solidFill>
              </a:rPr>
              <a:t>6. We have detected an insufficient recognition of the transforming effects of grace.</a:t>
            </a:r>
          </a:p>
          <a:p>
            <a:pPr marL="0" indent="0">
              <a:buNone/>
            </a:pPr>
            <a:r>
              <a:rPr lang="en-US" dirty="0">
                <a:solidFill>
                  <a:schemeClr val="bg1"/>
                </a:solidFill>
              </a:rPr>
              <a:t>7. We have found a pattern of inadequate presentation of the sacraments.</a:t>
            </a:r>
          </a:p>
          <a:p>
            <a:pPr marL="0" indent="0">
              <a:buNone/>
            </a:pPr>
            <a:r>
              <a:rPr lang="en-US" dirty="0">
                <a:solidFill>
                  <a:schemeClr val="bg1"/>
                </a:solidFill>
              </a:rPr>
              <a:t>8. We have seen a pattern of deficiency in the teaching on original sin and sin in general.</a:t>
            </a:r>
          </a:p>
          <a:p>
            <a:pPr marL="0" indent="0">
              <a:buNone/>
            </a:pPr>
            <a:r>
              <a:rPr lang="en-US" dirty="0">
                <a:solidFill>
                  <a:schemeClr val="bg1"/>
                </a:solidFill>
              </a:rPr>
              <a:t>9. We have found a meager exposition of Christian moral life.</a:t>
            </a:r>
          </a:p>
          <a:p>
            <a:pPr marL="0" indent="0">
              <a:buNone/>
            </a:pPr>
            <a:r>
              <a:rPr lang="en-US" dirty="0">
                <a:solidFill>
                  <a:schemeClr val="bg1"/>
                </a:solidFill>
              </a:rPr>
              <a:t>10. Finally, we have found an inadequate presentation of eschatology.</a:t>
            </a:r>
          </a:p>
          <a:p>
            <a:endParaRPr lang="en-US" dirty="0"/>
          </a:p>
        </p:txBody>
      </p:sp>
    </p:spTree>
    <p:extLst>
      <p:ext uri="{BB962C8B-B14F-4D97-AF65-F5344CB8AC3E}">
        <p14:creationId xmlns:p14="http://schemas.microsoft.com/office/powerpoint/2010/main" val="130141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n-US" sz="5400" dirty="0">
                <a:solidFill>
                  <a:schemeClr val="bg1"/>
                </a:solidFill>
              </a:rPr>
              <a:t>The Catholic School: ‘Community of Evangelization and Catechesis’</a:t>
            </a:r>
          </a:p>
        </p:txBody>
      </p:sp>
      <p:sp>
        <p:nvSpPr>
          <p:cNvPr id="3" name="Content Placeholder 2"/>
          <p:cNvSpPr>
            <a:spLocks noGrp="1"/>
          </p:cNvSpPr>
          <p:nvPr>
            <p:ph idx="1"/>
          </p:nvPr>
        </p:nvSpPr>
        <p:spPr>
          <a:xfrm>
            <a:off x="838200" y="2097087"/>
            <a:ext cx="10515600" cy="4351339"/>
          </a:xfrm>
        </p:spPr>
        <p:txBody>
          <a:bodyPr/>
          <a:lstStyle/>
          <a:p>
            <a:r>
              <a:rPr lang="en-US" dirty="0">
                <a:solidFill>
                  <a:schemeClr val="bg1"/>
                </a:solidFill>
              </a:rPr>
              <a:t>As communities of </a:t>
            </a:r>
            <a:r>
              <a:rPr lang="en-US" dirty="0">
                <a:solidFill>
                  <a:schemeClr val="accent4">
                    <a:lumMod val="60000"/>
                    <a:lumOff val="40000"/>
                  </a:schemeClr>
                </a:solidFill>
              </a:rPr>
              <a:t>evangelization</a:t>
            </a:r>
            <a:r>
              <a:rPr lang="en-US" dirty="0">
                <a:solidFill>
                  <a:schemeClr val="bg1"/>
                </a:solidFill>
              </a:rPr>
              <a:t> and </a:t>
            </a:r>
            <a:r>
              <a:rPr lang="en-US" dirty="0">
                <a:solidFill>
                  <a:schemeClr val="accent4">
                    <a:lumMod val="60000"/>
                    <a:lumOff val="40000"/>
                  </a:schemeClr>
                </a:solidFill>
              </a:rPr>
              <a:t>catechesis</a:t>
            </a:r>
            <a:r>
              <a:rPr lang="en-US" dirty="0">
                <a:solidFill>
                  <a:schemeClr val="bg1"/>
                </a:solidFill>
              </a:rPr>
              <a:t>, Catholic schools impart information and support and encourage formation according to circumstances of place, culture, and times </a:t>
            </a:r>
            <a:r>
              <a:rPr lang="en-US" sz="2400" dirty="0">
                <a:solidFill>
                  <a:schemeClr val="bg1"/>
                </a:solidFill>
              </a:rPr>
              <a:t>(The Catholic School 1977).</a:t>
            </a:r>
          </a:p>
          <a:p>
            <a:r>
              <a:rPr lang="en-US" dirty="0">
                <a:solidFill>
                  <a:schemeClr val="accent4">
                    <a:lumMod val="60000"/>
                    <a:lumOff val="40000"/>
                  </a:schemeClr>
                </a:solidFill>
              </a:rPr>
              <a:t>Evangelization</a:t>
            </a:r>
            <a:r>
              <a:rPr lang="en-US" dirty="0">
                <a:solidFill>
                  <a:schemeClr val="bg1"/>
                </a:solidFill>
              </a:rPr>
              <a:t> most easily occurs when students see and hear the Gospel message through the actions and words of genuinely faith-filled, committed teachers and other students in the school community </a:t>
            </a:r>
            <a:r>
              <a:rPr lang="en-US" sz="2400" dirty="0">
                <a:solidFill>
                  <a:schemeClr val="bg1"/>
                </a:solidFill>
              </a:rPr>
              <a:t>(To Teach as Jesus Did: A Pastoral Message on Catholic Education; NDC).​</a:t>
            </a:r>
          </a:p>
        </p:txBody>
      </p:sp>
    </p:spTree>
    <p:extLst>
      <p:ext uri="{BB962C8B-B14F-4D97-AF65-F5344CB8AC3E}">
        <p14:creationId xmlns:p14="http://schemas.microsoft.com/office/powerpoint/2010/main" val="301603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7887-F3EB-419F-8B78-937DA5615F2E}"/>
              </a:ext>
            </a:extLst>
          </p:cNvPr>
          <p:cNvSpPr>
            <a:spLocks noGrp="1"/>
          </p:cNvSpPr>
          <p:nvPr>
            <p:ph type="title"/>
          </p:nvPr>
        </p:nvSpPr>
        <p:spPr/>
        <p:txBody>
          <a:bodyPr/>
          <a:lstStyle/>
          <a:p>
            <a:r>
              <a:rPr lang="en-US" dirty="0">
                <a:solidFill>
                  <a:schemeClr val="bg1"/>
                </a:solidFill>
              </a:rPr>
              <a:t>It’s about Course Content and Sequence</a:t>
            </a:r>
          </a:p>
        </p:txBody>
      </p:sp>
      <p:sp>
        <p:nvSpPr>
          <p:cNvPr id="3" name="Content Placeholder 2">
            <a:extLst>
              <a:ext uri="{FF2B5EF4-FFF2-40B4-BE49-F238E27FC236}">
                <a16:creationId xmlns:a16="http://schemas.microsoft.com/office/drawing/2014/main" id="{EC795C93-D1DE-4374-99B1-A06524E2AFBA}"/>
              </a:ext>
            </a:extLst>
          </p:cNvPr>
          <p:cNvSpPr>
            <a:spLocks noGrp="1"/>
          </p:cNvSpPr>
          <p:nvPr>
            <p:ph idx="1"/>
          </p:nvPr>
        </p:nvSpPr>
        <p:spPr/>
        <p:txBody>
          <a:bodyPr>
            <a:normAutofit fontScale="92500" lnSpcReduction="10000"/>
          </a:bodyPr>
          <a:lstStyle/>
          <a:p>
            <a:r>
              <a:rPr lang="en-US" dirty="0">
                <a:solidFill>
                  <a:schemeClr val="bg1"/>
                </a:solidFill>
              </a:rPr>
              <a:t>It is not about methodology. </a:t>
            </a:r>
          </a:p>
          <a:p>
            <a:r>
              <a:rPr lang="en-US" dirty="0">
                <a:solidFill>
                  <a:schemeClr val="bg1"/>
                </a:solidFill>
              </a:rPr>
              <a:t>It is not about affective domain.</a:t>
            </a:r>
          </a:p>
          <a:p>
            <a:r>
              <a:rPr lang="en-US" dirty="0">
                <a:solidFill>
                  <a:schemeClr val="bg1"/>
                </a:solidFill>
              </a:rPr>
              <a:t>It is not about a dialogue with culture(s).</a:t>
            </a:r>
          </a:p>
          <a:p>
            <a:r>
              <a:rPr lang="en-US" dirty="0">
                <a:solidFill>
                  <a:schemeClr val="bg1"/>
                </a:solidFill>
              </a:rPr>
              <a:t>It is not about transcendentals per se.</a:t>
            </a:r>
          </a:p>
          <a:p>
            <a:r>
              <a:rPr lang="en-US" dirty="0">
                <a:solidFill>
                  <a:schemeClr val="bg1"/>
                </a:solidFill>
              </a:rPr>
              <a:t>It is not about the example of Saints.</a:t>
            </a:r>
          </a:p>
          <a:p>
            <a:r>
              <a:rPr lang="en-US" dirty="0">
                <a:solidFill>
                  <a:schemeClr val="bg1"/>
                </a:solidFill>
              </a:rPr>
              <a:t>It is not about classroom procedure.</a:t>
            </a:r>
          </a:p>
          <a:p>
            <a:r>
              <a:rPr lang="en-US" dirty="0">
                <a:solidFill>
                  <a:schemeClr val="bg1"/>
                </a:solidFill>
              </a:rPr>
              <a:t>It is about what students must learn to meet basic criteria and receive principle truths. Fixing the ‘Lost Generation/</a:t>
            </a:r>
            <a:r>
              <a:rPr lang="en-US" dirty="0" err="1">
                <a:solidFill>
                  <a:schemeClr val="bg1"/>
                </a:solidFill>
              </a:rPr>
              <a:t>Nones</a:t>
            </a:r>
            <a:r>
              <a:rPr lang="en-US" dirty="0">
                <a:solidFill>
                  <a:schemeClr val="bg1"/>
                </a:solidFill>
              </a:rPr>
              <a:t>’ problem.</a:t>
            </a:r>
          </a:p>
          <a:p>
            <a:r>
              <a:rPr lang="en-US" dirty="0">
                <a:solidFill>
                  <a:schemeClr val="bg1"/>
                </a:solidFill>
              </a:rPr>
              <a:t>It does advocate for ‘apologetical’ content in challenge sections.</a:t>
            </a:r>
          </a:p>
          <a:p>
            <a:r>
              <a:rPr lang="en-US" dirty="0">
                <a:solidFill>
                  <a:schemeClr val="bg1"/>
                </a:solidFill>
              </a:rPr>
              <a:t>Sequence is part of the integrity. It’s not accidental.</a:t>
            </a:r>
          </a:p>
        </p:txBody>
      </p:sp>
    </p:spTree>
    <p:extLst>
      <p:ext uri="{BB962C8B-B14F-4D97-AF65-F5344CB8AC3E}">
        <p14:creationId xmlns:p14="http://schemas.microsoft.com/office/powerpoint/2010/main" val="11417206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747375" cy="1325563"/>
          </a:xfrm>
        </p:spPr>
        <p:txBody>
          <a:bodyPr>
            <a:noAutofit/>
          </a:bodyPr>
          <a:lstStyle/>
          <a:p>
            <a:r>
              <a:rPr lang="en-US" sz="5400" dirty="0">
                <a:solidFill>
                  <a:schemeClr val="accent4">
                    <a:lumMod val="20000"/>
                    <a:lumOff val="80000"/>
                  </a:schemeClr>
                </a:solidFill>
              </a:rPr>
              <a:t>“The Bishop’s Framework”: Feedback</a:t>
            </a:r>
          </a:p>
        </p:txBody>
      </p:sp>
      <p:sp>
        <p:nvSpPr>
          <p:cNvPr id="5" name="Text Placeholder 4">
            <a:extLst>
              <a:ext uri="{FF2B5EF4-FFF2-40B4-BE49-F238E27FC236}">
                <a16:creationId xmlns:a16="http://schemas.microsoft.com/office/drawing/2014/main" id="{88150DFF-A5C1-4868-95D9-B6C3DF5F6C0F}"/>
              </a:ext>
            </a:extLst>
          </p:cNvPr>
          <p:cNvSpPr>
            <a:spLocks noGrp="1"/>
          </p:cNvSpPr>
          <p:nvPr>
            <p:ph type="body" idx="1"/>
          </p:nvPr>
        </p:nvSpPr>
        <p:spPr/>
        <p:txBody>
          <a:bodyPr/>
          <a:lstStyle/>
          <a:p>
            <a:r>
              <a:rPr lang="en-US" dirty="0">
                <a:solidFill>
                  <a:schemeClr val="accent4">
                    <a:lumMod val="75000"/>
                  </a:schemeClr>
                </a:solidFill>
              </a:rPr>
              <a:t>What is Great</a:t>
            </a:r>
          </a:p>
        </p:txBody>
      </p:sp>
      <p:sp>
        <p:nvSpPr>
          <p:cNvPr id="3" name="Content Placeholder 2"/>
          <p:cNvSpPr>
            <a:spLocks noGrp="1"/>
          </p:cNvSpPr>
          <p:nvPr>
            <p:ph sz="half" idx="2"/>
          </p:nvPr>
        </p:nvSpPr>
        <p:spPr/>
        <p:txBody>
          <a:bodyPr>
            <a:normAutofit fontScale="85000" lnSpcReduction="20000"/>
          </a:bodyPr>
          <a:lstStyle/>
          <a:p>
            <a:pPr marL="0" indent="0">
              <a:buNone/>
            </a:pPr>
            <a:r>
              <a:rPr lang="en-US" dirty="0">
                <a:solidFill>
                  <a:schemeClr val="accent4">
                    <a:lumMod val="20000"/>
                    <a:lumOff val="80000"/>
                  </a:schemeClr>
                </a:solidFill>
              </a:rPr>
              <a:t>Incorporates the Four Threads and Pillars of CCC</a:t>
            </a:r>
          </a:p>
          <a:p>
            <a:pPr marL="0" indent="0">
              <a:buNone/>
            </a:pPr>
            <a:r>
              <a:rPr lang="en-US" dirty="0">
                <a:solidFill>
                  <a:schemeClr val="accent4">
                    <a:lumMod val="20000"/>
                    <a:lumOff val="80000"/>
                  </a:schemeClr>
                </a:solidFill>
              </a:rPr>
              <a:t>Provides a common language of faith</a:t>
            </a:r>
          </a:p>
          <a:p>
            <a:pPr marL="0" indent="0">
              <a:buNone/>
            </a:pPr>
            <a:r>
              <a:rPr lang="en-US" dirty="0">
                <a:solidFill>
                  <a:schemeClr val="accent4">
                    <a:lumMod val="20000"/>
                    <a:lumOff val="80000"/>
                  </a:schemeClr>
                </a:solidFill>
              </a:rPr>
              <a:t>Hierarchy of Truth</a:t>
            </a:r>
          </a:p>
          <a:p>
            <a:pPr marL="0" indent="0">
              <a:buNone/>
            </a:pPr>
            <a:r>
              <a:rPr lang="en-US" dirty="0">
                <a:solidFill>
                  <a:schemeClr val="accent4">
                    <a:lumMod val="20000"/>
                    <a:lumOff val="80000"/>
                  </a:schemeClr>
                </a:solidFill>
              </a:rPr>
              <a:t>Rational for sequence/narrative</a:t>
            </a:r>
          </a:p>
          <a:p>
            <a:pPr marL="0" indent="0">
              <a:buNone/>
            </a:pPr>
            <a:r>
              <a:rPr lang="en-US" dirty="0">
                <a:solidFill>
                  <a:schemeClr val="accent4">
                    <a:lumMod val="20000"/>
                    <a:lumOff val="80000"/>
                  </a:schemeClr>
                </a:solidFill>
              </a:rPr>
              <a:t>Vertical sequencing and spiral sequencing</a:t>
            </a:r>
          </a:p>
          <a:p>
            <a:pPr marL="0" indent="0">
              <a:buNone/>
            </a:pPr>
            <a:r>
              <a:rPr lang="en-US" dirty="0">
                <a:solidFill>
                  <a:schemeClr val="accent4">
                    <a:lumMod val="20000"/>
                    <a:lumOff val="80000"/>
                  </a:schemeClr>
                </a:solidFill>
              </a:rPr>
              <a:t>A whole treatment of Deposit of Faith</a:t>
            </a:r>
          </a:p>
          <a:p>
            <a:pPr marL="0" indent="0">
              <a:buNone/>
            </a:pPr>
            <a:r>
              <a:rPr lang="en-US" dirty="0">
                <a:solidFill>
                  <a:schemeClr val="accent4">
                    <a:lumMod val="20000"/>
                    <a:lumOff val="80000"/>
                  </a:schemeClr>
                </a:solidFill>
              </a:rPr>
              <a:t>Christocentric</a:t>
            </a:r>
          </a:p>
          <a:p>
            <a:pPr marL="0" indent="0">
              <a:buNone/>
            </a:pPr>
            <a:r>
              <a:rPr lang="en-US" dirty="0">
                <a:solidFill>
                  <a:schemeClr val="accent4">
                    <a:lumMod val="20000"/>
                    <a:lumOff val="80000"/>
                  </a:schemeClr>
                </a:solidFill>
              </a:rPr>
              <a:t>Encourages Apologetics</a:t>
            </a:r>
          </a:p>
          <a:p>
            <a:endParaRPr lang="en-US" dirty="0"/>
          </a:p>
        </p:txBody>
      </p:sp>
      <p:sp>
        <p:nvSpPr>
          <p:cNvPr id="6" name="Text Placeholder 5">
            <a:extLst>
              <a:ext uri="{FF2B5EF4-FFF2-40B4-BE49-F238E27FC236}">
                <a16:creationId xmlns:a16="http://schemas.microsoft.com/office/drawing/2014/main" id="{1805067F-68DE-4AB4-8595-7A56E785F50D}"/>
              </a:ext>
            </a:extLst>
          </p:cNvPr>
          <p:cNvSpPr>
            <a:spLocks noGrp="1"/>
          </p:cNvSpPr>
          <p:nvPr>
            <p:ph type="body" sz="quarter" idx="3"/>
          </p:nvPr>
        </p:nvSpPr>
        <p:spPr/>
        <p:txBody>
          <a:bodyPr/>
          <a:lstStyle/>
          <a:p>
            <a:r>
              <a:rPr lang="en-US" dirty="0">
                <a:solidFill>
                  <a:schemeClr val="accent4">
                    <a:lumMod val="75000"/>
                  </a:schemeClr>
                </a:solidFill>
              </a:rPr>
              <a:t>Concerns</a:t>
            </a:r>
          </a:p>
        </p:txBody>
      </p:sp>
      <p:sp>
        <p:nvSpPr>
          <p:cNvPr id="7" name="Content Placeholder 6">
            <a:extLst>
              <a:ext uri="{FF2B5EF4-FFF2-40B4-BE49-F238E27FC236}">
                <a16:creationId xmlns:a16="http://schemas.microsoft.com/office/drawing/2014/main" id="{C1CEFBDF-ED35-4D49-B71B-DEFE07F004BF}"/>
              </a:ext>
            </a:extLst>
          </p:cNvPr>
          <p:cNvSpPr>
            <a:spLocks noGrp="1"/>
          </p:cNvSpPr>
          <p:nvPr>
            <p:ph sz="quarter" idx="4"/>
          </p:nvPr>
        </p:nvSpPr>
        <p:spPr/>
        <p:txBody>
          <a:bodyPr>
            <a:normAutofit fontScale="85000" lnSpcReduction="20000"/>
          </a:bodyPr>
          <a:lstStyle/>
          <a:p>
            <a:pPr marL="0" indent="0">
              <a:buNone/>
            </a:pPr>
            <a:r>
              <a:rPr lang="en-US" sz="2400" dirty="0">
                <a:solidFill>
                  <a:schemeClr val="bg1"/>
                </a:solidFill>
              </a:rPr>
              <a:t>Scripture class leaves out History of Salvation</a:t>
            </a:r>
          </a:p>
          <a:p>
            <a:pPr marL="0" indent="0">
              <a:buNone/>
            </a:pPr>
            <a:r>
              <a:rPr lang="en-US" sz="2400" dirty="0">
                <a:solidFill>
                  <a:schemeClr val="bg1"/>
                </a:solidFill>
              </a:rPr>
              <a:t>Repetition as opposed to spiraling</a:t>
            </a:r>
          </a:p>
          <a:p>
            <a:pPr marL="0" indent="0">
              <a:buNone/>
            </a:pPr>
            <a:r>
              <a:rPr lang="en-US" sz="2400" dirty="0">
                <a:solidFill>
                  <a:schemeClr val="bg1"/>
                </a:solidFill>
              </a:rPr>
              <a:t>Paschal Mystery as a whole semester </a:t>
            </a:r>
          </a:p>
          <a:p>
            <a:pPr marL="0" indent="0">
              <a:buNone/>
            </a:pPr>
            <a:r>
              <a:rPr lang="en-US" sz="2400" dirty="0">
                <a:solidFill>
                  <a:schemeClr val="bg1"/>
                </a:solidFill>
              </a:rPr>
              <a:t>Social Teachings as an elective</a:t>
            </a:r>
          </a:p>
          <a:p>
            <a:pPr marL="0" indent="0">
              <a:buNone/>
            </a:pPr>
            <a:r>
              <a:rPr lang="en-US" sz="2400" dirty="0">
                <a:solidFill>
                  <a:schemeClr val="bg1"/>
                </a:solidFill>
              </a:rPr>
              <a:t>Leaves out CIT</a:t>
            </a:r>
          </a:p>
          <a:p>
            <a:pPr marL="0" indent="0">
              <a:buNone/>
            </a:pPr>
            <a:r>
              <a:rPr lang="en-US" sz="2400" dirty="0">
                <a:solidFill>
                  <a:schemeClr val="bg1"/>
                </a:solidFill>
              </a:rPr>
              <a:t>Leaves out Saints and Models of Faith</a:t>
            </a:r>
          </a:p>
          <a:p>
            <a:pPr marL="0" indent="0">
              <a:buNone/>
            </a:pPr>
            <a:r>
              <a:rPr lang="en-US" sz="2400" dirty="0">
                <a:solidFill>
                  <a:schemeClr val="bg1"/>
                </a:solidFill>
              </a:rPr>
              <a:t>Leaves out affective domain</a:t>
            </a:r>
          </a:p>
          <a:p>
            <a:pPr marL="0" indent="0">
              <a:buNone/>
            </a:pPr>
            <a:r>
              <a:rPr lang="en-US" sz="2400" dirty="0">
                <a:solidFill>
                  <a:schemeClr val="bg1"/>
                </a:solidFill>
              </a:rPr>
              <a:t>Not Universal as was intended</a:t>
            </a:r>
          </a:p>
          <a:p>
            <a:pPr marL="0" indent="0">
              <a:buNone/>
            </a:pPr>
            <a:r>
              <a:rPr lang="en-US" sz="2400" dirty="0">
                <a:solidFill>
                  <a:schemeClr val="bg1"/>
                </a:solidFill>
              </a:rPr>
              <a:t>Commandments rather than Virtues both/and</a:t>
            </a:r>
          </a:p>
          <a:p>
            <a:pPr marL="0" indent="0">
              <a:buNone/>
            </a:pPr>
            <a:endParaRPr lang="en-US" sz="2400" dirty="0">
              <a:solidFill>
                <a:schemeClr val="bg1"/>
              </a:solidFill>
            </a:endParaRPr>
          </a:p>
        </p:txBody>
      </p:sp>
    </p:spTree>
    <p:extLst>
      <p:ext uri="{BB962C8B-B14F-4D97-AF65-F5344CB8AC3E}">
        <p14:creationId xmlns:p14="http://schemas.microsoft.com/office/powerpoint/2010/main" val="2898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xEl>
                                              <p:pRg st="0" end="0"/>
                                            </p:txEl>
                                          </p:spTgt>
                                        </p:tgtEl>
                                        <p:attrNameLst>
                                          <p:attrName>style.visibility</p:attrName>
                                        </p:attrNameLst>
                                      </p:cBhvr>
                                      <p:to>
                                        <p:strVal val="visible"/>
                                      </p:to>
                                    </p:set>
                                    <p:anim calcmode="lin" valueType="num">
                                      <p:cBhvr additive="base">
                                        <p:cTn id="5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
                                            <p:txEl>
                                              <p:pRg st="1" end="1"/>
                                            </p:txEl>
                                          </p:spTgt>
                                        </p:tgtEl>
                                        <p:attrNameLst>
                                          <p:attrName>style.visibility</p:attrName>
                                        </p:attrNameLst>
                                      </p:cBhvr>
                                      <p:to>
                                        <p:strVal val="visible"/>
                                      </p:to>
                                    </p:set>
                                    <p:anim calcmode="lin" valueType="num">
                                      <p:cBhvr additive="base">
                                        <p:cTn id="6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
                                            <p:txEl>
                                              <p:pRg st="2" end="2"/>
                                            </p:txEl>
                                          </p:spTgt>
                                        </p:tgtEl>
                                        <p:attrNameLst>
                                          <p:attrName>style.visibility</p:attrName>
                                        </p:attrNameLst>
                                      </p:cBhvr>
                                      <p:to>
                                        <p:strVal val="visible"/>
                                      </p:to>
                                    </p:set>
                                    <p:anim calcmode="lin" valueType="num">
                                      <p:cBhvr additive="base">
                                        <p:cTn id="6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7">
                                            <p:txEl>
                                              <p:pRg st="3" end="3"/>
                                            </p:txEl>
                                          </p:spTgt>
                                        </p:tgtEl>
                                        <p:attrNameLst>
                                          <p:attrName>style.visibility</p:attrName>
                                        </p:attrNameLst>
                                      </p:cBhvr>
                                      <p:to>
                                        <p:strVal val="visible"/>
                                      </p:to>
                                    </p:set>
                                    <p:anim calcmode="lin" valueType="num">
                                      <p:cBhvr additive="base">
                                        <p:cTn id="7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7">
                                            <p:txEl>
                                              <p:pRg st="4" end="4"/>
                                            </p:txEl>
                                          </p:spTgt>
                                        </p:tgtEl>
                                        <p:attrNameLst>
                                          <p:attrName>style.visibility</p:attrName>
                                        </p:attrNameLst>
                                      </p:cBhvr>
                                      <p:to>
                                        <p:strVal val="visible"/>
                                      </p:to>
                                    </p:set>
                                    <p:anim calcmode="lin" valueType="num">
                                      <p:cBhvr additive="base">
                                        <p:cTn id="7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
                                            <p:txEl>
                                              <p:pRg st="5" end="5"/>
                                            </p:txEl>
                                          </p:spTgt>
                                        </p:tgtEl>
                                        <p:attrNameLst>
                                          <p:attrName>style.visibility</p:attrName>
                                        </p:attrNameLst>
                                      </p:cBhvr>
                                      <p:to>
                                        <p:strVal val="visible"/>
                                      </p:to>
                                    </p:set>
                                    <p:anim calcmode="lin" valueType="num">
                                      <p:cBhvr additive="base">
                                        <p:cTn id="85"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7">
                                            <p:txEl>
                                              <p:pRg st="6" end="6"/>
                                            </p:txEl>
                                          </p:spTgt>
                                        </p:tgtEl>
                                        <p:attrNameLst>
                                          <p:attrName>style.visibility</p:attrName>
                                        </p:attrNameLst>
                                      </p:cBhvr>
                                      <p:to>
                                        <p:strVal val="visible"/>
                                      </p:to>
                                    </p:set>
                                    <p:anim calcmode="lin" valueType="num">
                                      <p:cBhvr additive="base">
                                        <p:cTn id="9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7">
                                            <p:txEl>
                                              <p:pRg st="7" end="7"/>
                                            </p:txEl>
                                          </p:spTgt>
                                        </p:tgtEl>
                                        <p:attrNameLst>
                                          <p:attrName>style.visibility</p:attrName>
                                        </p:attrNameLst>
                                      </p:cBhvr>
                                      <p:to>
                                        <p:strVal val="visible"/>
                                      </p:to>
                                    </p:set>
                                    <p:anim calcmode="lin" valueType="num">
                                      <p:cBhvr additive="base">
                                        <p:cTn id="97"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7">
                                            <p:txEl>
                                              <p:pRg st="8" end="8"/>
                                            </p:txEl>
                                          </p:spTgt>
                                        </p:tgtEl>
                                        <p:attrNameLst>
                                          <p:attrName>style.visibility</p:attrName>
                                        </p:attrNameLst>
                                      </p:cBhvr>
                                      <p:to>
                                        <p:strVal val="visible"/>
                                      </p:to>
                                    </p:set>
                                    <p:anim calcmode="lin" valueType="num">
                                      <p:cBhvr additive="base">
                                        <p:cTn id="10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C08A18-13F0-4638-B483-89CA0CA3F435}"/>
              </a:ext>
            </a:extLst>
          </p:cNvPr>
          <p:cNvPicPr>
            <a:picLocks noChangeAspect="1"/>
          </p:cNvPicPr>
          <p:nvPr/>
        </p:nvPicPr>
        <p:blipFill>
          <a:blip r:embed="rId2"/>
          <a:stretch>
            <a:fillRect/>
          </a:stretch>
        </p:blipFill>
        <p:spPr>
          <a:xfrm>
            <a:off x="437321" y="212656"/>
            <a:ext cx="11343862" cy="1271587"/>
          </a:xfrm>
          <a:prstGeom prst="rect">
            <a:avLst/>
          </a:prstGeom>
        </p:spPr>
      </p:pic>
      <p:sp>
        <p:nvSpPr>
          <p:cNvPr id="3" name="Content Placeholder 2">
            <a:extLst>
              <a:ext uri="{FF2B5EF4-FFF2-40B4-BE49-F238E27FC236}">
                <a16:creationId xmlns:a16="http://schemas.microsoft.com/office/drawing/2014/main" id="{438D43A3-CCA7-44E5-8D52-3B14E244D2BF}"/>
              </a:ext>
            </a:extLst>
          </p:cNvPr>
          <p:cNvSpPr>
            <a:spLocks noGrp="1"/>
          </p:cNvSpPr>
          <p:nvPr>
            <p:ph sz="half" idx="1"/>
          </p:nvPr>
        </p:nvSpPr>
        <p:spPr>
          <a:xfrm>
            <a:off x="291548" y="1825625"/>
            <a:ext cx="5728252" cy="4919732"/>
          </a:xfrm>
        </p:spPr>
        <p:txBody>
          <a:bodyPr>
            <a:normAutofit fontScale="77500" lnSpcReduction="20000"/>
          </a:bodyPr>
          <a:lstStyle/>
          <a:p>
            <a:pPr marL="0" indent="0">
              <a:buNone/>
            </a:pPr>
            <a:r>
              <a:rPr lang="en-US" sz="4100" b="1" dirty="0">
                <a:latin typeface="Blackadder ITC" panose="020B0604020202020204" pitchFamily="82" charset="0"/>
              </a:rPr>
              <a:t>Act 1 -The Story: </a:t>
            </a:r>
            <a:r>
              <a:rPr lang="en-US" sz="3600" dirty="0">
                <a:latin typeface="+mj-lt"/>
              </a:rPr>
              <a:t>The drama of serpents, sins and promises (Scripture).</a:t>
            </a:r>
          </a:p>
          <a:p>
            <a:pPr marL="0" indent="0">
              <a:buNone/>
            </a:pPr>
            <a:r>
              <a:rPr lang="en-US" sz="3800" b="1" dirty="0">
                <a:latin typeface="Blackadder ITC" panose="04020505050007020D02" pitchFamily="82" charset="0"/>
              </a:rPr>
              <a:t>Act 2-The Hero/Savior: </a:t>
            </a:r>
            <a:r>
              <a:rPr lang="en-US" sz="3400" dirty="0">
                <a:latin typeface="+mj-lt"/>
              </a:rPr>
              <a:t>The promise fulfilled, the hero arrives behind enemy lines to reverse the Enemies’ reign (Christology). </a:t>
            </a:r>
          </a:p>
          <a:p>
            <a:pPr marL="0" indent="0">
              <a:buNone/>
            </a:pPr>
            <a:r>
              <a:rPr lang="en-US" sz="3800" b="1" dirty="0">
                <a:latin typeface="Blackadder ITC" panose="04020505050007020D02" pitchFamily="82" charset="0"/>
              </a:rPr>
              <a:t>Act 3- The Heroic Act: </a:t>
            </a:r>
            <a:r>
              <a:rPr lang="en-US" sz="3400" dirty="0">
                <a:latin typeface="+mj-lt"/>
              </a:rPr>
              <a:t>The ultimate battle that wins the war. Through the great weapon of love the Dragon is doomed, the Maiden set free (Paschal Mystery)</a:t>
            </a:r>
          </a:p>
          <a:p>
            <a:pPr marL="0" indent="0">
              <a:buNone/>
            </a:pPr>
            <a:r>
              <a:rPr lang="en-US" sz="3800" b="1" dirty="0">
                <a:latin typeface="Blackadder ITC" panose="04020505050007020D02" pitchFamily="82" charset="0"/>
              </a:rPr>
              <a:t>Act 4- The Marital Union: </a:t>
            </a:r>
            <a:r>
              <a:rPr lang="en-US" sz="3100" dirty="0">
                <a:latin typeface="+mj-lt"/>
              </a:rPr>
              <a:t>The two become one. Bride as Mystical Body </a:t>
            </a:r>
            <a:r>
              <a:rPr lang="en-US" sz="3400" dirty="0">
                <a:latin typeface="+mj-lt"/>
              </a:rPr>
              <a:t>(Ecclesiology)</a:t>
            </a:r>
          </a:p>
          <a:p>
            <a:pPr marL="0" indent="0">
              <a:buNone/>
            </a:pPr>
            <a:endParaRPr lang="en-US" sz="3100" dirty="0">
              <a:solidFill>
                <a:srgbClr val="FF0000"/>
              </a:solidFill>
            </a:endParaRPr>
          </a:p>
          <a:p>
            <a:pPr marL="0" indent="0">
              <a:buNone/>
            </a:pPr>
            <a:endParaRPr lang="en-US" dirty="0">
              <a:solidFill>
                <a:srgbClr val="FF0000"/>
              </a:solidFill>
            </a:endParaRPr>
          </a:p>
        </p:txBody>
      </p:sp>
      <p:sp>
        <p:nvSpPr>
          <p:cNvPr id="9" name="Content Placeholder 8">
            <a:extLst>
              <a:ext uri="{FF2B5EF4-FFF2-40B4-BE49-F238E27FC236}">
                <a16:creationId xmlns:a16="http://schemas.microsoft.com/office/drawing/2014/main" id="{D34F51B5-2D7F-4FA3-845E-DE116BEEE86B}"/>
              </a:ext>
            </a:extLst>
          </p:cNvPr>
          <p:cNvSpPr>
            <a:spLocks noGrp="1"/>
          </p:cNvSpPr>
          <p:nvPr>
            <p:ph sz="half" idx="2"/>
          </p:nvPr>
        </p:nvSpPr>
        <p:spPr>
          <a:xfrm>
            <a:off x="6172200" y="1825624"/>
            <a:ext cx="5181600" cy="4819719"/>
          </a:xfrm>
        </p:spPr>
        <p:txBody>
          <a:bodyPr>
            <a:normAutofit fontScale="77500" lnSpcReduction="20000"/>
          </a:bodyPr>
          <a:lstStyle/>
          <a:p>
            <a:pPr marL="0" indent="0">
              <a:buNone/>
            </a:pPr>
            <a:r>
              <a:rPr lang="en-US" sz="3600" b="1" dirty="0">
                <a:latin typeface="Blackadder ITC" panose="04020505050007020D02" pitchFamily="82" charset="0"/>
              </a:rPr>
              <a:t>Act 5- Life-Giving, Transformative Gifts: </a:t>
            </a:r>
            <a:r>
              <a:rPr lang="en-US" sz="3400" dirty="0">
                <a:latin typeface="+mj-lt"/>
              </a:rPr>
              <a:t>Grace bestowed upon the bride to be  cleansed, nourished, strengthened and made beautiful (Sacraments).</a:t>
            </a:r>
          </a:p>
          <a:p>
            <a:pPr marL="0" indent="0">
              <a:buNone/>
            </a:pPr>
            <a:r>
              <a:rPr lang="en-US" sz="3600" b="1" dirty="0">
                <a:latin typeface="Blackadder ITC" panose="04020505050007020D02" pitchFamily="82" charset="0"/>
              </a:rPr>
              <a:t>Act 6-The Life Together, Honoring Vows: </a:t>
            </a:r>
            <a:r>
              <a:rPr lang="en-US" sz="3400" dirty="0">
                <a:latin typeface="+mj-lt"/>
              </a:rPr>
              <a:t>Terms of the covenant that bear the fruits of virtue, love and happiness</a:t>
            </a:r>
            <a:r>
              <a:rPr lang="en-US" dirty="0"/>
              <a:t> </a:t>
            </a:r>
            <a:r>
              <a:rPr lang="en-US" sz="3400" dirty="0">
                <a:latin typeface="+mj-lt"/>
              </a:rPr>
              <a:t>(Morality).</a:t>
            </a:r>
          </a:p>
          <a:p>
            <a:pPr marL="0" indent="0">
              <a:buNone/>
            </a:pPr>
            <a:r>
              <a:rPr lang="en-US" sz="3600" b="1" dirty="0">
                <a:latin typeface="Blackadder ITC" panose="04020505050007020D02" pitchFamily="82" charset="0"/>
              </a:rPr>
              <a:t>Act 7- The Call To Share Their Love:</a:t>
            </a:r>
            <a:r>
              <a:rPr lang="en-US" sz="3600" dirty="0">
                <a:latin typeface="Blackadder ITC" panose="04020505050007020D02" pitchFamily="82" charset="0"/>
              </a:rPr>
              <a:t> </a:t>
            </a:r>
            <a:r>
              <a:rPr lang="en-US" sz="3400" dirty="0">
                <a:latin typeface="+mj-lt"/>
              </a:rPr>
              <a:t>It cannot be contained. A Life given in service to neighbor. “This is my body given for you” (Vocations).</a:t>
            </a:r>
          </a:p>
          <a:p>
            <a:endParaRPr lang="en-US" dirty="0"/>
          </a:p>
        </p:txBody>
      </p:sp>
    </p:spTree>
    <p:extLst>
      <p:ext uri="{BB962C8B-B14F-4D97-AF65-F5344CB8AC3E}">
        <p14:creationId xmlns:p14="http://schemas.microsoft.com/office/powerpoint/2010/main" val="131709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additive="base">
                                        <p:cTn id="3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 calcmode="lin" valueType="num">
                                      <p:cBhvr additive="base">
                                        <p:cTn id="3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anim calcmode="lin" valueType="num">
                                      <p:cBhvr additive="base">
                                        <p:cTn id="4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37026-7E7F-4A4A-9E46-CD8F17CEC8FE}"/>
              </a:ext>
            </a:extLst>
          </p:cNvPr>
          <p:cNvSpPr>
            <a:spLocks noGrp="1"/>
          </p:cNvSpPr>
          <p:nvPr>
            <p:ph type="title"/>
          </p:nvPr>
        </p:nvSpPr>
        <p:spPr>
          <a:xfrm>
            <a:off x="1676400" y="2724014"/>
            <a:ext cx="10515600" cy="1325563"/>
          </a:xfrm>
        </p:spPr>
        <p:txBody>
          <a:bodyPr/>
          <a:lstStyle/>
          <a:p>
            <a:r>
              <a:rPr lang="en-US" dirty="0">
                <a:solidFill>
                  <a:schemeClr val="bg1"/>
                </a:solidFill>
              </a:rPr>
              <a:t>Damien Model of Implementation</a:t>
            </a:r>
          </a:p>
        </p:txBody>
      </p:sp>
    </p:spTree>
    <p:extLst>
      <p:ext uri="{BB962C8B-B14F-4D97-AF65-F5344CB8AC3E}">
        <p14:creationId xmlns:p14="http://schemas.microsoft.com/office/powerpoint/2010/main" val="1856626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610FE-BDED-4588-8BAB-CB7AE3A8CC91}"/>
              </a:ext>
            </a:extLst>
          </p:cNvPr>
          <p:cNvSpPr>
            <a:spLocks noGrp="1"/>
          </p:cNvSpPr>
          <p:nvPr>
            <p:ph type="title"/>
          </p:nvPr>
        </p:nvSpPr>
        <p:spPr/>
        <p:txBody>
          <a:bodyPr/>
          <a:lstStyle/>
          <a:p>
            <a:r>
              <a:rPr lang="en-US" dirty="0">
                <a:solidFill>
                  <a:schemeClr val="accent1">
                    <a:lumMod val="60000"/>
                    <a:lumOff val="40000"/>
                  </a:schemeClr>
                </a:solidFill>
              </a:rPr>
              <a:t>Resources</a:t>
            </a:r>
          </a:p>
        </p:txBody>
      </p:sp>
      <p:sp>
        <p:nvSpPr>
          <p:cNvPr id="7" name="Content Placeholder 6">
            <a:extLst>
              <a:ext uri="{FF2B5EF4-FFF2-40B4-BE49-F238E27FC236}">
                <a16:creationId xmlns:a16="http://schemas.microsoft.com/office/drawing/2014/main" id="{6EFD1BEA-1387-47E9-AFB0-3F64B652F204}"/>
              </a:ext>
            </a:extLst>
          </p:cNvPr>
          <p:cNvSpPr>
            <a:spLocks noGrp="1"/>
          </p:cNvSpPr>
          <p:nvPr>
            <p:ph idx="1"/>
          </p:nvPr>
        </p:nvSpPr>
        <p:spPr/>
        <p:txBody>
          <a:bodyPr/>
          <a:lstStyle/>
          <a:p>
            <a:r>
              <a:rPr lang="en-US" dirty="0">
                <a:solidFill>
                  <a:schemeClr val="bg1"/>
                </a:solidFill>
              </a:rPr>
              <a:t>Damien Moodle…Religion…ADLA Certification: Content and Curriculum</a:t>
            </a:r>
          </a:p>
          <a:p>
            <a:r>
              <a:rPr lang="en-US" dirty="0">
                <a:solidFill>
                  <a:schemeClr val="bg1"/>
                </a:solidFill>
              </a:rPr>
              <a:t>Damien Moodle…Religion…‘</a:t>
            </a:r>
            <a:r>
              <a:rPr lang="en-US" dirty="0" err="1">
                <a:solidFill>
                  <a:schemeClr val="bg1"/>
                </a:solidFill>
              </a:rPr>
              <a:t>Theoflix</a:t>
            </a:r>
            <a:r>
              <a:rPr lang="en-US" dirty="0">
                <a:solidFill>
                  <a:schemeClr val="bg1"/>
                </a:solidFill>
              </a:rPr>
              <a:t>’</a:t>
            </a:r>
          </a:p>
          <a:p>
            <a:pPr marL="0" indent="0">
              <a:buNone/>
            </a:pP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198875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2426-D1E1-4B81-A22F-6BAD628E9F40}"/>
              </a:ext>
            </a:extLst>
          </p:cNvPr>
          <p:cNvSpPr>
            <a:spLocks noGrp="1"/>
          </p:cNvSpPr>
          <p:nvPr>
            <p:ph type="title"/>
          </p:nvPr>
        </p:nvSpPr>
        <p:spPr>
          <a:xfrm>
            <a:off x="3356113" y="2675732"/>
            <a:ext cx="10515600" cy="1325563"/>
          </a:xfrm>
        </p:spPr>
        <p:txBody>
          <a:bodyPr>
            <a:normAutofit/>
          </a:bodyPr>
          <a:lstStyle/>
          <a:p>
            <a:r>
              <a:rPr lang="en-US" sz="8000" dirty="0">
                <a:solidFill>
                  <a:schemeClr val="bg1"/>
                </a:solidFill>
              </a:rPr>
              <a:t>Catechesis</a:t>
            </a:r>
          </a:p>
        </p:txBody>
      </p:sp>
    </p:spTree>
    <p:extLst>
      <p:ext uri="{BB962C8B-B14F-4D97-AF65-F5344CB8AC3E}">
        <p14:creationId xmlns:p14="http://schemas.microsoft.com/office/powerpoint/2010/main" val="1129343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p:spPr>
        <p:txBody>
          <a:bodyPr>
            <a:normAutofit/>
          </a:bodyPr>
          <a:lstStyle/>
          <a:p>
            <a:r>
              <a:rPr lang="en-US" sz="5400" dirty="0">
                <a:solidFill>
                  <a:schemeClr val="accent4"/>
                </a:solidFill>
              </a:rPr>
              <a:t>What is ‘catechesis’?</a:t>
            </a:r>
          </a:p>
        </p:txBody>
      </p:sp>
      <p:sp>
        <p:nvSpPr>
          <p:cNvPr id="3" name="Subtitle 2"/>
          <p:cNvSpPr>
            <a:spLocks noGrp="1"/>
          </p:cNvSpPr>
          <p:nvPr>
            <p:ph idx="1"/>
          </p:nvPr>
        </p:nvSpPr>
        <p:spPr>
          <a:xfrm>
            <a:off x="838200" y="1417640"/>
            <a:ext cx="9360877" cy="4525963"/>
          </a:xfrm>
        </p:spPr>
        <p:txBody>
          <a:bodyPr>
            <a:normAutofit fontScale="92500" lnSpcReduction="10000"/>
          </a:bodyPr>
          <a:lstStyle/>
          <a:p>
            <a:pPr marL="0" indent="0">
              <a:buNone/>
            </a:pPr>
            <a:endParaRPr lang="en-US" dirty="0"/>
          </a:p>
          <a:p>
            <a:r>
              <a:rPr lang="en-US" dirty="0">
                <a:solidFill>
                  <a:schemeClr val="bg1"/>
                </a:solidFill>
              </a:rPr>
              <a:t>"Catechesis is nothing other than the process of transmitting the Gospel, as the Christian community has received it, understands it, celebrates it, lives it and communicates it in many ways"  </a:t>
            </a:r>
            <a:r>
              <a:rPr lang="en-US" sz="2400" dirty="0">
                <a:solidFill>
                  <a:schemeClr val="bg1"/>
                </a:solidFill>
              </a:rPr>
              <a:t>(General Directory for Catechesis 105).</a:t>
            </a:r>
          </a:p>
          <a:p>
            <a:r>
              <a:rPr lang="en-US" dirty="0">
                <a:solidFill>
                  <a:schemeClr val="bg1"/>
                </a:solidFill>
              </a:rPr>
              <a:t>The name of catechesis was given to the whole of the efforts within the Church to make disciples, to help people to believe that Jesus is the Son of God...and to educate and instruct them in this life and thus build up the Body of Christ </a:t>
            </a:r>
            <a:r>
              <a:rPr lang="en-US" sz="2400" dirty="0">
                <a:solidFill>
                  <a:schemeClr val="bg1"/>
                </a:solidFill>
              </a:rPr>
              <a:t>(</a:t>
            </a:r>
            <a:r>
              <a:rPr lang="en-US" sz="2400" dirty="0" err="1">
                <a:solidFill>
                  <a:schemeClr val="bg1"/>
                </a:solidFill>
              </a:rPr>
              <a:t>Catechesi</a:t>
            </a:r>
            <a:r>
              <a:rPr lang="en-US" sz="2400" dirty="0">
                <a:solidFill>
                  <a:schemeClr val="bg1"/>
                </a:solidFill>
              </a:rPr>
              <a:t> </a:t>
            </a:r>
            <a:r>
              <a:rPr lang="en-US" sz="2400" dirty="0" err="1">
                <a:solidFill>
                  <a:schemeClr val="bg1"/>
                </a:solidFill>
              </a:rPr>
              <a:t>Tradendae</a:t>
            </a:r>
            <a:r>
              <a:rPr lang="en-US" sz="2400" dirty="0">
                <a:solidFill>
                  <a:schemeClr val="bg1"/>
                </a:solidFill>
              </a:rPr>
              <a:t> 1).</a:t>
            </a:r>
          </a:p>
          <a:p>
            <a:r>
              <a:rPr lang="en-US" dirty="0">
                <a:solidFill>
                  <a:schemeClr val="bg1"/>
                </a:solidFill>
              </a:rPr>
              <a:t>Principle source for catechesis “The word of God, contained and transmitted in Sacred Scripture and Sacred Tradition and interpreted by the Magisterium” (NDC 18).</a:t>
            </a:r>
          </a:p>
          <a:p>
            <a:endParaRPr lang="en-US" sz="2400" dirty="0">
              <a:solidFill>
                <a:schemeClr val="bg1"/>
              </a:solidFill>
            </a:endParaRPr>
          </a:p>
          <a:p>
            <a:endParaRPr lang="en-US" dirty="0"/>
          </a:p>
        </p:txBody>
      </p:sp>
    </p:spTree>
    <p:extLst>
      <p:ext uri="{BB962C8B-B14F-4D97-AF65-F5344CB8AC3E}">
        <p14:creationId xmlns:p14="http://schemas.microsoft.com/office/powerpoint/2010/main" val="86623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321733"/>
            <a:ext cx="4335613" cy="621453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572000"/>
            <a:ext cx="7058307" cy="1964267"/>
          </a:xfrm>
          <a:prstGeom prst="rect">
            <a:avLst/>
          </a:prstGeom>
          <a:solidFill>
            <a:srgbClr val="62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5" name="Content Placeholder 4" descr="A group of people around each other&#10;&#10;Description generated with high confidence">
            <a:extLst>
              <a:ext uri="{FF2B5EF4-FFF2-40B4-BE49-F238E27FC236}">
                <a16:creationId xmlns:a16="http://schemas.microsoft.com/office/drawing/2014/main" id="{AAEEAE61-E4DD-4A3B-BBB5-EAD7511A70D9}"/>
              </a:ext>
            </a:extLst>
          </p:cNvPr>
          <p:cNvPicPr>
            <a:picLocks noGrp="1" noChangeAspect="1"/>
          </p:cNvPicPr>
          <p:nvPr>
            <p:ph sz="half" idx="2"/>
          </p:nvPr>
        </p:nvPicPr>
        <p:blipFill rotWithShape="1">
          <a:blip r:embed="rId2"/>
          <a:srcRect r="1" b="18328"/>
          <a:stretch/>
        </p:blipFill>
        <p:spPr>
          <a:xfrm>
            <a:off x="327547" y="321733"/>
            <a:ext cx="7058307" cy="4107392"/>
          </a:xfrm>
          <a:prstGeom prst="rect">
            <a:avLst/>
          </a:prstGeom>
        </p:spPr>
      </p:pic>
      <p:sp>
        <p:nvSpPr>
          <p:cNvPr id="2" name="Title 1"/>
          <p:cNvSpPr>
            <a:spLocks noGrp="1"/>
          </p:cNvSpPr>
          <p:nvPr>
            <p:ph type="title"/>
          </p:nvPr>
        </p:nvSpPr>
        <p:spPr>
          <a:xfrm>
            <a:off x="524256" y="4767072"/>
            <a:ext cx="6594189" cy="1625211"/>
          </a:xfrm>
        </p:spPr>
        <p:txBody>
          <a:bodyPr vert="horz" lIns="91440" tIns="45720" rIns="91440" bIns="45720" rtlCol="0" anchor="ctr">
            <a:normAutofit/>
          </a:bodyPr>
          <a:lstStyle/>
          <a:p>
            <a:pPr algn="r"/>
            <a:r>
              <a:rPr lang="en-US" dirty="0">
                <a:solidFill>
                  <a:srgbClr val="FFFFFF"/>
                </a:solidFill>
              </a:rPr>
              <a:t>Mt 28:18-20</a:t>
            </a:r>
            <a:br>
              <a:rPr lang="en-US" dirty="0">
                <a:solidFill>
                  <a:srgbClr val="FFFFFF"/>
                </a:solidFill>
              </a:rPr>
            </a:br>
            <a:r>
              <a:rPr lang="en-US" dirty="0">
                <a:solidFill>
                  <a:srgbClr val="FFFFFF"/>
                </a:solidFill>
              </a:rPr>
              <a:t> The Great Commissioning</a:t>
            </a:r>
          </a:p>
        </p:txBody>
      </p:sp>
      <p:sp>
        <p:nvSpPr>
          <p:cNvPr id="3" name="Content Placeholder 2"/>
          <p:cNvSpPr>
            <a:spLocks noGrp="1"/>
          </p:cNvSpPr>
          <p:nvPr>
            <p:ph sz="half" idx="1"/>
          </p:nvPr>
        </p:nvSpPr>
        <p:spPr>
          <a:xfrm>
            <a:off x="8029320" y="917725"/>
            <a:ext cx="3424739" cy="4852363"/>
          </a:xfrm>
        </p:spPr>
        <p:txBody>
          <a:bodyPr vert="horz" lIns="91440" tIns="45720" rIns="91440" bIns="45720" rtlCol="0" anchor="ctr">
            <a:normAutofit/>
          </a:bodyPr>
          <a:lstStyle/>
          <a:p>
            <a:pPr marL="0" indent="0">
              <a:buNone/>
            </a:pPr>
            <a:r>
              <a:rPr lang="en-US" sz="2000" dirty="0">
                <a:solidFill>
                  <a:srgbClr val="FFFFFF"/>
                </a:solidFill>
              </a:rPr>
              <a:t>Full authority has been given to me both in heaven and on earth;</a:t>
            </a:r>
          </a:p>
          <a:p>
            <a:pPr marL="0" indent="0">
              <a:buNone/>
            </a:pPr>
            <a:r>
              <a:rPr lang="en-US" sz="2000" dirty="0">
                <a:solidFill>
                  <a:srgbClr val="FFFFFF"/>
                </a:solidFill>
              </a:rPr>
              <a:t>Go, therefore and make disciples of all the nations. Baptize them in the name of the Father, and of the Son, and of the Holy Spirit. </a:t>
            </a:r>
          </a:p>
          <a:p>
            <a:pPr marL="0" indent="0">
              <a:buNone/>
            </a:pPr>
            <a:r>
              <a:rPr lang="en-US" sz="2000" dirty="0">
                <a:solidFill>
                  <a:srgbClr val="FFFFFF"/>
                </a:solidFill>
              </a:rPr>
              <a:t>Teach them to carry out everything I have commanded you. And know that I am with you always, until the end of time. </a:t>
            </a:r>
          </a:p>
        </p:txBody>
      </p:sp>
    </p:spTree>
    <p:extLst>
      <p:ext uri="{BB962C8B-B14F-4D97-AF65-F5344CB8AC3E}">
        <p14:creationId xmlns:p14="http://schemas.microsoft.com/office/powerpoint/2010/main" val="191689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Deposit of Faith: "everything I have commanded you"</a:t>
            </a:r>
          </a:p>
        </p:txBody>
      </p:sp>
      <p:sp>
        <p:nvSpPr>
          <p:cNvPr id="3" name="Content Placeholder 2"/>
          <p:cNvSpPr>
            <a:spLocks noGrp="1"/>
          </p:cNvSpPr>
          <p:nvPr>
            <p:ph sz="half" idx="1"/>
          </p:nvPr>
        </p:nvSpPr>
        <p:spPr>
          <a:xfrm>
            <a:off x="838200" y="1825625"/>
            <a:ext cx="5181600" cy="4667251"/>
          </a:xfrm>
        </p:spPr>
        <p:txBody>
          <a:bodyPr>
            <a:normAutofit fontScale="92500" lnSpcReduction="10000"/>
          </a:bodyPr>
          <a:lstStyle/>
          <a:p>
            <a:r>
              <a:rPr lang="en-US" dirty="0">
                <a:solidFill>
                  <a:schemeClr val="bg1"/>
                </a:solidFill>
              </a:rPr>
              <a:t>The </a:t>
            </a:r>
            <a:r>
              <a:rPr lang="en-US" b="1" dirty="0">
                <a:solidFill>
                  <a:schemeClr val="bg1"/>
                </a:solidFill>
              </a:rPr>
              <a:t>Deposit of Faith</a:t>
            </a:r>
            <a:r>
              <a:rPr lang="en-US" dirty="0">
                <a:solidFill>
                  <a:schemeClr val="bg1"/>
                </a:solidFill>
              </a:rPr>
              <a:t> is the body of saving truth entrusted by Christ to the Apostles and handed on by them to be preserved and proclaimed. Jesus ordered them to teach the nations and assured them "know that I am with you always, until the end of the world." </a:t>
            </a:r>
          </a:p>
          <a:p>
            <a:pPr marL="0" indent="0">
              <a:buNone/>
            </a:pPr>
            <a:r>
              <a:rPr lang="en-US" dirty="0">
                <a:solidFill>
                  <a:schemeClr val="bg1"/>
                </a:solidFill>
              </a:rPr>
              <a:t>   (Mt 28:18-20)</a:t>
            </a:r>
          </a:p>
          <a:p>
            <a:r>
              <a:rPr lang="en-US" dirty="0">
                <a:solidFill>
                  <a:schemeClr val="bg1"/>
                </a:solidFill>
              </a:rPr>
              <a:t>Scripture + Tradition = Deposit of Faith</a:t>
            </a:r>
          </a:p>
          <a:p>
            <a:r>
              <a:rPr lang="en-US" dirty="0">
                <a:solidFill>
                  <a:schemeClr val="bg1"/>
                </a:solidFill>
              </a:rPr>
              <a:t>Also Known as ‘The Gospel Message’</a:t>
            </a:r>
          </a:p>
          <a:p>
            <a:endParaRPr lang="en-US" dirty="0">
              <a:solidFill>
                <a:schemeClr val="bg1"/>
              </a:solidFill>
            </a:endParaRPr>
          </a:p>
          <a:p>
            <a:endParaRPr lang="en-US" dirty="0">
              <a:solidFill>
                <a:schemeClr val="bg1"/>
              </a:solidFill>
            </a:endParaRPr>
          </a:p>
        </p:txBody>
      </p:sp>
      <p:pic>
        <p:nvPicPr>
          <p:cNvPr id="5" name="Picture 4">
            <a:extLst>
              <a:ext uri="{FF2B5EF4-FFF2-40B4-BE49-F238E27FC236}">
                <a16:creationId xmlns:a16="http://schemas.microsoft.com/office/drawing/2014/main" id="{402D0451-91A9-43B0-B44E-66453D204DCE}"/>
              </a:ext>
            </a:extLst>
          </p:cNvPr>
          <p:cNvPicPr>
            <a:picLocks noChangeAspect="1"/>
          </p:cNvPicPr>
          <p:nvPr/>
        </p:nvPicPr>
        <p:blipFill>
          <a:blip r:embed="rId2"/>
          <a:stretch>
            <a:fillRect/>
          </a:stretch>
        </p:blipFill>
        <p:spPr>
          <a:xfrm>
            <a:off x="6515100" y="1243826"/>
            <a:ext cx="5181600" cy="2642375"/>
          </a:xfrm>
          <a:prstGeom prst="rect">
            <a:avLst/>
          </a:prstGeom>
        </p:spPr>
      </p:pic>
      <p:sp>
        <p:nvSpPr>
          <p:cNvPr id="6" name="Rectangle 5">
            <a:extLst>
              <a:ext uri="{FF2B5EF4-FFF2-40B4-BE49-F238E27FC236}">
                <a16:creationId xmlns:a16="http://schemas.microsoft.com/office/drawing/2014/main" id="{0B70762D-A01C-4DBC-BD3C-075D83BA1FB7}"/>
              </a:ext>
            </a:extLst>
          </p:cNvPr>
          <p:cNvSpPr/>
          <p:nvPr/>
        </p:nvSpPr>
        <p:spPr>
          <a:xfrm>
            <a:off x="6515100" y="3967697"/>
            <a:ext cx="5181600" cy="2290763"/>
          </a:xfrm>
          <a:prstGeom prst="rect">
            <a:avLst/>
          </a:prstGeom>
          <a:gradFill>
            <a:gsLst>
              <a:gs pos="100000">
                <a:schemeClr val="tx1">
                  <a:lumMod val="95000"/>
                  <a:lumOff val="5000"/>
                </a:schemeClr>
              </a:gs>
              <a:gs pos="91143">
                <a:schemeClr val="tx1">
                  <a:lumMod val="95000"/>
                  <a:lumOff val="5000"/>
                </a:schemeClr>
              </a:gs>
              <a:gs pos="80000">
                <a:schemeClr val="tx1">
                  <a:lumMod val="65000"/>
                  <a:lumOff val="35000"/>
                </a:schemeClr>
              </a:gs>
              <a:gs pos="57000">
                <a:schemeClr val="tx2">
                  <a:lumMod val="50000"/>
                </a:schemeClr>
              </a:gs>
              <a:gs pos="100000">
                <a:schemeClr val="bg2">
                  <a:lumMod val="75000"/>
                </a:schemeClr>
              </a:gs>
            </a:gsLst>
            <a:lin ang="5400000" scaled="1"/>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9579EEF-2D11-44D5-8354-5F8741667837}"/>
              </a:ext>
            </a:extLst>
          </p:cNvPr>
          <p:cNvSpPr txBox="1"/>
          <p:nvPr/>
        </p:nvSpPr>
        <p:spPr>
          <a:xfrm>
            <a:off x="6786564" y="4362152"/>
            <a:ext cx="4567237" cy="1200329"/>
          </a:xfrm>
          <a:prstGeom prst="rect">
            <a:avLst/>
          </a:prstGeom>
          <a:noFill/>
        </p:spPr>
        <p:txBody>
          <a:bodyPr wrap="square" rtlCol="0">
            <a:spAutoFit/>
          </a:bodyPr>
          <a:lstStyle/>
          <a:p>
            <a:r>
              <a:rPr lang="en-US" dirty="0">
                <a:solidFill>
                  <a:schemeClr val="bg1"/>
                </a:solidFill>
              </a:rPr>
              <a:t>The apostles entrusted the "Sacred deposit" of the faith ( </a:t>
            </a:r>
            <a:r>
              <a:rPr lang="en-US" i="1" dirty="0" err="1">
                <a:solidFill>
                  <a:schemeClr val="bg1"/>
                </a:solidFill>
              </a:rPr>
              <a:t>depositum</a:t>
            </a:r>
            <a:r>
              <a:rPr lang="en-US" i="1" dirty="0">
                <a:solidFill>
                  <a:schemeClr val="bg1"/>
                </a:solidFill>
              </a:rPr>
              <a:t> </a:t>
            </a:r>
            <a:r>
              <a:rPr lang="en-US" i="1" dirty="0" err="1">
                <a:solidFill>
                  <a:schemeClr val="bg1"/>
                </a:solidFill>
              </a:rPr>
              <a:t>fidei</a:t>
            </a:r>
            <a:r>
              <a:rPr lang="en-US" dirty="0">
                <a:solidFill>
                  <a:schemeClr val="bg1"/>
                </a:solidFill>
              </a:rPr>
              <a:t>), contained in Sacred Scripture and Tradition, to the whole of the Church. -CCC 84</a:t>
            </a:r>
          </a:p>
        </p:txBody>
      </p:sp>
      <p:sp>
        <p:nvSpPr>
          <p:cNvPr id="8" name="Rectangle 7">
            <a:extLst>
              <a:ext uri="{FF2B5EF4-FFF2-40B4-BE49-F238E27FC236}">
                <a16:creationId xmlns:a16="http://schemas.microsoft.com/office/drawing/2014/main" id="{40ADB797-88E9-4C5F-B5AC-B386CE232291}"/>
              </a:ext>
            </a:extLst>
          </p:cNvPr>
          <p:cNvSpPr/>
          <p:nvPr/>
        </p:nvSpPr>
        <p:spPr>
          <a:xfrm>
            <a:off x="6786563" y="1371601"/>
            <a:ext cx="2900363" cy="4540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6BAD815-8504-40DD-9936-5779824765BD}"/>
              </a:ext>
            </a:extLst>
          </p:cNvPr>
          <p:cNvPicPr>
            <a:picLocks noChangeAspect="1"/>
          </p:cNvPicPr>
          <p:nvPr/>
        </p:nvPicPr>
        <p:blipFill>
          <a:blip r:embed="rId3"/>
          <a:stretch>
            <a:fillRect/>
          </a:stretch>
        </p:blipFill>
        <p:spPr>
          <a:xfrm>
            <a:off x="6515102" y="1243827"/>
            <a:ext cx="5181599" cy="2990551"/>
          </a:xfrm>
          <a:prstGeom prst="rect">
            <a:avLst/>
          </a:prstGeom>
        </p:spPr>
      </p:pic>
    </p:spTree>
    <p:extLst>
      <p:ext uri="{BB962C8B-B14F-4D97-AF65-F5344CB8AC3E}">
        <p14:creationId xmlns:p14="http://schemas.microsoft.com/office/powerpoint/2010/main" val="145152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3029</Words>
  <Application>Microsoft Office PowerPoint</Application>
  <PresentationFormat>Widescreen</PresentationFormat>
  <Paragraphs>329</Paragraphs>
  <Slides>54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Arial Black</vt:lpstr>
      <vt:lpstr>Blackadder ITC</vt:lpstr>
      <vt:lpstr>Calibri</vt:lpstr>
      <vt:lpstr>Calibri Light</vt:lpstr>
      <vt:lpstr>Times</vt:lpstr>
      <vt:lpstr>Office Theme</vt:lpstr>
      <vt:lpstr>Curriculum, Effective Teaching, Challenges, Course Contents</vt:lpstr>
      <vt:lpstr>Who are we? </vt:lpstr>
      <vt:lpstr>Who are we teaching?</vt:lpstr>
      <vt:lpstr>What are we called to do? The four tasks…  </vt:lpstr>
      <vt:lpstr>The Catholic School: ‘Community of Evangelization and Catechesis’</vt:lpstr>
      <vt:lpstr>Catechesis</vt:lpstr>
      <vt:lpstr>What is ‘catechesis’?</vt:lpstr>
      <vt:lpstr>Mt 28:18-20  The Great Commissioning</vt:lpstr>
      <vt:lpstr>Deposit of Faith: "everything I have commanded you"</vt:lpstr>
      <vt:lpstr>GDC: ‘General Directory for Catechesis’ (1997)</vt:lpstr>
      <vt:lpstr>NDC: ‘National Directory for Catechesis’ (2005)</vt:lpstr>
      <vt:lpstr>“For what I received I passed on to you as of first importance: that Christ died for our sins according  to the Scriptures, that He was buried, that He was raised on the third day according to the Scriptures.”  1 Cor 15:3-4 </vt:lpstr>
      <vt:lpstr>             Historical: Past, Present, Future</vt:lpstr>
      <vt:lpstr>                  Christocentric</vt:lpstr>
      <vt:lpstr>                   Salvation and Liberation</vt:lpstr>
      <vt:lpstr>                      Ecclesial</vt:lpstr>
      <vt:lpstr>             Dignity of the Human Person </vt:lpstr>
      <vt:lpstr>                For All People/Cultures  </vt:lpstr>
      <vt:lpstr>              Comprehensive and Hierarchical</vt:lpstr>
      <vt:lpstr>Hierarchy of Truths</vt:lpstr>
      <vt:lpstr>              Purity and Integrity </vt:lpstr>
      <vt:lpstr>“Guard the Deposit/Guard the Truth”</vt:lpstr>
      <vt:lpstr>Mt 18:6  The Millstone</vt:lpstr>
      <vt:lpstr> “Formulations of Gospel Message Over the Centuries”</vt:lpstr>
      <vt:lpstr>PowerPoint Presentation</vt:lpstr>
      <vt:lpstr>Evangelization</vt:lpstr>
      <vt:lpstr>New Evangelization</vt:lpstr>
      <vt:lpstr>New Ardor</vt:lpstr>
      <vt:lpstr>PowerPoint Presentation</vt:lpstr>
      <vt:lpstr>It’s True!</vt:lpstr>
      <vt:lpstr>Challenges</vt:lpstr>
      <vt:lpstr>New Forms of Expression</vt:lpstr>
      <vt:lpstr>“Meh…Whatever”</vt:lpstr>
      <vt:lpstr>The Lost Generation: We must address the Elephant</vt:lpstr>
      <vt:lpstr>Apologists, Catechists, Theologians: Wake Up!</vt:lpstr>
      <vt:lpstr>The Crisis of ‘the NONES’</vt:lpstr>
      <vt:lpstr>PowerPoint Presentation</vt:lpstr>
      <vt:lpstr>Strategies</vt:lpstr>
      <vt:lpstr>The Transcendentals</vt:lpstr>
      <vt:lpstr>PowerPoint Presentation</vt:lpstr>
      <vt:lpstr>Truth: Apologetics</vt:lpstr>
      <vt:lpstr>Beauty: Catholic Heritage (CIT)</vt:lpstr>
      <vt:lpstr>Goodness: The True Stories of Good Men and Women</vt:lpstr>
      <vt:lpstr>Relevance: Youth/Pop Culture and Seeds of the Word</vt:lpstr>
      <vt:lpstr>Affective Domain: ‘Faith is Caught not Taught’</vt:lpstr>
      <vt:lpstr>PowerPoint Presentation</vt:lpstr>
      <vt:lpstr>The Framework</vt:lpstr>
      <vt:lpstr>Background…</vt:lpstr>
      <vt:lpstr>They included ten key points: </vt:lpstr>
      <vt:lpstr>It’s about Course Content and Sequence</vt:lpstr>
      <vt:lpstr>“The Bishop’s Framework”: Feedback</vt:lpstr>
      <vt:lpstr>PowerPoint Presentation</vt:lpstr>
      <vt:lpstr>Damien Model of Implementation</vt:lpstr>
      <vt:lpstr>Resources</vt:lpstr>
    </vt:vector>
  </TitlesOfParts>
  <Company>Damien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Sullivan</dc:creator>
  <cp:lastModifiedBy>Gary Sullivan</cp:lastModifiedBy>
  <cp:revision>157</cp:revision>
  <dcterms:created xsi:type="dcterms:W3CDTF">2017-10-02T20:17:28Z</dcterms:created>
  <dcterms:modified xsi:type="dcterms:W3CDTF">2018-04-08T21:54:50Z</dcterms:modified>
</cp:coreProperties>
</file>