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0" r:id="rId2"/>
    <p:sldId id="264" r:id="rId3"/>
    <p:sldId id="257" r:id="rId4"/>
    <p:sldId id="260" r:id="rId5"/>
    <p:sldId id="261" r:id="rId6"/>
    <p:sldId id="267" r:id="rId7"/>
    <p:sldId id="262" r:id="rId8"/>
    <p:sldId id="263" r:id="rId9"/>
    <p:sldId id="265" r:id="rId10"/>
    <p:sldId id="266" r:id="rId11"/>
    <p:sldId id="268" r:id="rId12"/>
    <p:sldId id="269" r:id="rId13"/>
    <p:sldId id="256" r:id="rId14"/>
    <p:sldId id="258" r:id="rId15"/>
    <p:sldId id="272" r:id="rId16"/>
    <p:sldId id="271" r:id="rId17"/>
    <p:sldId id="273" r:id="rId18"/>
    <p:sldId id="274" r:id="rId19"/>
    <p:sldId id="276" r:id="rId20"/>
    <p:sldId id="275"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7E969-3F75-441A-8E77-FDF877AA57D3}" type="datetimeFigureOut">
              <a:rPr lang="en-US" smtClean="0"/>
              <a:t>5/31/2018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4C987-1218-4BBC-939B-D3CC44504027}" type="slidenum">
              <a:rPr lang="en-US" smtClean="0"/>
              <a:t>‹#›</a:t>
            </a:fld>
            <a:endParaRPr lang="en-US"/>
          </a:p>
        </p:txBody>
      </p:sp>
    </p:spTree>
    <p:extLst>
      <p:ext uri="{BB962C8B-B14F-4D97-AF65-F5344CB8AC3E}">
        <p14:creationId xmlns:p14="http://schemas.microsoft.com/office/powerpoint/2010/main" val="2886998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3588"/>
            <a:ext cx="5029200" cy="3771900"/>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777240" y="4777557"/>
            <a:ext cx="6217563" cy="4435918"/>
          </a:xfrm>
        </p:spPr>
        <p:txBody>
          <a:bodyPr/>
          <a:lstStyle/>
          <a:p>
            <a:endParaRPr lang="en-US" dirty="0"/>
          </a:p>
        </p:txBody>
      </p:sp>
    </p:spTree>
    <p:extLst>
      <p:ext uri="{BB962C8B-B14F-4D97-AF65-F5344CB8AC3E}">
        <p14:creationId xmlns:p14="http://schemas.microsoft.com/office/powerpoint/2010/main" val="628980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Sacraments of Healing</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b="1" dirty="0" smtClean="0">
                <a:solidFill>
                  <a:schemeClr val="bg1"/>
                </a:solidFill>
              </a:rPr>
              <a:t>CCC 1420</a:t>
            </a:r>
            <a:r>
              <a:rPr lang="en-US" dirty="0">
                <a:solidFill>
                  <a:schemeClr val="bg1"/>
                </a:solidFill>
              </a:rPr>
              <a:t> Through the sacraments of Christian initiation, man receives the new life of Christ. Now we carry this life "in earthen vessels," and it remains "hidden with Christ in God</a:t>
            </a:r>
            <a:r>
              <a:rPr lang="en-US" dirty="0" smtClean="0">
                <a:solidFill>
                  <a:schemeClr val="bg1"/>
                </a:solidFill>
              </a:rPr>
              <a:t>.“</a:t>
            </a:r>
          </a:p>
          <a:p>
            <a:pPr marL="0" indent="0">
              <a:buNone/>
            </a:pPr>
            <a:r>
              <a:rPr lang="en-US" dirty="0" smtClean="0">
                <a:solidFill>
                  <a:schemeClr val="bg1"/>
                </a:solidFill>
              </a:rPr>
              <a:t>We </a:t>
            </a:r>
            <a:r>
              <a:rPr lang="en-US" dirty="0">
                <a:solidFill>
                  <a:schemeClr val="bg1"/>
                </a:solidFill>
              </a:rPr>
              <a:t>are still in our "earthly tent," subject to suffering, illness, and death</a:t>
            </a:r>
            <a:r>
              <a:rPr lang="en-US" dirty="0" smtClean="0">
                <a:solidFill>
                  <a:schemeClr val="bg1"/>
                </a:solidFill>
              </a:rPr>
              <a:t>.</a:t>
            </a:r>
            <a:r>
              <a:rPr lang="en-US" dirty="0">
                <a:solidFill>
                  <a:schemeClr val="bg1"/>
                </a:solidFill>
              </a:rPr>
              <a:t> This new life as a child of God can be weakened and even lost by sin.</a:t>
            </a:r>
          </a:p>
          <a:p>
            <a:pPr marL="0" indent="0">
              <a:buNone/>
            </a:pPr>
            <a:endParaRPr lang="en-US" dirty="0">
              <a:solidFill>
                <a:schemeClr val="bg1"/>
              </a:solidFill>
            </a:endParaRPr>
          </a:p>
        </p:txBody>
      </p:sp>
    </p:spTree>
    <p:extLst>
      <p:ext uri="{BB962C8B-B14F-4D97-AF65-F5344CB8AC3E}">
        <p14:creationId xmlns:p14="http://schemas.microsoft.com/office/powerpoint/2010/main" val="3560777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Jesus Empowers the Apostles to Forgive with His Divine Power</a:t>
            </a:r>
            <a:endParaRPr lang="en-US" dirty="0">
              <a:solidFill>
                <a:schemeClr val="bg1"/>
              </a:solidFill>
            </a:endParaRPr>
          </a:p>
        </p:txBody>
      </p:sp>
      <p:sp>
        <p:nvSpPr>
          <p:cNvPr id="3" name="Content Placeholder 2"/>
          <p:cNvSpPr>
            <a:spLocks noGrp="1"/>
          </p:cNvSpPr>
          <p:nvPr>
            <p:ph idx="1"/>
          </p:nvPr>
        </p:nvSpPr>
        <p:spPr>
          <a:xfrm>
            <a:off x="381000" y="1752600"/>
            <a:ext cx="4953000" cy="4525963"/>
          </a:xfrm>
        </p:spPr>
        <p:txBody>
          <a:bodyPr>
            <a:normAutofit lnSpcReduction="10000"/>
          </a:bodyPr>
          <a:lstStyle/>
          <a:p>
            <a:pPr marL="0" lvl="0" indent="0" algn="ctr">
              <a:lnSpc>
                <a:spcPct val="81000"/>
              </a:lnSpc>
              <a:buNone/>
            </a:pPr>
            <a:r>
              <a:rPr lang="en-GB" dirty="0" smtClean="0">
                <a:solidFill>
                  <a:srgbClr val="FF9933"/>
                </a:solidFill>
              </a:rPr>
              <a:t>“On </a:t>
            </a:r>
            <a:r>
              <a:rPr lang="en-GB" dirty="0">
                <a:solidFill>
                  <a:srgbClr val="FF9933"/>
                </a:solidFill>
              </a:rPr>
              <a:t>the evening of that day, the first day of the week”, Jesus showed himself to the </a:t>
            </a:r>
            <a:r>
              <a:rPr lang="en-GB" dirty="0" smtClean="0">
                <a:solidFill>
                  <a:srgbClr val="FF9933"/>
                </a:solidFill>
              </a:rPr>
              <a:t>Apostles (</a:t>
            </a:r>
            <a:r>
              <a:rPr lang="en-GB" dirty="0">
                <a:solidFill>
                  <a:srgbClr val="FF9933"/>
                </a:solidFill>
              </a:rPr>
              <a:t>priests</a:t>
            </a:r>
            <a:r>
              <a:rPr lang="en-GB" dirty="0" smtClean="0">
                <a:solidFill>
                  <a:srgbClr val="FF9933"/>
                </a:solidFill>
              </a:rPr>
              <a:t>). “</a:t>
            </a:r>
            <a:r>
              <a:rPr lang="en-GB" dirty="0">
                <a:solidFill>
                  <a:srgbClr val="FF9933"/>
                </a:solidFill>
              </a:rPr>
              <a:t>He breathed on them, and said to them, 'receive the Holy </a:t>
            </a:r>
            <a:r>
              <a:rPr lang="en-GB" dirty="0" smtClean="0">
                <a:solidFill>
                  <a:srgbClr val="FF9933"/>
                </a:solidFill>
              </a:rPr>
              <a:t>Spirit… </a:t>
            </a:r>
          </a:p>
          <a:p>
            <a:pPr marL="0" lvl="0" indent="0" algn="ctr">
              <a:lnSpc>
                <a:spcPct val="81000"/>
              </a:lnSpc>
              <a:buNone/>
            </a:pPr>
            <a:r>
              <a:rPr lang="en-GB" i="1" dirty="0" smtClean="0">
                <a:solidFill>
                  <a:srgbClr val="FF9933"/>
                </a:solidFill>
              </a:rPr>
              <a:t>If </a:t>
            </a:r>
            <a:r>
              <a:rPr lang="en-GB" i="1" dirty="0">
                <a:solidFill>
                  <a:srgbClr val="FF9933"/>
                </a:solidFill>
              </a:rPr>
              <a:t>you forgive the sins of any, they are forgiven; if you retain the sins of any they are </a:t>
            </a:r>
            <a:r>
              <a:rPr lang="en-GB" i="1" dirty="0" smtClean="0">
                <a:solidFill>
                  <a:srgbClr val="FF9933"/>
                </a:solidFill>
              </a:rPr>
              <a:t>retained‘ </a:t>
            </a:r>
            <a:r>
              <a:rPr lang="en-GB" dirty="0" smtClean="0">
                <a:solidFill>
                  <a:srgbClr val="FF9933"/>
                </a:solidFill>
              </a:rPr>
              <a:t>”. </a:t>
            </a:r>
          </a:p>
          <a:p>
            <a:pPr marL="0" lvl="0" indent="0" algn="ctr">
              <a:lnSpc>
                <a:spcPct val="81000"/>
              </a:lnSpc>
              <a:buNone/>
            </a:pPr>
            <a:r>
              <a:rPr lang="en-GB" sz="1400" dirty="0" smtClean="0">
                <a:solidFill>
                  <a:srgbClr val="FF9933"/>
                </a:solidFill>
              </a:rPr>
              <a:t>(</a:t>
            </a:r>
            <a:r>
              <a:rPr lang="en-GB" sz="1400" dirty="0">
                <a:solidFill>
                  <a:srgbClr val="FF9933"/>
                </a:solidFill>
              </a:rPr>
              <a:t>John 20:19-23)‏</a:t>
            </a:r>
          </a:p>
          <a:p>
            <a:pPr algn="ct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5486400" y="2743200"/>
            <a:ext cx="3270250" cy="1962150"/>
          </a:xfrm>
          <a:prstGeom prst="rect">
            <a:avLst/>
          </a:prstGeom>
          <a:ln>
            <a:noFill/>
          </a:ln>
          <a:effectLst>
            <a:softEdge rad="112500"/>
          </a:effectLst>
        </p:spPr>
      </p:pic>
    </p:spTree>
    <p:extLst>
      <p:ext uri="{BB962C8B-B14F-4D97-AF65-F5344CB8AC3E}">
        <p14:creationId xmlns:p14="http://schemas.microsoft.com/office/powerpoint/2010/main" val="4252007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solidFill>
                  <a:schemeClr val="bg1"/>
                </a:solidFill>
              </a:rPr>
              <a:t>Priest as Mediator for Christ the Head and the Church as Body of Christ</a:t>
            </a:r>
            <a:endParaRPr lang="en-US" dirty="0">
              <a:solidFill>
                <a:schemeClr val="bg1"/>
              </a:solidFill>
            </a:endParaRPr>
          </a:p>
        </p:txBody>
      </p:sp>
      <p:pic>
        <p:nvPicPr>
          <p:cNvPr id="4" name="Picture Placeholder 3">
            <a:extLst>
              <a:ext uri="{FF2B5EF4-FFF2-40B4-BE49-F238E27FC236}">
                <a16:creationId xmlns:a16="http://schemas.microsoft.com/office/drawing/2014/main" id="{00000000-0000-0000-0000-000000000000}"/>
              </a:ext>
            </a:extLst>
          </p:cNvPr>
          <p:cNvPicPr>
            <a:picLocks noGrp="1" noChangeAspect="1"/>
          </p:cNvPicPr>
          <p:nvPr>
            <p:ph sz="half" idx="1"/>
          </p:nvPr>
        </p:nvPicPr>
        <p:blipFill rotWithShape="1">
          <a:blip r:embed="rId2">
            <a:lum/>
            <a:alphaModFix/>
          </a:blip>
          <a:srcRect b="34338"/>
          <a:stretch/>
        </p:blipFill>
        <p:spPr>
          <a:xfrm>
            <a:off x="457200" y="2133600"/>
            <a:ext cx="4038600" cy="2971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Content Placeholder 6"/>
          <p:cNvSpPr>
            <a:spLocks noGrp="1"/>
          </p:cNvSpPr>
          <p:nvPr>
            <p:ph sz="half" idx="2"/>
          </p:nvPr>
        </p:nvSpPr>
        <p:spPr/>
        <p:txBody>
          <a:bodyPr>
            <a:normAutofit fontScale="85000" lnSpcReduction="20000"/>
          </a:bodyPr>
          <a:lstStyle/>
          <a:p>
            <a:pPr lvl="0"/>
            <a:r>
              <a:rPr lang="en-US" dirty="0">
                <a:solidFill>
                  <a:schemeClr val="bg1"/>
                </a:solidFill>
              </a:rPr>
              <a:t>Priest is the mediator for both God and the Church.</a:t>
            </a:r>
          </a:p>
          <a:p>
            <a:pPr lvl="1"/>
            <a:r>
              <a:rPr lang="en-US" dirty="0">
                <a:solidFill>
                  <a:schemeClr val="bg1"/>
                </a:solidFill>
              </a:rPr>
              <a:t>Reconciliation with both God and Church</a:t>
            </a:r>
          </a:p>
          <a:p>
            <a:pPr lvl="0"/>
            <a:r>
              <a:rPr lang="en-US" dirty="0">
                <a:solidFill>
                  <a:schemeClr val="bg1"/>
                </a:solidFill>
              </a:rPr>
              <a:t>2. Forgiveness is not the same as absolution</a:t>
            </a:r>
          </a:p>
          <a:p>
            <a:pPr lvl="1"/>
            <a:r>
              <a:rPr lang="en-US" dirty="0">
                <a:solidFill>
                  <a:schemeClr val="bg1"/>
                </a:solidFill>
              </a:rPr>
              <a:t>Complete wiping away</a:t>
            </a:r>
          </a:p>
          <a:p>
            <a:pPr lvl="0"/>
            <a:r>
              <a:rPr lang="en-US" dirty="0">
                <a:solidFill>
                  <a:schemeClr val="bg1"/>
                </a:solidFill>
              </a:rPr>
              <a:t>3. Sacramental Grace</a:t>
            </a:r>
          </a:p>
          <a:p>
            <a:pPr lvl="1"/>
            <a:r>
              <a:rPr lang="en-US" dirty="0">
                <a:solidFill>
                  <a:schemeClr val="bg1"/>
                </a:solidFill>
              </a:rPr>
              <a:t>Restoration of divine life</a:t>
            </a:r>
          </a:p>
          <a:p>
            <a:pPr lvl="1"/>
            <a:r>
              <a:rPr lang="en-US" dirty="0">
                <a:solidFill>
                  <a:schemeClr val="bg1"/>
                </a:solidFill>
              </a:rPr>
              <a:t>Help in moral living</a:t>
            </a:r>
          </a:p>
          <a:p>
            <a:pPr lvl="0"/>
            <a:r>
              <a:rPr lang="en-US" dirty="0">
                <a:solidFill>
                  <a:schemeClr val="bg1"/>
                </a:solidFill>
              </a:rPr>
              <a:t>4. Certitude: To know for sure that sins are absolved and forgotten</a:t>
            </a:r>
          </a:p>
          <a:p>
            <a:pPr lvl="1"/>
            <a:r>
              <a:rPr lang="en-US" dirty="0">
                <a:solidFill>
                  <a:schemeClr val="bg1"/>
                </a:solidFill>
              </a:rPr>
              <a:t>Hearing priest say it out loud</a:t>
            </a:r>
          </a:p>
          <a:p>
            <a:endParaRPr lang="en-US" dirty="0">
              <a:solidFill>
                <a:schemeClr val="bg1"/>
              </a:solidFill>
            </a:endParaRPr>
          </a:p>
        </p:txBody>
      </p:sp>
    </p:spTree>
    <p:extLst>
      <p:ext uri="{BB962C8B-B14F-4D97-AF65-F5344CB8AC3E}">
        <p14:creationId xmlns:p14="http://schemas.microsoft.com/office/powerpoint/2010/main" val="4061340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bg1"/>
                </a:solidFill>
              </a:rPr>
              <a:t>Sacrament of Reconciliation Parts</a:t>
            </a:r>
            <a:endParaRPr lang="en-US" dirty="0">
              <a:solidFill>
                <a:schemeClr val="bg1"/>
              </a:solidFill>
            </a:endParaRPr>
          </a:p>
        </p:txBody>
      </p:sp>
      <p:sp>
        <p:nvSpPr>
          <p:cNvPr id="6" name="Content Placeholder 5"/>
          <p:cNvSpPr>
            <a:spLocks noGrp="1"/>
          </p:cNvSpPr>
          <p:nvPr>
            <p:ph sz="half" idx="1"/>
          </p:nvPr>
        </p:nvSpPr>
        <p:spPr/>
        <p:txBody>
          <a:bodyPr>
            <a:normAutofit fontScale="70000" lnSpcReduction="20000"/>
          </a:bodyPr>
          <a:lstStyle/>
          <a:p>
            <a:pPr lvl="0"/>
            <a:r>
              <a:rPr lang="en-US" dirty="0">
                <a:solidFill>
                  <a:schemeClr val="bg1"/>
                </a:solidFill>
              </a:rPr>
              <a:t>Minister: Priest</a:t>
            </a:r>
          </a:p>
          <a:p>
            <a:pPr lvl="0"/>
            <a:r>
              <a:rPr lang="en-US" dirty="0">
                <a:solidFill>
                  <a:schemeClr val="bg1"/>
                </a:solidFill>
              </a:rPr>
              <a:t>Matter: sin and verbal confession</a:t>
            </a:r>
          </a:p>
          <a:p>
            <a:pPr lvl="0"/>
            <a:r>
              <a:rPr lang="en-US" dirty="0">
                <a:solidFill>
                  <a:schemeClr val="bg1"/>
                </a:solidFill>
              </a:rPr>
              <a:t>Form: Words of Absolution spoken by priest</a:t>
            </a:r>
          </a:p>
          <a:p>
            <a:pPr lvl="0"/>
            <a:r>
              <a:rPr lang="en-US" dirty="0">
                <a:solidFill>
                  <a:schemeClr val="bg1"/>
                </a:solidFill>
              </a:rPr>
              <a:t>Effect: Reconciliation, Restoration of God's life in us (sanctifying grace), Actual Grace: God's help to resolve and avoid temptation, resist temptation, Absolution</a:t>
            </a:r>
            <a:r>
              <a:rPr lang="en-US" dirty="0" smtClean="0">
                <a:solidFill>
                  <a:schemeClr val="bg1"/>
                </a:solidFill>
              </a:rPr>
              <a:t>: complete </a:t>
            </a:r>
            <a:r>
              <a:rPr lang="en-US" dirty="0">
                <a:solidFill>
                  <a:schemeClr val="bg1"/>
                </a:solidFill>
              </a:rPr>
              <a:t>wiping away of sin and it's spiritual </a:t>
            </a:r>
            <a:r>
              <a:rPr lang="en-US" dirty="0" smtClean="0">
                <a:solidFill>
                  <a:schemeClr val="bg1"/>
                </a:solidFill>
              </a:rPr>
              <a:t>consequences.</a:t>
            </a:r>
            <a:endParaRPr lang="en-US" dirty="0">
              <a:solidFill>
                <a:schemeClr val="bg1"/>
              </a:solidFill>
            </a:endParaRPr>
          </a:p>
          <a:p>
            <a:pPr lvl="0"/>
            <a:r>
              <a:rPr lang="en-US" dirty="0">
                <a:solidFill>
                  <a:schemeClr val="bg1"/>
                </a:solidFill>
              </a:rPr>
              <a:t>Proper disposition:</a:t>
            </a:r>
          </a:p>
          <a:p>
            <a:pPr lvl="1"/>
            <a:r>
              <a:rPr lang="en-US" dirty="0">
                <a:solidFill>
                  <a:schemeClr val="bg1"/>
                </a:solidFill>
              </a:rPr>
              <a:t>1.  Examination of conscience</a:t>
            </a:r>
          </a:p>
          <a:p>
            <a:pPr lvl="1"/>
            <a:r>
              <a:rPr lang="en-US" dirty="0">
                <a:solidFill>
                  <a:schemeClr val="bg1"/>
                </a:solidFill>
              </a:rPr>
              <a:t>2.  True sorrow (Contrition)</a:t>
            </a:r>
          </a:p>
          <a:p>
            <a:pPr lvl="1"/>
            <a:r>
              <a:rPr lang="en-US" dirty="0">
                <a:solidFill>
                  <a:schemeClr val="bg1"/>
                </a:solidFill>
              </a:rPr>
              <a:t>3.  Resolve to not sin again</a:t>
            </a:r>
          </a:p>
          <a:p>
            <a:pPr lvl="1"/>
            <a:endParaRPr lang="en-US" dirty="0">
              <a:solidFill>
                <a:schemeClr val="bg1"/>
              </a:solidFill>
            </a:endParaRPr>
          </a:p>
        </p:txBody>
      </p:sp>
      <p:sp>
        <p:nvSpPr>
          <p:cNvPr id="2" name="Content Placeholder 1"/>
          <p:cNvSpPr>
            <a:spLocks noGrp="1"/>
          </p:cNvSpPr>
          <p:nvPr>
            <p:ph sz="half" idx="2"/>
          </p:nvPr>
        </p:nvSpPr>
        <p:spPr>
          <a:xfrm>
            <a:off x="5029200" y="1600199"/>
            <a:ext cx="4038600" cy="4525963"/>
          </a:xfrm>
        </p:spPr>
        <p:txBody>
          <a:bodyPr>
            <a:normAutofit fontScale="70000" lnSpcReduction="20000"/>
          </a:bodyPr>
          <a:lstStyle/>
          <a:p>
            <a:pPr marL="0" indent="0">
              <a:buNone/>
            </a:pPr>
            <a:endParaRPr lang="en-US" dirty="0" smtClean="0">
              <a:solidFill>
                <a:srgbClr val="FFCC66"/>
              </a:solidFill>
            </a:endParaRPr>
          </a:p>
          <a:p>
            <a:pPr marL="0" indent="0">
              <a:buNone/>
            </a:pPr>
            <a:r>
              <a:rPr lang="en-US" sz="4000" dirty="0" smtClean="0">
                <a:solidFill>
                  <a:srgbClr val="FF0000"/>
                </a:solidFill>
              </a:rPr>
              <a:t>The </a:t>
            </a:r>
            <a:r>
              <a:rPr lang="en-US" sz="4000" dirty="0">
                <a:solidFill>
                  <a:srgbClr val="FF0000"/>
                </a:solidFill>
              </a:rPr>
              <a:t>Words of Absolution</a:t>
            </a:r>
          </a:p>
          <a:p>
            <a:pPr marL="0" indent="0">
              <a:buNone/>
            </a:pPr>
            <a:endParaRPr lang="en-US" dirty="0" smtClean="0">
              <a:solidFill>
                <a:srgbClr val="FFCC66"/>
              </a:solidFill>
            </a:endParaRPr>
          </a:p>
          <a:p>
            <a:pPr marL="0" indent="0">
              <a:buNone/>
            </a:pPr>
            <a:r>
              <a:rPr lang="en-US" dirty="0" smtClean="0">
                <a:solidFill>
                  <a:srgbClr val="FFCC66"/>
                </a:solidFill>
              </a:rPr>
              <a:t>“God</a:t>
            </a:r>
            <a:r>
              <a:rPr lang="en-US" dirty="0">
                <a:solidFill>
                  <a:srgbClr val="FFCC66"/>
                </a:solidFill>
              </a:rPr>
              <a:t>, the Father of mercies, </a:t>
            </a:r>
            <a:br>
              <a:rPr lang="en-US" dirty="0">
                <a:solidFill>
                  <a:srgbClr val="FFCC66"/>
                </a:solidFill>
              </a:rPr>
            </a:br>
            <a:r>
              <a:rPr lang="en-US" dirty="0">
                <a:solidFill>
                  <a:srgbClr val="FFCC66"/>
                </a:solidFill>
              </a:rPr>
              <a:t>through the death and the resurrection of his Son </a:t>
            </a:r>
            <a:br>
              <a:rPr lang="en-US" dirty="0">
                <a:solidFill>
                  <a:srgbClr val="FFCC66"/>
                </a:solidFill>
              </a:rPr>
            </a:br>
            <a:r>
              <a:rPr lang="en-US" dirty="0">
                <a:solidFill>
                  <a:srgbClr val="FFCC66"/>
                </a:solidFill>
              </a:rPr>
              <a:t>has reconciled the world to himself </a:t>
            </a:r>
            <a:r>
              <a:rPr lang="en-US" dirty="0" smtClean="0">
                <a:solidFill>
                  <a:srgbClr val="FFCC66"/>
                </a:solidFill>
              </a:rPr>
              <a:t>and </a:t>
            </a:r>
            <a:r>
              <a:rPr lang="en-US" dirty="0">
                <a:solidFill>
                  <a:srgbClr val="FFCC66"/>
                </a:solidFill>
              </a:rPr>
              <a:t>sent the Holy Spirit among us </a:t>
            </a:r>
            <a:r>
              <a:rPr lang="en-US" dirty="0" smtClean="0">
                <a:solidFill>
                  <a:srgbClr val="FFCC66"/>
                </a:solidFill>
              </a:rPr>
              <a:t>for </a:t>
            </a:r>
            <a:r>
              <a:rPr lang="en-US" dirty="0">
                <a:solidFill>
                  <a:srgbClr val="FFCC66"/>
                </a:solidFill>
              </a:rPr>
              <a:t>the forgiveness of sins; </a:t>
            </a:r>
            <a:r>
              <a:rPr lang="en-US" dirty="0" smtClean="0">
                <a:solidFill>
                  <a:srgbClr val="FFCC66"/>
                </a:solidFill>
              </a:rPr>
              <a:t>through </a:t>
            </a:r>
            <a:r>
              <a:rPr lang="en-US" dirty="0">
                <a:solidFill>
                  <a:srgbClr val="FFCC66"/>
                </a:solidFill>
              </a:rPr>
              <a:t>the ministry of the Church </a:t>
            </a:r>
            <a:r>
              <a:rPr lang="en-US" dirty="0" smtClean="0">
                <a:solidFill>
                  <a:srgbClr val="FFCC66"/>
                </a:solidFill>
              </a:rPr>
              <a:t>may </a:t>
            </a:r>
            <a:r>
              <a:rPr lang="en-US" dirty="0">
                <a:solidFill>
                  <a:srgbClr val="FFCC66"/>
                </a:solidFill>
              </a:rPr>
              <a:t>God give you pardon and peace, </a:t>
            </a:r>
            <a:r>
              <a:rPr lang="en-US" dirty="0" smtClean="0">
                <a:solidFill>
                  <a:srgbClr val="FFCC66"/>
                </a:solidFill>
              </a:rPr>
              <a:t>and </a:t>
            </a:r>
            <a:r>
              <a:rPr lang="en-US" dirty="0">
                <a:solidFill>
                  <a:srgbClr val="FFCC66"/>
                </a:solidFill>
              </a:rPr>
              <a:t>I absolve you from your sins in the name of the Father, and of the Son and of the Holy </a:t>
            </a:r>
            <a:r>
              <a:rPr lang="en-US" dirty="0" smtClean="0">
                <a:solidFill>
                  <a:srgbClr val="FFCC66"/>
                </a:solidFill>
              </a:rPr>
              <a:t>Spirit.”</a:t>
            </a:r>
            <a:endParaRPr lang="en-US" dirty="0">
              <a:solidFill>
                <a:srgbClr val="FF0000"/>
              </a:solidFill>
            </a:endParaRPr>
          </a:p>
        </p:txBody>
      </p:sp>
    </p:spTree>
    <p:extLst>
      <p:ext uri="{BB962C8B-B14F-4D97-AF65-F5344CB8AC3E}">
        <p14:creationId xmlns:p14="http://schemas.microsoft.com/office/powerpoint/2010/main" val="2755177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normAutofit fontScale="92500" lnSpcReduction="20000"/>
          </a:bodyPr>
          <a:lstStyle/>
          <a:p>
            <a:r>
              <a:rPr lang="en-US" dirty="0"/>
              <a:t>You will need to click FILE-&gt;SAVE AS to save to your My Documents the first time you save this file.</a:t>
            </a:r>
          </a:p>
          <a:p>
            <a:r>
              <a:rPr lang="en-US" dirty="0"/>
              <a:t> </a:t>
            </a:r>
          </a:p>
        </p:txBody>
      </p:sp>
      <p:pic>
        <p:nvPicPr>
          <p:cNvPr id="4" name="Picture 3"/>
          <p:cNvPicPr>
            <a:picLocks noChangeAspect="1"/>
          </p:cNvPicPr>
          <p:nvPr/>
        </p:nvPicPr>
        <p:blipFill>
          <a:blip r:embed="rId2"/>
          <a:stretch>
            <a:fillRect/>
          </a:stretch>
        </p:blipFill>
        <p:spPr>
          <a:xfrm>
            <a:off x="-838200" y="0"/>
            <a:ext cx="10591799" cy="6858000"/>
          </a:xfrm>
          <a:prstGeom prst="rect">
            <a:avLst/>
          </a:prstGeom>
        </p:spPr>
      </p:pic>
    </p:spTree>
    <p:extLst>
      <p:ext uri="{BB962C8B-B14F-4D97-AF65-F5344CB8AC3E}">
        <p14:creationId xmlns:p14="http://schemas.microsoft.com/office/powerpoint/2010/main" val="3466342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80965" y="99370"/>
            <a:ext cx="8229604" cy="1133280"/>
          </a:xfrm>
        </p:spPr>
        <p:txBody>
          <a:bodyPr>
            <a:normAutofit fontScale="90000"/>
          </a:bodyPr>
          <a:lstStyle/>
          <a:p>
            <a:pPr lvl="0"/>
            <a:r>
              <a:rPr lang="en-US" sz="3628" u="sng" dirty="0">
                <a:solidFill>
                  <a:srgbClr val="99284C"/>
                </a:solidFill>
              </a:rPr>
              <a:t>Finding Confession In the Prodigal Son Story</a:t>
            </a:r>
          </a:p>
        </p:txBody>
      </p:sp>
      <p:sp>
        <p:nvSpPr>
          <p:cNvPr id="3" name="Text Placeholder 2"/>
          <p:cNvSpPr txBox="1">
            <a:spLocks noGrp="1"/>
          </p:cNvSpPr>
          <p:nvPr>
            <p:ph type="body" idx="4294967295"/>
          </p:nvPr>
        </p:nvSpPr>
        <p:spPr>
          <a:xfrm>
            <a:off x="551657" y="1524000"/>
            <a:ext cx="4014722" cy="4443841"/>
          </a:xfrm>
        </p:spPr>
        <p:txBody>
          <a:bodyPr/>
          <a:lstStyle/>
          <a:p>
            <a:pPr marL="0" indent="0"/>
            <a:r>
              <a:rPr lang="en-US" dirty="0" smtClean="0">
                <a:solidFill>
                  <a:srgbClr val="355E00"/>
                </a:solidFill>
              </a:rPr>
              <a:t> Sin</a:t>
            </a:r>
            <a:endParaRPr lang="en-US" dirty="0">
              <a:solidFill>
                <a:srgbClr val="355E00"/>
              </a:solidFill>
            </a:endParaRPr>
          </a:p>
          <a:p>
            <a:pPr marL="0" indent="0"/>
            <a:r>
              <a:rPr lang="en-US" dirty="0" smtClean="0">
                <a:solidFill>
                  <a:srgbClr val="7030A0"/>
                </a:solidFill>
              </a:rPr>
              <a:t> Mortal</a:t>
            </a:r>
            <a:endParaRPr lang="en-US" dirty="0">
              <a:solidFill>
                <a:srgbClr val="7030A0"/>
              </a:solidFill>
            </a:endParaRPr>
          </a:p>
          <a:p>
            <a:pPr marL="0" indent="0"/>
            <a:r>
              <a:rPr lang="en-US" dirty="0" smtClean="0">
                <a:solidFill>
                  <a:srgbClr val="FF0000"/>
                </a:solidFill>
              </a:rPr>
              <a:t> Exam</a:t>
            </a:r>
            <a:r>
              <a:rPr lang="en-US" dirty="0">
                <a:solidFill>
                  <a:srgbClr val="FF0000"/>
                </a:solidFill>
              </a:rPr>
              <a:t>. of Conscience</a:t>
            </a:r>
          </a:p>
          <a:p>
            <a:pPr marL="0" indent="0"/>
            <a:r>
              <a:rPr lang="en-US" dirty="0" smtClean="0">
                <a:solidFill>
                  <a:schemeClr val="accent5"/>
                </a:solidFill>
              </a:rPr>
              <a:t> Confession</a:t>
            </a:r>
            <a:endParaRPr lang="en-US" dirty="0">
              <a:solidFill>
                <a:schemeClr val="accent5"/>
              </a:solidFill>
            </a:endParaRPr>
          </a:p>
          <a:p>
            <a:pPr marL="0" indent="0"/>
            <a:r>
              <a:rPr lang="en-US" dirty="0" smtClean="0">
                <a:solidFill>
                  <a:schemeClr val="accent6">
                    <a:lumMod val="50000"/>
                  </a:schemeClr>
                </a:solidFill>
              </a:rPr>
              <a:t> Reconciliation</a:t>
            </a:r>
            <a:endParaRPr lang="en-US" dirty="0">
              <a:solidFill>
                <a:schemeClr val="accent6">
                  <a:lumMod val="50000"/>
                </a:schemeClr>
              </a:solidFill>
            </a:endParaRPr>
          </a:p>
          <a:p>
            <a:pPr marL="0" indent="0"/>
            <a:r>
              <a:rPr lang="en-US" dirty="0" smtClean="0">
                <a:solidFill>
                  <a:schemeClr val="accent6">
                    <a:lumMod val="50000"/>
                  </a:schemeClr>
                </a:solidFill>
              </a:rPr>
              <a:t> Absolution</a:t>
            </a:r>
            <a:endParaRPr lang="en-US" dirty="0">
              <a:solidFill>
                <a:schemeClr val="accent6">
                  <a:lumMod val="50000"/>
                </a:schemeClr>
              </a:solidFill>
            </a:endParaRPr>
          </a:p>
          <a:p>
            <a:pPr marL="0" indent="0"/>
            <a:r>
              <a:rPr lang="en-US" dirty="0" smtClean="0">
                <a:solidFill>
                  <a:schemeClr val="accent6"/>
                </a:solidFill>
              </a:rPr>
              <a:t> Penance</a:t>
            </a:r>
            <a:endParaRPr lang="en-US" dirty="0">
              <a:solidFill>
                <a:schemeClr val="accent6"/>
              </a:solidFill>
            </a:endParaRPr>
          </a:p>
        </p:txBody>
      </p:sp>
      <p:sp>
        <p:nvSpPr>
          <p:cNvPr id="4" name="Text Placeholder 3"/>
          <p:cNvSpPr txBox="1">
            <a:spLocks noGrp="1"/>
          </p:cNvSpPr>
          <p:nvPr>
            <p:ph type="body" idx="4294967295"/>
          </p:nvPr>
        </p:nvSpPr>
        <p:spPr>
          <a:xfrm>
            <a:off x="4343400" y="1232650"/>
            <a:ext cx="4602785" cy="5168150"/>
          </a:xfrm>
        </p:spPr>
        <p:txBody>
          <a:bodyPr>
            <a:noAutofit/>
          </a:bodyPr>
          <a:lstStyle/>
          <a:p>
            <a:pPr marL="0" indent="0"/>
            <a:r>
              <a:rPr lang="en-US" sz="1600" dirty="0">
                <a:solidFill>
                  <a:schemeClr val="accent3">
                    <a:lumMod val="50000"/>
                  </a:schemeClr>
                </a:solidFill>
              </a:rPr>
              <a:t>v.13And not many days after the younger son gathered all together, and took his journey into a far country, and there wasted his substance with riotous living.</a:t>
            </a:r>
          </a:p>
          <a:p>
            <a:pPr marL="0" indent="0"/>
            <a:r>
              <a:rPr lang="en-US" sz="1600" dirty="0">
                <a:solidFill>
                  <a:srgbClr val="7030A0"/>
                </a:solidFill>
              </a:rPr>
              <a:t>v.16,v.32…for this thy brother was dead, and is alive again; and was lost, and is found.</a:t>
            </a:r>
          </a:p>
          <a:p>
            <a:pPr marL="0" indent="0"/>
            <a:r>
              <a:rPr lang="en-US" sz="1600" dirty="0">
                <a:solidFill>
                  <a:srgbClr val="FF0000"/>
                </a:solidFill>
              </a:rPr>
              <a:t>v. 17-18 But when he came </a:t>
            </a:r>
            <a:r>
              <a:rPr lang="en-US" sz="1600" dirty="0" smtClean="0">
                <a:solidFill>
                  <a:srgbClr val="FF0000"/>
                </a:solidFill>
              </a:rPr>
              <a:t>to his </a:t>
            </a:r>
            <a:r>
              <a:rPr lang="en-US" sz="1600" dirty="0">
                <a:solidFill>
                  <a:srgbClr val="FF0000"/>
                </a:solidFill>
              </a:rPr>
              <a:t>senses, he said, ‘How many of my father’s hired men have more than enough bread, but I am dying here with hunger! 18 I will get up and go to my father, and will say to him, “Father, I have sinned against heaven, and </a:t>
            </a:r>
            <a:r>
              <a:rPr lang="en-US" sz="1600" dirty="0" smtClean="0">
                <a:solidFill>
                  <a:srgbClr val="FF0000"/>
                </a:solidFill>
              </a:rPr>
              <a:t>in </a:t>
            </a:r>
            <a:r>
              <a:rPr lang="en-US" sz="1600" dirty="0">
                <a:solidFill>
                  <a:srgbClr val="FF0000"/>
                </a:solidFill>
              </a:rPr>
              <a:t>your </a:t>
            </a:r>
            <a:r>
              <a:rPr lang="en-US" sz="1600" dirty="0" smtClean="0">
                <a:solidFill>
                  <a:srgbClr val="FF0000"/>
                </a:solidFill>
              </a:rPr>
              <a:t>sight.</a:t>
            </a:r>
            <a:endParaRPr lang="en-US" sz="1600" dirty="0">
              <a:solidFill>
                <a:srgbClr val="FF0000"/>
              </a:solidFill>
            </a:endParaRPr>
          </a:p>
          <a:p>
            <a:pPr marL="0" indent="0"/>
            <a:r>
              <a:rPr lang="en-US" sz="1600" dirty="0">
                <a:solidFill>
                  <a:schemeClr val="accent5"/>
                </a:solidFill>
              </a:rPr>
              <a:t>v.21  ‘Father, I have sinned against heaven and in your sight; I am no longer worthy to be called your son</a:t>
            </a:r>
            <a:r>
              <a:rPr lang="en-US" sz="1600" dirty="0" smtClean="0">
                <a:solidFill>
                  <a:schemeClr val="accent5"/>
                </a:solidFill>
              </a:rPr>
              <a:t>.’.</a:t>
            </a:r>
            <a:endParaRPr lang="en-US" sz="1600" dirty="0">
              <a:solidFill>
                <a:schemeClr val="accent5"/>
              </a:solidFill>
            </a:endParaRPr>
          </a:p>
          <a:p>
            <a:pPr marL="0" indent="0"/>
            <a:r>
              <a:rPr lang="en-US" sz="1600" dirty="0">
                <a:solidFill>
                  <a:schemeClr val="accent6">
                    <a:lumMod val="50000"/>
                  </a:schemeClr>
                </a:solidFill>
              </a:rPr>
              <a:t>v.22-23 But the father said to his slaves, ‘Quickly bring out the best robe and put it on him, and put a ring on his hand and sandals on his feet; 23 and bring the fattened calf, kill it, and let us eat and </a:t>
            </a:r>
            <a:r>
              <a:rPr lang="en-US" sz="1600" dirty="0" smtClean="0">
                <a:solidFill>
                  <a:schemeClr val="accent6">
                    <a:lumMod val="50000"/>
                  </a:schemeClr>
                </a:solidFill>
              </a:rPr>
              <a:t>celebrate.</a:t>
            </a:r>
            <a:endParaRPr lang="en-US" sz="1600" dirty="0">
              <a:solidFill>
                <a:schemeClr val="accent6">
                  <a:lumMod val="50000"/>
                </a:schemeClr>
              </a:solidFill>
            </a:endParaRPr>
          </a:p>
          <a:p>
            <a:pPr marL="0" indent="0"/>
            <a:r>
              <a:rPr lang="en-US" sz="1600" dirty="0">
                <a:solidFill>
                  <a:schemeClr val="accent6"/>
                </a:solidFill>
              </a:rPr>
              <a:t>v.19, “hired worker”</a:t>
            </a:r>
          </a:p>
        </p:txBody>
      </p:sp>
    </p:spTree>
    <p:extLst>
      <p:ext uri="{BB962C8B-B14F-4D97-AF65-F5344CB8AC3E}">
        <p14:creationId xmlns:p14="http://schemas.microsoft.com/office/powerpoint/2010/main" val="1058683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Class="entr"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Class="entr"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p:cTn id="4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Class="entr" fill="hold"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 calcmode="lin" valueType="num">
                                      <p:cBhvr>
                                        <p:cTn id="5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Class="entr" fill="hold" nodeType="click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p:cTn id="6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Class="entr" fill="hold"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 calcmode="lin" valueType="num">
                                      <p:cBhvr>
                                        <p:cTn id="6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Class="entr" fill="hold" nodeType="clickEffect">
                                  <p:stCondLst>
                                    <p:cond delay="0"/>
                                  </p:stCondLst>
                                  <p:childTnLst>
                                    <p:set>
                                      <p:cBhvr>
                                        <p:cTn id="72" dur="1" fill="hold">
                                          <p:stCondLst>
                                            <p:cond delay="0"/>
                                          </p:stCondLst>
                                        </p:cTn>
                                        <p:tgtEl>
                                          <p:spTgt spid="4">
                                            <p:txEl>
                                              <p:pRg st="4" end="4"/>
                                            </p:txEl>
                                          </p:spTgt>
                                        </p:tgtEl>
                                        <p:attrNameLst>
                                          <p:attrName>style.visibility</p:attrName>
                                        </p:attrNameLst>
                                      </p:cBhvr>
                                      <p:to>
                                        <p:strVal val="visible"/>
                                      </p:to>
                                    </p:set>
                                    <p:anim calcmode="lin" valueType="num">
                                      <p:cBhvr>
                                        <p:cTn id="7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7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Class="entr" fill="hold" nodeType="clickEffect">
                                  <p:stCondLst>
                                    <p:cond delay="0"/>
                                  </p:stCondLst>
                                  <p:childTnLst>
                                    <p:set>
                                      <p:cBhvr>
                                        <p:cTn id="78" dur="1" fill="hold">
                                          <p:stCondLst>
                                            <p:cond delay="0"/>
                                          </p:stCondLst>
                                        </p:cTn>
                                        <p:tgtEl>
                                          <p:spTgt spid="4">
                                            <p:txEl>
                                              <p:pRg st="5" end="5"/>
                                            </p:txEl>
                                          </p:spTgt>
                                        </p:tgtEl>
                                        <p:attrNameLst>
                                          <p:attrName>style.visibility</p:attrName>
                                        </p:attrNameLst>
                                      </p:cBhvr>
                                      <p:to>
                                        <p:strVal val="visible"/>
                                      </p:to>
                                    </p:set>
                                    <p:anim calcmode="lin" valueType="num">
                                      <p:cBhvr>
                                        <p:cTn id="7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8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60000"/>
                    <a:lumOff val="40000"/>
                  </a:schemeClr>
                </a:solidFill>
              </a:rPr>
              <a:t>How our culture views suffering…</a:t>
            </a:r>
            <a:endParaRPr lang="en-US" dirty="0">
              <a:solidFill>
                <a:schemeClr val="accent4">
                  <a:lumMod val="60000"/>
                  <a:lumOff val="40000"/>
                </a:schemeClr>
              </a:solidFill>
            </a:endParaRPr>
          </a:p>
        </p:txBody>
      </p:sp>
      <p:sp>
        <p:nvSpPr>
          <p:cNvPr id="3" name="Content Placeholder 2"/>
          <p:cNvSpPr>
            <a:spLocks noGrp="1"/>
          </p:cNvSpPr>
          <p:nvPr>
            <p:ph idx="1"/>
          </p:nvPr>
        </p:nvSpPr>
        <p:spPr/>
        <p:txBody>
          <a:bodyPr/>
          <a:lstStyle/>
          <a:p>
            <a:pPr marL="0" indent="0">
              <a:lnSpc>
                <a:spcPct val="87000"/>
              </a:lnSpc>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GB" altLang="en-US" sz="4000" b="1" dirty="0">
                <a:solidFill>
                  <a:schemeClr val="accent4">
                    <a:lumMod val="60000"/>
                    <a:lumOff val="40000"/>
                  </a:schemeClr>
                </a:solidFill>
              </a:rPr>
              <a:t>Secular view:</a:t>
            </a:r>
            <a:r>
              <a:rPr lang="en-GB" altLang="en-US" dirty="0">
                <a:solidFill>
                  <a:schemeClr val="accent4">
                    <a:lumMod val="60000"/>
                    <a:lumOff val="40000"/>
                  </a:schemeClr>
                </a:solidFill>
              </a:rPr>
              <a:t> It is meaningless. We should </a:t>
            </a:r>
            <a:r>
              <a:rPr lang="en-GB" altLang="en-US" dirty="0" smtClean="0">
                <a:solidFill>
                  <a:schemeClr val="accent4">
                    <a:lumMod val="60000"/>
                    <a:lumOff val="40000"/>
                  </a:schemeClr>
                </a:solidFill>
              </a:rPr>
              <a:t>avoid it, </a:t>
            </a:r>
            <a:r>
              <a:rPr lang="en-GB" altLang="en-US" dirty="0">
                <a:solidFill>
                  <a:schemeClr val="accent4">
                    <a:lumMod val="60000"/>
                    <a:lumOff val="40000"/>
                  </a:schemeClr>
                </a:solidFill>
              </a:rPr>
              <a:t>escape </a:t>
            </a:r>
            <a:r>
              <a:rPr lang="en-GB" altLang="en-US" dirty="0" smtClean="0">
                <a:solidFill>
                  <a:schemeClr val="accent4">
                    <a:lumMod val="60000"/>
                    <a:lumOff val="40000"/>
                  </a:schemeClr>
                </a:solidFill>
              </a:rPr>
              <a:t>it, and medicate </a:t>
            </a:r>
            <a:r>
              <a:rPr lang="en-GB" altLang="en-US" dirty="0">
                <a:solidFill>
                  <a:schemeClr val="accent4">
                    <a:lumMod val="60000"/>
                    <a:lumOff val="40000"/>
                  </a:schemeClr>
                </a:solidFill>
              </a:rPr>
              <a:t>it. </a:t>
            </a:r>
          </a:p>
          <a:p>
            <a:pPr marL="0" indent="0">
              <a:lnSpc>
                <a:spcPct val="87000"/>
              </a:lnSpc>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GB" altLang="en-US" dirty="0" smtClean="0">
                <a:solidFill>
                  <a:schemeClr val="accent4">
                    <a:lumMod val="60000"/>
                    <a:lumOff val="40000"/>
                  </a:schemeClr>
                </a:solidFill>
              </a:rPr>
              <a:t>Spiritual desperation: Some </a:t>
            </a:r>
            <a:r>
              <a:rPr lang="en-GB" altLang="en-US" dirty="0">
                <a:solidFill>
                  <a:schemeClr val="accent4">
                    <a:lumMod val="60000"/>
                    <a:lumOff val="40000"/>
                  </a:schemeClr>
                </a:solidFill>
              </a:rPr>
              <a:t>view the </a:t>
            </a:r>
            <a:r>
              <a:rPr lang="en-GB" altLang="en-US" i="1" dirty="0">
                <a:solidFill>
                  <a:schemeClr val="accent4">
                    <a:lumMod val="60000"/>
                    <a:lumOff val="40000"/>
                  </a:schemeClr>
                </a:solidFill>
              </a:rPr>
              <a:t>avoidance of suffering </a:t>
            </a:r>
            <a:r>
              <a:rPr lang="en-GB" altLang="en-US" dirty="0">
                <a:solidFill>
                  <a:schemeClr val="accent4">
                    <a:lumMod val="60000"/>
                    <a:lumOff val="40000"/>
                  </a:schemeClr>
                </a:solidFill>
              </a:rPr>
              <a:t>as more important than life…</a:t>
            </a:r>
          </a:p>
          <a:p>
            <a:pPr marL="400050" lvl="1" indent="0">
              <a:lnSpc>
                <a:spcPct val="87000"/>
              </a:lnSpc>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GB" altLang="en-US" dirty="0" smtClean="0">
                <a:solidFill>
                  <a:schemeClr val="accent4">
                    <a:lumMod val="60000"/>
                    <a:lumOff val="40000"/>
                  </a:schemeClr>
                </a:solidFill>
              </a:rPr>
              <a:t>1</a:t>
            </a:r>
            <a:r>
              <a:rPr lang="en-GB" altLang="en-US" dirty="0">
                <a:solidFill>
                  <a:schemeClr val="accent4">
                    <a:lumMod val="60000"/>
                    <a:lumOff val="40000"/>
                  </a:schemeClr>
                </a:solidFill>
              </a:rPr>
              <a:t>. Euthanasia a.k.a. ‘physician assisted suicide’</a:t>
            </a:r>
          </a:p>
          <a:p>
            <a:pPr marL="400050" lvl="1" indent="0">
              <a:lnSpc>
                <a:spcPct val="87000"/>
              </a:lnSpc>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GB" altLang="en-US" dirty="0" smtClean="0">
                <a:solidFill>
                  <a:schemeClr val="accent4">
                    <a:lumMod val="60000"/>
                    <a:lumOff val="40000"/>
                  </a:schemeClr>
                </a:solidFill>
              </a:rPr>
              <a:t>2</a:t>
            </a:r>
            <a:r>
              <a:rPr lang="en-GB" altLang="en-US" dirty="0">
                <a:solidFill>
                  <a:schemeClr val="accent4">
                    <a:lumMod val="60000"/>
                    <a:lumOff val="40000"/>
                  </a:schemeClr>
                </a:solidFill>
              </a:rPr>
              <a:t>. Abortion of babies with defects, handicaps to eliminate perceived life of suffering</a:t>
            </a:r>
          </a:p>
          <a:p>
            <a:pPr marL="0" indent="0">
              <a:buNone/>
            </a:pPr>
            <a:endParaRPr lang="en-US" dirty="0">
              <a:solidFill>
                <a:schemeClr val="accent4">
                  <a:lumMod val="60000"/>
                  <a:lumOff val="40000"/>
                </a:schemeClr>
              </a:solidFill>
            </a:endParaRPr>
          </a:p>
        </p:txBody>
      </p:sp>
    </p:spTree>
    <p:extLst>
      <p:ext uri="{BB962C8B-B14F-4D97-AF65-F5344CB8AC3E}">
        <p14:creationId xmlns:p14="http://schemas.microsoft.com/office/powerpoint/2010/main" val="1307272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4">
                    <a:lumMod val="60000"/>
                    <a:lumOff val="40000"/>
                  </a:schemeClr>
                </a:solidFill>
              </a:rPr>
              <a:t>Anointing of The Sick: </a:t>
            </a:r>
            <a:br>
              <a:rPr lang="en-US" dirty="0" smtClean="0">
                <a:solidFill>
                  <a:schemeClr val="accent4">
                    <a:lumMod val="60000"/>
                    <a:lumOff val="40000"/>
                  </a:schemeClr>
                </a:solidFill>
              </a:rPr>
            </a:br>
            <a:r>
              <a:rPr lang="en-US" dirty="0" smtClean="0">
                <a:solidFill>
                  <a:schemeClr val="accent4">
                    <a:lumMod val="60000"/>
                    <a:lumOff val="40000"/>
                  </a:schemeClr>
                </a:solidFill>
              </a:rPr>
              <a:t>Catholic view of Suffering…</a:t>
            </a:r>
            <a:endParaRPr lang="en-US" dirty="0">
              <a:solidFill>
                <a:schemeClr val="accent4">
                  <a:lumMod val="60000"/>
                  <a:lumOff val="40000"/>
                </a:schemeClr>
              </a:solidFill>
            </a:endParaRPr>
          </a:p>
        </p:txBody>
      </p:sp>
      <p:sp>
        <p:nvSpPr>
          <p:cNvPr id="3" name="Content Placeholder 2"/>
          <p:cNvSpPr>
            <a:spLocks noGrp="1"/>
          </p:cNvSpPr>
          <p:nvPr>
            <p:ph idx="1"/>
          </p:nvPr>
        </p:nvSpPr>
        <p:spPr/>
        <p:txBody>
          <a:bodyPr>
            <a:normAutofit fontScale="92500" lnSpcReduction="20000"/>
          </a:bodyPr>
          <a:lstStyle/>
          <a:p>
            <a:pPr marL="330200" indent="-330200">
              <a:lnSpc>
                <a:spcPct val="93000"/>
              </a:lnSpc>
              <a:tabLst>
                <a:tab pos="33020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GB" altLang="en-US" sz="2400" dirty="0">
                <a:solidFill>
                  <a:schemeClr val="accent4">
                    <a:lumMod val="60000"/>
                    <a:lumOff val="40000"/>
                  </a:schemeClr>
                </a:solidFill>
              </a:rPr>
              <a:t>Caused by Sin in general.</a:t>
            </a:r>
          </a:p>
          <a:p>
            <a:pPr marL="330200" indent="-330200">
              <a:lnSpc>
                <a:spcPct val="93000"/>
              </a:lnSpc>
              <a:tabLst>
                <a:tab pos="33020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GB" altLang="en-US" sz="2400" dirty="0">
                <a:solidFill>
                  <a:schemeClr val="accent4">
                    <a:lumMod val="60000"/>
                    <a:lumOff val="40000"/>
                  </a:schemeClr>
                </a:solidFill>
              </a:rPr>
              <a:t>Jesus did not banish suffering </a:t>
            </a:r>
            <a:r>
              <a:rPr lang="en-GB" altLang="en-US" sz="2400" i="1" dirty="0">
                <a:solidFill>
                  <a:schemeClr val="accent4">
                    <a:lumMod val="60000"/>
                    <a:lumOff val="40000"/>
                  </a:schemeClr>
                </a:solidFill>
              </a:rPr>
              <a:t>he gave it redemptive, supernatural power.</a:t>
            </a:r>
          </a:p>
          <a:p>
            <a:pPr marL="330200" indent="-330200">
              <a:lnSpc>
                <a:spcPct val="93000"/>
              </a:lnSpc>
              <a:tabLst>
                <a:tab pos="33020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GB" altLang="en-US" sz="2400" dirty="0">
                <a:solidFill>
                  <a:schemeClr val="accent4">
                    <a:lumMod val="60000"/>
                    <a:lumOff val="40000"/>
                  </a:schemeClr>
                </a:solidFill>
              </a:rPr>
              <a:t>Suffering leads to redemption, purifies us and helps us become like Jesus.</a:t>
            </a:r>
          </a:p>
          <a:p>
            <a:pPr marL="330200" indent="-330200">
              <a:lnSpc>
                <a:spcPct val="93000"/>
              </a:lnSpc>
              <a:tabLst>
                <a:tab pos="33020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GB" altLang="en-US" sz="2400" dirty="0">
                <a:solidFill>
                  <a:schemeClr val="accent4">
                    <a:lumMod val="60000"/>
                    <a:lumOff val="40000"/>
                  </a:schemeClr>
                </a:solidFill>
              </a:rPr>
              <a:t>Anointing of the Sick gives us grace which helps us to </a:t>
            </a:r>
            <a:r>
              <a:rPr lang="en-GB" altLang="en-US" sz="2400" i="1" dirty="0">
                <a:solidFill>
                  <a:schemeClr val="accent4">
                    <a:lumMod val="60000"/>
                    <a:lumOff val="40000"/>
                  </a:schemeClr>
                </a:solidFill>
              </a:rPr>
              <a:t>offer</a:t>
            </a:r>
            <a:r>
              <a:rPr lang="en-GB" altLang="en-US" sz="2400" dirty="0">
                <a:solidFill>
                  <a:schemeClr val="accent4">
                    <a:lumMod val="60000"/>
                    <a:lumOff val="40000"/>
                  </a:schemeClr>
                </a:solidFill>
              </a:rPr>
              <a:t> our suffering, pain, sickness.</a:t>
            </a:r>
          </a:p>
          <a:p>
            <a:pPr marL="330200" indent="-330200">
              <a:lnSpc>
                <a:spcPct val="93000"/>
              </a:lnSpc>
              <a:tabLst>
                <a:tab pos="33020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GB" altLang="en-US" sz="2400" dirty="0">
                <a:solidFill>
                  <a:schemeClr val="accent4">
                    <a:lumMod val="60000"/>
                    <a:lumOff val="40000"/>
                  </a:schemeClr>
                </a:solidFill>
              </a:rPr>
              <a:t>We can offer our suffering in union with his for the sake of redemption(ours and others).	</a:t>
            </a:r>
          </a:p>
          <a:p>
            <a:pPr marL="730250" lvl="1" indent="-273050">
              <a:lnSpc>
                <a:spcPct val="93000"/>
              </a:lnSpc>
              <a:tabLst>
                <a:tab pos="33020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GB" altLang="en-US" sz="2400" dirty="0">
                <a:solidFill>
                  <a:schemeClr val="accent4">
                    <a:lumMod val="60000"/>
                    <a:lumOff val="40000"/>
                  </a:schemeClr>
                </a:solidFill>
              </a:rPr>
              <a:t>At Mass, in prayer, As a spiritual sacrifice.</a:t>
            </a:r>
          </a:p>
          <a:p>
            <a:pPr marL="330200" indent="-330200">
              <a:tabLst>
                <a:tab pos="33020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GB" altLang="en-US" sz="2400" dirty="0">
                <a:solidFill>
                  <a:schemeClr val="accent4">
                    <a:lumMod val="60000"/>
                    <a:lumOff val="40000"/>
                  </a:schemeClr>
                </a:solidFill>
              </a:rPr>
              <a:t>We don't seek suffering but. We should unite any suffering we have to Jesus' </a:t>
            </a:r>
            <a:r>
              <a:rPr lang="en-GB" altLang="en-US" sz="2400" dirty="0" smtClean="0">
                <a:solidFill>
                  <a:schemeClr val="accent4">
                    <a:lumMod val="60000"/>
                    <a:lumOff val="40000"/>
                  </a:schemeClr>
                </a:solidFill>
              </a:rPr>
              <a:t>suffering. </a:t>
            </a:r>
          </a:p>
          <a:p>
            <a:pPr marL="330200" indent="-330200">
              <a:tabLst>
                <a:tab pos="33020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GB" altLang="en-US" sz="2400" dirty="0" smtClean="0">
                <a:solidFill>
                  <a:schemeClr val="accent4">
                    <a:lumMod val="60000"/>
                    <a:lumOff val="40000"/>
                  </a:schemeClr>
                </a:solidFill>
              </a:rPr>
              <a:t>We don’t euthanize the dying we anoint them, pray with them and help them turn their suffering into a powerful prayer.</a:t>
            </a:r>
            <a:endParaRPr lang="en-GB" altLang="en-US" sz="2400" dirty="0">
              <a:solidFill>
                <a:schemeClr val="accent4">
                  <a:lumMod val="60000"/>
                  <a:lumOff val="40000"/>
                </a:schemeClr>
              </a:solidFill>
            </a:endParaRPr>
          </a:p>
          <a:p>
            <a:endParaRPr lang="en-US" dirty="0">
              <a:solidFill>
                <a:schemeClr val="accent4">
                  <a:lumMod val="60000"/>
                  <a:lumOff val="40000"/>
                </a:schemeClr>
              </a:solidFill>
            </a:endParaRPr>
          </a:p>
        </p:txBody>
      </p:sp>
    </p:spTree>
    <p:extLst>
      <p:ext uri="{BB962C8B-B14F-4D97-AF65-F5344CB8AC3E}">
        <p14:creationId xmlns:p14="http://schemas.microsoft.com/office/powerpoint/2010/main" val="319849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60000"/>
                    <a:lumOff val="40000"/>
                  </a:schemeClr>
                </a:solidFill>
              </a:rPr>
              <a:t>Redemptive Suffering</a:t>
            </a:r>
            <a:endParaRPr lang="en-US" dirty="0">
              <a:solidFill>
                <a:schemeClr val="accent4">
                  <a:lumMod val="60000"/>
                  <a:lumOff val="40000"/>
                </a:schemeClr>
              </a:solidFill>
            </a:endParaRPr>
          </a:p>
        </p:txBody>
      </p:sp>
      <p:sp>
        <p:nvSpPr>
          <p:cNvPr id="3" name="Content Placeholder 2"/>
          <p:cNvSpPr>
            <a:spLocks noGrp="1"/>
          </p:cNvSpPr>
          <p:nvPr>
            <p:ph idx="1"/>
          </p:nvPr>
        </p:nvSpPr>
        <p:spPr/>
        <p:txBody>
          <a:bodyPr/>
          <a:lstStyle/>
          <a:p>
            <a:pPr marL="330200" indent="-330200">
              <a:lnSpc>
                <a:spcPct val="80000"/>
              </a:lnSpc>
              <a:tabLst>
                <a:tab pos="33020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GB" altLang="en-US" b="1" i="1" dirty="0">
                <a:solidFill>
                  <a:schemeClr val="accent4">
                    <a:lumMod val="60000"/>
                    <a:lumOff val="40000"/>
                  </a:schemeClr>
                </a:solidFill>
              </a:rPr>
              <a:t>“...if only we suffer with him so that we may also be glorified with him.”</a:t>
            </a:r>
          </a:p>
          <a:p>
            <a:pPr marL="330200" indent="-330200">
              <a:lnSpc>
                <a:spcPct val="80000"/>
              </a:lnSpc>
              <a:buNone/>
              <a:tabLst>
                <a:tab pos="33020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GB" altLang="en-US" i="1" dirty="0">
                <a:solidFill>
                  <a:schemeClr val="accent4">
                    <a:lumMod val="60000"/>
                    <a:lumOff val="40000"/>
                  </a:schemeClr>
                </a:solidFill>
              </a:rPr>
              <a:t> </a:t>
            </a:r>
            <a:r>
              <a:rPr lang="en-GB" altLang="en-US" b="1" i="1" dirty="0">
                <a:solidFill>
                  <a:schemeClr val="accent4">
                    <a:lumMod val="60000"/>
                    <a:lumOff val="40000"/>
                  </a:schemeClr>
                </a:solidFill>
              </a:rPr>
              <a:t>Romans 8:16-17</a:t>
            </a:r>
          </a:p>
          <a:p>
            <a:pPr marL="330200" indent="-330200">
              <a:lnSpc>
                <a:spcPct val="80000"/>
              </a:lnSpc>
              <a:tabLst>
                <a:tab pos="33020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GB" altLang="en-US" dirty="0">
                <a:solidFill>
                  <a:schemeClr val="accent4">
                    <a:lumMod val="60000"/>
                    <a:lumOff val="40000"/>
                  </a:schemeClr>
                </a:solidFill>
              </a:rPr>
              <a:t> “</a:t>
            </a:r>
            <a:r>
              <a:rPr lang="en-GB" altLang="en-US" b="1" i="1" dirty="0">
                <a:solidFill>
                  <a:schemeClr val="accent4">
                    <a:lumMod val="60000"/>
                    <a:lumOff val="40000"/>
                  </a:schemeClr>
                </a:solidFill>
              </a:rPr>
              <a:t>Now I rejoice in my sufferings for your sake, and in my flesh I am filling up what is lacking in the afflictions of Christ on behalf of his body, which is the church.”</a:t>
            </a:r>
          </a:p>
          <a:p>
            <a:pPr marL="330200" indent="-330200">
              <a:lnSpc>
                <a:spcPct val="80000"/>
              </a:lnSpc>
              <a:buNone/>
              <a:tabLst>
                <a:tab pos="33020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GB" altLang="en-US" dirty="0">
                <a:solidFill>
                  <a:schemeClr val="accent4">
                    <a:lumMod val="60000"/>
                    <a:lumOff val="40000"/>
                  </a:schemeClr>
                </a:solidFill>
              </a:rPr>
              <a:t> </a:t>
            </a:r>
            <a:r>
              <a:rPr lang="en-GB" altLang="en-US" b="1" i="1" dirty="0">
                <a:solidFill>
                  <a:schemeClr val="accent4">
                    <a:lumMod val="60000"/>
                    <a:lumOff val="40000"/>
                  </a:schemeClr>
                </a:solidFill>
              </a:rPr>
              <a:t>Colossians 1:24</a:t>
            </a:r>
            <a:r>
              <a:rPr lang="en-GB" altLang="en-US" dirty="0">
                <a:solidFill>
                  <a:schemeClr val="accent4">
                    <a:lumMod val="60000"/>
                    <a:lumOff val="40000"/>
                  </a:schemeClr>
                </a:solidFill>
              </a:rPr>
              <a:t> </a:t>
            </a:r>
          </a:p>
          <a:p>
            <a:endParaRPr lang="en-US" dirty="0">
              <a:solidFill>
                <a:schemeClr val="accent4">
                  <a:lumMod val="60000"/>
                  <a:lumOff val="40000"/>
                </a:schemeClr>
              </a:solidFill>
            </a:endParaRPr>
          </a:p>
        </p:txBody>
      </p:sp>
    </p:spTree>
    <p:extLst>
      <p:ext uri="{BB962C8B-B14F-4D97-AF65-F5344CB8AC3E}">
        <p14:creationId xmlns:p14="http://schemas.microsoft.com/office/powerpoint/2010/main" val="3042265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60000"/>
                    <a:lumOff val="40000"/>
                  </a:schemeClr>
                </a:solidFill>
              </a:rPr>
              <a:t>Anointing of the Sick in the Bible</a:t>
            </a:r>
            <a:endParaRPr lang="en-US" dirty="0">
              <a:solidFill>
                <a:schemeClr val="accent4">
                  <a:lumMod val="60000"/>
                  <a:lumOff val="40000"/>
                </a:schemeClr>
              </a:solidFill>
            </a:endParaRPr>
          </a:p>
        </p:txBody>
      </p:sp>
      <p:sp>
        <p:nvSpPr>
          <p:cNvPr id="3" name="Content Placeholder 2"/>
          <p:cNvSpPr>
            <a:spLocks noGrp="1"/>
          </p:cNvSpPr>
          <p:nvPr>
            <p:ph idx="1"/>
          </p:nvPr>
        </p:nvSpPr>
        <p:spPr/>
        <p:txBody>
          <a:bodyPr/>
          <a:lstStyle/>
          <a:p>
            <a:pPr marL="0" indent="0">
              <a:buNone/>
            </a:pPr>
            <a:r>
              <a:rPr lang="en-GB" altLang="en-US" i="1" dirty="0" smtClean="0">
                <a:solidFill>
                  <a:schemeClr val="accent4">
                    <a:lumMod val="60000"/>
                    <a:lumOff val="40000"/>
                  </a:schemeClr>
                </a:solidFill>
              </a:rPr>
              <a:t>“Is </a:t>
            </a:r>
            <a:r>
              <a:rPr lang="en-GB" altLang="en-US" i="1" dirty="0">
                <a:solidFill>
                  <a:schemeClr val="accent4">
                    <a:lumMod val="60000"/>
                    <a:lumOff val="40000"/>
                  </a:schemeClr>
                </a:solidFill>
              </a:rPr>
              <a:t>anyone among you sick? He should summon the priests of the church, and they should pray over him and anoint him with oil in the name of the Lord. And the prayer of faith will save the sick person, and the Lord will raise him up. If he has committed any sins, he will be forgiven</a:t>
            </a:r>
            <a:r>
              <a:rPr lang="en-GB" altLang="en-US" i="1" dirty="0" smtClean="0">
                <a:solidFill>
                  <a:schemeClr val="accent4">
                    <a:lumMod val="60000"/>
                    <a:lumOff val="40000"/>
                  </a:schemeClr>
                </a:solidFill>
              </a:rPr>
              <a:t>.” </a:t>
            </a:r>
            <a:r>
              <a:rPr lang="en-GB" altLang="en-US" b="1" i="1" dirty="0">
                <a:solidFill>
                  <a:schemeClr val="accent4">
                    <a:lumMod val="60000"/>
                    <a:lumOff val="40000"/>
                  </a:schemeClr>
                </a:solidFill>
              </a:rPr>
              <a:t>James 5:14-15</a:t>
            </a:r>
            <a:r>
              <a:rPr lang="en-GB" altLang="en-US" dirty="0">
                <a:solidFill>
                  <a:schemeClr val="accent4">
                    <a:lumMod val="60000"/>
                    <a:lumOff val="40000"/>
                  </a:schemeClr>
                </a:solidFill>
              </a:rPr>
              <a:t> </a:t>
            </a:r>
          </a:p>
          <a:p>
            <a:endParaRPr lang="en-US" dirty="0">
              <a:solidFill>
                <a:schemeClr val="accent4">
                  <a:lumMod val="60000"/>
                  <a:lumOff val="40000"/>
                </a:schemeClr>
              </a:solidFill>
            </a:endParaRPr>
          </a:p>
        </p:txBody>
      </p:sp>
    </p:spTree>
    <p:extLst>
      <p:ext uri="{BB962C8B-B14F-4D97-AF65-F5344CB8AC3E}">
        <p14:creationId xmlns:p14="http://schemas.microsoft.com/office/powerpoint/2010/main" val="3651139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60000"/>
                    <a:lumOff val="40000"/>
                  </a:schemeClr>
                </a:solidFill>
              </a:rPr>
              <a:t>Matter and Form</a:t>
            </a:r>
            <a:endParaRPr lang="en-US" dirty="0">
              <a:solidFill>
                <a:schemeClr val="accent4">
                  <a:lumMod val="60000"/>
                  <a:lumOff val="40000"/>
                </a:schemeClr>
              </a:solidFill>
            </a:endParaRPr>
          </a:p>
        </p:txBody>
      </p:sp>
      <p:sp>
        <p:nvSpPr>
          <p:cNvPr id="3" name="Content Placeholder 2"/>
          <p:cNvSpPr>
            <a:spLocks noGrp="1"/>
          </p:cNvSpPr>
          <p:nvPr>
            <p:ph idx="1"/>
          </p:nvPr>
        </p:nvSpPr>
        <p:spPr/>
        <p:txBody>
          <a:bodyPr/>
          <a:lstStyle/>
          <a:p>
            <a:r>
              <a:rPr lang="en-US" dirty="0" smtClean="0">
                <a:solidFill>
                  <a:schemeClr val="accent4">
                    <a:lumMod val="60000"/>
                    <a:lumOff val="40000"/>
                  </a:schemeClr>
                </a:solidFill>
              </a:rPr>
              <a:t>Oil of the Sick on both Head and Hands.</a:t>
            </a:r>
          </a:p>
          <a:p>
            <a:pPr marL="330200" indent="-330200">
              <a:spcBef>
                <a:spcPts val="700"/>
              </a:spcBef>
              <a:tabLst>
                <a:tab pos="33020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GB" altLang="en-US" dirty="0">
                <a:solidFill>
                  <a:schemeClr val="accent4">
                    <a:lumMod val="60000"/>
                    <a:lumOff val="40000"/>
                  </a:schemeClr>
                </a:solidFill>
              </a:rPr>
              <a:t>“Through this holy anointing may the Lord in his love and mercy help you with the grace of the Holy Spirit. </a:t>
            </a:r>
            <a:r>
              <a:rPr lang="en-GB" altLang="en-US" dirty="0" smtClean="0">
                <a:solidFill>
                  <a:schemeClr val="accent4">
                    <a:lumMod val="60000"/>
                    <a:lumOff val="40000"/>
                  </a:schemeClr>
                </a:solidFill>
              </a:rPr>
              <a:t>Amen” or “May </a:t>
            </a:r>
            <a:r>
              <a:rPr lang="en-GB" altLang="en-US" dirty="0">
                <a:solidFill>
                  <a:schemeClr val="accent4">
                    <a:lumMod val="60000"/>
                    <a:lumOff val="40000"/>
                  </a:schemeClr>
                </a:solidFill>
              </a:rPr>
              <a:t>the Lord who frees you from sin save you and raise you up  Amen.”</a:t>
            </a:r>
          </a:p>
          <a:p>
            <a:endParaRPr lang="en-US" dirty="0">
              <a:solidFill>
                <a:schemeClr val="accent4">
                  <a:lumMod val="60000"/>
                  <a:lumOff val="40000"/>
                </a:schemeClr>
              </a:solidFill>
            </a:endParaRPr>
          </a:p>
        </p:txBody>
      </p:sp>
    </p:spTree>
    <p:extLst>
      <p:ext uri="{BB962C8B-B14F-4D97-AF65-F5344CB8AC3E}">
        <p14:creationId xmlns:p14="http://schemas.microsoft.com/office/powerpoint/2010/main" val="2412150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Sin and Sickness</a:t>
            </a:r>
            <a:endParaRPr lang="en-US" dirty="0">
              <a:solidFill>
                <a:schemeClr val="bg1"/>
              </a:solidFill>
            </a:endParaRPr>
          </a:p>
        </p:txBody>
      </p:sp>
      <p:sp>
        <p:nvSpPr>
          <p:cNvPr id="3" name="Content Placeholder 2"/>
          <p:cNvSpPr>
            <a:spLocks noGrp="1"/>
          </p:cNvSpPr>
          <p:nvPr>
            <p:ph idx="1"/>
          </p:nvPr>
        </p:nvSpPr>
        <p:spPr/>
        <p:txBody>
          <a:bodyPr>
            <a:normAutofit fontScale="85000" lnSpcReduction="20000"/>
          </a:bodyPr>
          <a:lstStyle/>
          <a:p>
            <a:pPr lvl="0"/>
            <a:r>
              <a:rPr lang="en-US" dirty="0">
                <a:solidFill>
                  <a:schemeClr val="bg1"/>
                </a:solidFill>
              </a:rPr>
              <a:t>Before The Fall all good-no problems.</a:t>
            </a:r>
          </a:p>
          <a:p>
            <a:pPr lvl="1"/>
            <a:r>
              <a:rPr lang="en-US" dirty="0">
                <a:solidFill>
                  <a:schemeClr val="bg1"/>
                </a:solidFill>
              </a:rPr>
              <a:t>Gen 3- ‘Pain in childbirth’, ‘thorns and thistles’, ‘by the sweat of your brow’, ‘to dust you shall return’ are all signs </a:t>
            </a:r>
            <a:r>
              <a:rPr lang="en-US" dirty="0" smtClean="0">
                <a:solidFill>
                  <a:schemeClr val="bg1"/>
                </a:solidFill>
              </a:rPr>
              <a:t>that sin </a:t>
            </a:r>
            <a:r>
              <a:rPr lang="en-US" dirty="0">
                <a:solidFill>
                  <a:schemeClr val="bg1"/>
                </a:solidFill>
              </a:rPr>
              <a:t>has opened the door to all this misery.</a:t>
            </a:r>
          </a:p>
          <a:p>
            <a:pPr lvl="0"/>
            <a:r>
              <a:rPr lang="en-US" dirty="0">
                <a:solidFill>
                  <a:schemeClr val="bg1"/>
                </a:solidFill>
              </a:rPr>
              <a:t>Sin causes suffering, pain, sickness, blindness, deafness, paralysis, disease, depression, emptiness, separation and death.</a:t>
            </a:r>
          </a:p>
          <a:p>
            <a:pPr lvl="0"/>
            <a:r>
              <a:rPr lang="en-US" dirty="0">
                <a:solidFill>
                  <a:schemeClr val="bg1"/>
                </a:solidFill>
              </a:rPr>
              <a:t>Reversal of the effects shows reversal of the cause.</a:t>
            </a:r>
          </a:p>
          <a:p>
            <a:pPr lvl="1"/>
            <a:r>
              <a:rPr lang="en-US" dirty="0">
                <a:solidFill>
                  <a:schemeClr val="bg1"/>
                </a:solidFill>
              </a:rPr>
              <a:t>Jesus healed the blind, deaf, sick, leper, paralyzed, and the dead demonstrating his power over sin.</a:t>
            </a:r>
          </a:p>
          <a:p>
            <a:pPr lvl="0"/>
            <a:r>
              <a:rPr lang="en-US" dirty="0">
                <a:solidFill>
                  <a:schemeClr val="bg1"/>
                </a:solidFill>
              </a:rPr>
              <a:t>Sin is the unseen cause, sickness is the seen effect.</a:t>
            </a:r>
          </a:p>
          <a:p>
            <a:pPr lvl="0"/>
            <a:r>
              <a:rPr lang="en-US" dirty="0">
                <a:solidFill>
                  <a:schemeClr val="bg1"/>
                </a:solidFill>
              </a:rPr>
              <a:t>Direct or Indirect?</a:t>
            </a:r>
          </a:p>
          <a:p>
            <a:endParaRPr lang="en-US" dirty="0">
              <a:solidFill>
                <a:schemeClr val="bg1"/>
              </a:solidFill>
            </a:endParaRPr>
          </a:p>
        </p:txBody>
      </p:sp>
    </p:spTree>
    <p:extLst>
      <p:ext uri="{BB962C8B-B14F-4D97-AF65-F5344CB8AC3E}">
        <p14:creationId xmlns:p14="http://schemas.microsoft.com/office/powerpoint/2010/main" val="2616061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60000"/>
                    <a:lumOff val="40000"/>
                  </a:schemeClr>
                </a:solidFill>
              </a:rPr>
              <a:t>Minister and Recipients</a:t>
            </a:r>
            <a:endParaRPr lang="en-US" dirty="0">
              <a:solidFill>
                <a:schemeClr val="accent4">
                  <a:lumMod val="60000"/>
                  <a:lumOff val="40000"/>
                </a:schemeClr>
              </a:solidFill>
            </a:endParaRPr>
          </a:p>
        </p:txBody>
      </p:sp>
      <p:sp>
        <p:nvSpPr>
          <p:cNvPr id="3" name="Content Placeholder 2"/>
          <p:cNvSpPr>
            <a:spLocks noGrp="1"/>
          </p:cNvSpPr>
          <p:nvPr>
            <p:ph idx="1"/>
          </p:nvPr>
        </p:nvSpPr>
        <p:spPr/>
        <p:txBody>
          <a:bodyPr/>
          <a:lstStyle/>
          <a:p>
            <a:pPr marL="330200" indent="-330200">
              <a:lnSpc>
                <a:spcPct val="90000"/>
              </a:lnSpc>
              <a:spcBef>
                <a:spcPts val="700"/>
              </a:spcBef>
              <a:tabLst>
                <a:tab pos="33020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GB" altLang="en-US" dirty="0">
                <a:solidFill>
                  <a:schemeClr val="accent4">
                    <a:lumMod val="60000"/>
                    <a:lumOff val="40000"/>
                  </a:schemeClr>
                </a:solidFill>
              </a:rPr>
              <a:t>Minister: Ordained Priests and Bishops</a:t>
            </a:r>
          </a:p>
          <a:p>
            <a:pPr marL="330200" indent="-330200">
              <a:lnSpc>
                <a:spcPct val="90000"/>
              </a:lnSpc>
              <a:spcBef>
                <a:spcPts val="700"/>
              </a:spcBef>
              <a:tabLst>
                <a:tab pos="33020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GB" altLang="en-US" dirty="0">
                <a:solidFill>
                  <a:schemeClr val="accent4">
                    <a:lumMod val="60000"/>
                    <a:lumOff val="40000"/>
                  </a:schemeClr>
                </a:solidFill>
              </a:rPr>
              <a:t>Recipients: One that is in serious need – emotionally or physically</a:t>
            </a:r>
          </a:p>
          <a:p>
            <a:pPr marL="330200" indent="-330200">
              <a:lnSpc>
                <a:spcPct val="90000"/>
              </a:lnSpc>
              <a:spcBef>
                <a:spcPts val="700"/>
              </a:spcBef>
              <a:tabLst>
                <a:tab pos="33020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GB" altLang="en-US" dirty="0">
                <a:solidFill>
                  <a:schemeClr val="accent4">
                    <a:lumMod val="60000"/>
                    <a:lumOff val="40000"/>
                  </a:schemeClr>
                </a:solidFill>
              </a:rPr>
              <a:t>No age restrictions</a:t>
            </a:r>
          </a:p>
          <a:p>
            <a:pPr marL="330200" indent="-330200">
              <a:lnSpc>
                <a:spcPct val="90000"/>
              </a:lnSpc>
              <a:spcBef>
                <a:spcPts val="700"/>
              </a:spcBef>
              <a:tabLst>
                <a:tab pos="33020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GB" altLang="en-US" dirty="0">
                <a:solidFill>
                  <a:schemeClr val="accent4">
                    <a:lumMod val="60000"/>
                    <a:lumOff val="40000"/>
                  </a:schemeClr>
                </a:solidFill>
              </a:rPr>
              <a:t>One may receive the Sacrament: As often as necessary</a:t>
            </a:r>
          </a:p>
          <a:p>
            <a:pPr marL="330200" indent="-330200">
              <a:lnSpc>
                <a:spcPct val="90000"/>
              </a:lnSpc>
              <a:spcBef>
                <a:spcPts val="600"/>
              </a:spcBef>
              <a:tabLst>
                <a:tab pos="330200" algn="l"/>
                <a:tab pos="442913" algn="l"/>
                <a:tab pos="900113" algn="l"/>
                <a:tab pos="1357313" algn="l"/>
                <a:tab pos="1814513" algn="l"/>
                <a:tab pos="2271713" algn="l"/>
                <a:tab pos="2728913" algn="l"/>
                <a:tab pos="3186113" algn="l"/>
                <a:tab pos="3643313" algn="l"/>
                <a:tab pos="4100513" algn="l"/>
                <a:tab pos="4557713" algn="l"/>
                <a:tab pos="5014913" algn="l"/>
                <a:tab pos="5472113" algn="l"/>
                <a:tab pos="5929313" algn="l"/>
                <a:tab pos="6386513" algn="l"/>
                <a:tab pos="6843713" algn="l"/>
                <a:tab pos="7300913" algn="l"/>
                <a:tab pos="7758113" algn="l"/>
                <a:tab pos="8215313" algn="l"/>
                <a:tab pos="8672513" algn="l"/>
                <a:tab pos="9129713" algn="l"/>
              </a:tabLst>
            </a:pPr>
            <a:r>
              <a:rPr lang="en-GB" altLang="en-US" dirty="0">
                <a:solidFill>
                  <a:schemeClr val="accent4">
                    <a:lumMod val="60000"/>
                    <a:lumOff val="40000"/>
                  </a:schemeClr>
                </a:solidFill>
              </a:rPr>
              <a:t>Often accompanied by: Reconciliation and Eucharist  (although forgiveness of sin is a part of the Sacrament</a:t>
            </a:r>
            <a:r>
              <a:rPr lang="en-GB" altLang="en-US" sz="2800" dirty="0">
                <a:solidFill>
                  <a:schemeClr val="accent4">
                    <a:lumMod val="60000"/>
                    <a:lumOff val="40000"/>
                  </a:schemeClr>
                </a:solidFill>
              </a:rPr>
              <a:t>)</a:t>
            </a:r>
            <a:r>
              <a:rPr lang="ar-SA" altLang="en-US" sz="2800" dirty="0">
                <a:solidFill>
                  <a:schemeClr val="accent4">
                    <a:lumMod val="60000"/>
                    <a:lumOff val="40000"/>
                  </a:schemeClr>
                </a:solidFill>
              </a:rPr>
              <a:t>‏</a:t>
            </a:r>
            <a:endParaRPr lang="en-GB" altLang="en-US" sz="2800" dirty="0">
              <a:solidFill>
                <a:schemeClr val="accent4">
                  <a:lumMod val="60000"/>
                  <a:lumOff val="40000"/>
                </a:schemeClr>
              </a:solidFill>
            </a:endParaRPr>
          </a:p>
          <a:p>
            <a:endParaRPr lang="en-US" dirty="0">
              <a:solidFill>
                <a:schemeClr val="accent4">
                  <a:lumMod val="60000"/>
                  <a:lumOff val="40000"/>
                </a:schemeClr>
              </a:solidFill>
            </a:endParaRPr>
          </a:p>
        </p:txBody>
      </p:sp>
    </p:spTree>
    <p:extLst>
      <p:ext uri="{BB962C8B-B14F-4D97-AF65-F5344CB8AC3E}">
        <p14:creationId xmlns:p14="http://schemas.microsoft.com/office/powerpoint/2010/main" val="1638622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60000"/>
                    <a:lumOff val="40000"/>
                  </a:schemeClr>
                </a:solidFill>
              </a:rPr>
              <a:t>Spiritual Effect</a:t>
            </a:r>
            <a:endParaRPr lang="en-US" dirty="0">
              <a:solidFill>
                <a:schemeClr val="accent4">
                  <a:lumMod val="60000"/>
                  <a:lumOff val="40000"/>
                </a:schemeClr>
              </a:solidFill>
            </a:endParaRPr>
          </a:p>
        </p:txBody>
      </p:sp>
      <p:sp>
        <p:nvSpPr>
          <p:cNvPr id="3" name="Content Placeholder 2"/>
          <p:cNvSpPr>
            <a:spLocks noGrp="1"/>
          </p:cNvSpPr>
          <p:nvPr>
            <p:ph idx="1"/>
          </p:nvPr>
        </p:nvSpPr>
        <p:spPr/>
        <p:txBody>
          <a:bodyPr>
            <a:normAutofit fontScale="92500" lnSpcReduction="10000"/>
          </a:bodyPr>
          <a:lstStyle/>
          <a:p>
            <a:pPr marL="0" indent="0">
              <a:lnSpc>
                <a:spcPct val="80000"/>
              </a:lnSpc>
              <a:spcBef>
                <a:spcPts val="700"/>
              </a:spcBef>
              <a:buNone/>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GB" altLang="en-US" b="1" dirty="0">
                <a:solidFill>
                  <a:schemeClr val="accent4">
                    <a:lumMod val="60000"/>
                    <a:lumOff val="40000"/>
                  </a:schemeClr>
                </a:solidFill>
              </a:rPr>
              <a:t>1.  the uniting of the sick person to the passion of Christ, for his own good and that of the whole Church;</a:t>
            </a:r>
          </a:p>
          <a:p>
            <a:pPr marL="0" indent="0">
              <a:lnSpc>
                <a:spcPct val="80000"/>
              </a:lnSpc>
              <a:spcBef>
                <a:spcPts val="700"/>
              </a:spcBef>
              <a:buNone/>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GB" altLang="en-US" b="1" dirty="0" smtClean="0">
                <a:solidFill>
                  <a:schemeClr val="accent4">
                    <a:lumMod val="60000"/>
                    <a:lumOff val="40000"/>
                  </a:schemeClr>
                </a:solidFill>
              </a:rPr>
              <a:t>2</a:t>
            </a:r>
            <a:r>
              <a:rPr lang="en-GB" altLang="en-US" b="1" dirty="0">
                <a:solidFill>
                  <a:schemeClr val="accent4">
                    <a:lumMod val="60000"/>
                    <a:lumOff val="40000"/>
                  </a:schemeClr>
                </a:solidFill>
              </a:rPr>
              <a:t>.  the strengthening, peace, and courage to endure in a Christian manner the suffering of illness or old age;</a:t>
            </a:r>
          </a:p>
          <a:p>
            <a:pPr marL="0" indent="0">
              <a:lnSpc>
                <a:spcPct val="80000"/>
              </a:lnSpc>
              <a:spcBef>
                <a:spcPts val="700"/>
              </a:spcBef>
              <a:buNone/>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GB" altLang="en-US" b="1" dirty="0" smtClean="0">
                <a:solidFill>
                  <a:schemeClr val="accent4">
                    <a:lumMod val="60000"/>
                    <a:lumOff val="40000"/>
                  </a:schemeClr>
                </a:solidFill>
              </a:rPr>
              <a:t>3</a:t>
            </a:r>
            <a:r>
              <a:rPr lang="en-GB" altLang="en-US" b="1" dirty="0">
                <a:solidFill>
                  <a:schemeClr val="accent4">
                    <a:lumMod val="60000"/>
                    <a:lumOff val="40000"/>
                  </a:schemeClr>
                </a:solidFill>
              </a:rPr>
              <a:t>.  the forgiveness of sins, if the sick person was not able to obtain it through the sacrament of </a:t>
            </a:r>
            <a:r>
              <a:rPr lang="en-GB" altLang="en-US" b="1" dirty="0" smtClean="0">
                <a:solidFill>
                  <a:schemeClr val="accent4">
                    <a:lumMod val="60000"/>
                    <a:lumOff val="40000"/>
                  </a:schemeClr>
                </a:solidFill>
              </a:rPr>
              <a:t>Penance;</a:t>
            </a:r>
          </a:p>
          <a:p>
            <a:pPr marL="0" indent="0">
              <a:lnSpc>
                <a:spcPct val="80000"/>
              </a:lnSpc>
              <a:spcBef>
                <a:spcPts val="700"/>
              </a:spcBef>
              <a:buNone/>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GB" altLang="en-US" b="1" dirty="0" smtClean="0">
                <a:solidFill>
                  <a:schemeClr val="accent4">
                    <a:lumMod val="60000"/>
                    <a:lumOff val="40000"/>
                  </a:schemeClr>
                </a:solidFill>
              </a:rPr>
              <a:t>4.  the restoration of health, if it is conducive to the salvation of his soul;</a:t>
            </a:r>
          </a:p>
          <a:p>
            <a:pPr marL="0" indent="0">
              <a:lnSpc>
                <a:spcPct val="80000"/>
              </a:lnSpc>
              <a:spcBef>
                <a:spcPts val="700"/>
              </a:spcBef>
              <a:buNone/>
              <a:tabLst>
                <a:tab pos="331788" algn="l"/>
                <a:tab pos="444500" algn="l"/>
                <a:tab pos="901700" algn="l"/>
                <a:tab pos="1358900" algn="l"/>
                <a:tab pos="1816100" algn="l"/>
                <a:tab pos="2273300" algn="l"/>
                <a:tab pos="2730500" algn="l"/>
                <a:tab pos="3187700" algn="l"/>
                <a:tab pos="3644900" algn="l"/>
                <a:tab pos="4102100" algn="l"/>
                <a:tab pos="4559300" algn="l"/>
                <a:tab pos="5016500" algn="l"/>
                <a:tab pos="5473700" algn="l"/>
                <a:tab pos="5930900" algn="l"/>
                <a:tab pos="6388100" algn="l"/>
                <a:tab pos="6845300" algn="l"/>
                <a:tab pos="7302500" algn="l"/>
                <a:tab pos="7759700" algn="l"/>
                <a:tab pos="8216900" algn="l"/>
                <a:tab pos="8674100" algn="l"/>
                <a:tab pos="9131300" algn="l"/>
              </a:tabLst>
            </a:pPr>
            <a:r>
              <a:rPr lang="en-GB" altLang="en-US" b="1" dirty="0" smtClean="0">
                <a:solidFill>
                  <a:schemeClr val="accent4">
                    <a:lumMod val="60000"/>
                    <a:lumOff val="40000"/>
                  </a:schemeClr>
                </a:solidFill>
              </a:rPr>
              <a:t>5</a:t>
            </a:r>
            <a:r>
              <a:rPr lang="en-GB" altLang="en-US" b="1" dirty="0">
                <a:solidFill>
                  <a:schemeClr val="accent4">
                    <a:lumMod val="60000"/>
                    <a:lumOff val="40000"/>
                  </a:schemeClr>
                </a:solidFill>
              </a:rPr>
              <a:t>.  the preparation for passing over to eternal life.</a:t>
            </a:r>
          </a:p>
          <a:p>
            <a:endParaRPr lang="en-US" dirty="0">
              <a:solidFill>
                <a:schemeClr val="accent4">
                  <a:lumMod val="60000"/>
                  <a:lumOff val="40000"/>
                </a:schemeClr>
              </a:solidFill>
            </a:endParaRPr>
          </a:p>
        </p:txBody>
      </p:sp>
    </p:spTree>
    <p:extLst>
      <p:ext uri="{BB962C8B-B14F-4D97-AF65-F5344CB8AC3E}">
        <p14:creationId xmlns:p14="http://schemas.microsoft.com/office/powerpoint/2010/main" val="2477058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60000"/>
                    <a:lumOff val="40000"/>
                  </a:schemeClr>
                </a:solidFill>
              </a:rPr>
              <a:t>True Stories</a:t>
            </a:r>
            <a:endParaRPr lang="en-US" dirty="0">
              <a:solidFill>
                <a:schemeClr val="accent4">
                  <a:lumMod val="60000"/>
                  <a:lumOff val="40000"/>
                </a:schemeClr>
              </a:solidFill>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681627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292946" y="-43962"/>
            <a:ext cx="9653692" cy="6934200"/>
          </a:xfrm>
          <a:prstGeom prst="rect">
            <a:avLst/>
          </a:prstGeom>
        </p:spPr>
      </p:pic>
      <p:sp>
        <p:nvSpPr>
          <p:cNvPr id="4" name="Rounded Rectangle 3"/>
          <p:cNvSpPr/>
          <p:nvPr/>
        </p:nvSpPr>
        <p:spPr>
          <a:xfrm>
            <a:off x="-76200" y="-20913"/>
            <a:ext cx="9220200" cy="11049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 y="-11724"/>
            <a:ext cx="9220200" cy="1077218"/>
          </a:xfrm>
          <a:prstGeom prst="rect">
            <a:avLst/>
          </a:prstGeom>
          <a:noFill/>
        </p:spPr>
        <p:txBody>
          <a:bodyPr wrap="square" rtlCol="0">
            <a:spAutoFit/>
          </a:bodyPr>
          <a:lstStyle/>
          <a:p>
            <a:pPr algn="ctr"/>
            <a:r>
              <a:rPr lang="en-US" sz="1600" b="1" dirty="0" smtClean="0"/>
              <a:t>CCC 1421</a:t>
            </a:r>
            <a:r>
              <a:rPr lang="en-US" sz="1600" dirty="0"/>
              <a:t> The Lord Jesus Christ, physician of our souls and bodies, who forgave the sins of the paralytic and restored him to bodily health,</a:t>
            </a:r>
            <a:r>
              <a:rPr lang="en-US" sz="1600" baseline="30000" dirty="0"/>
              <a:t> </a:t>
            </a:r>
            <a:r>
              <a:rPr lang="en-US" sz="1600" dirty="0"/>
              <a:t>has willed that his Church continue, in the power of the Holy Spirit, his work of healing and salvation, even among her own members. This is the purpose of the two sacraments of healing: the sacrament of Penance and the sacrament of Anointing of the Sick.</a:t>
            </a:r>
          </a:p>
        </p:txBody>
      </p:sp>
      <p:sp>
        <p:nvSpPr>
          <p:cNvPr id="8" name="Rectangle 7"/>
          <p:cNvSpPr/>
          <p:nvPr/>
        </p:nvSpPr>
        <p:spPr>
          <a:xfrm>
            <a:off x="-76200" y="6323534"/>
            <a:ext cx="1210588" cy="369332"/>
          </a:xfrm>
          <a:prstGeom prst="rect">
            <a:avLst/>
          </a:prstGeom>
        </p:spPr>
        <p:txBody>
          <a:bodyPr wrap="none">
            <a:spAutoFit/>
          </a:bodyPr>
          <a:lstStyle/>
          <a:p>
            <a:r>
              <a:rPr lang="en-US" i="1" dirty="0">
                <a:solidFill>
                  <a:schemeClr val="bg1"/>
                </a:solidFill>
                <a:latin typeface="Arial" panose="020B0604020202020204" pitchFamily="34" charset="0"/>
              </a:rPr>
              <a:t>Mk</a:t>
            </a:r>
            <a:r>
              <a:rPr lang="en-US" dirty="0">
                <a:solidFill>
                  <a:schemeClr val="bg1"/>
                </a:solidFill>
                <a:latin typeface="Arial" panose="020B0604020202020204" pitchFamily="34" charset="0"/>
              </a:rPr>
              <a:t> </a:t>
            </a:r>
            <a:r>
              <a:rPr lang="en-US" dirty="0" smtClean="0">
                <a:solidFill>
                  <a:schemeClr val="bg1"/>
                </a:solidFill>
                <a:latin typeface="Arial" panose="020B0604020202020204" pitchFamily="34" charset="0"/>
              </a:rPr>
              <a:t>2:1-12</a:t>
            </a:r>
            <a:endParaRPr lang="en-US" dirty="0">
              <a:solidFill>
                <a:schemeClr val="bg1"/>
              </a:solidFill>
            </a:endParaRPr>
          </a:p>
        </p:txBody>
      </p:sp>
    </p:spTree>
    <p:extLst>
      <p:ext uri="{BB962C8B-B14F-4D97-AF65-F5344CB8AC3E}">
        <p14:creationId xmlns:p14="http://schemas.microsoft.com/office/powerpoint/2010/main" val="2880798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Literal</a:t>
            </a:r>
            <a:endParaRPr lang="en-US" dirty="0">
              <a:solidFill>
                <a:schemeClr val="bg1"/>
              </a:solidFill>
            </a:endParaRPr>
          </a:p>
        </p:txBody>
      </p:sp>
      <p:sp>
        <p:nvSpPr>
          <p:cNvPr id="3" name="Content Placeholder 2"/>
          <p:cNvSpPr>
            <a:spLocks noGrp="1"/>
          </p:cNvSpPr>
          <p:nvPr>
            <p:ph idx="1"/>
          </p:nvPr>
        </p:nvSpPr>
        <p:spPr/>
        <p:txBody>
          <a:bodyPr/>
          <a:lstStyle/>
          <a:p>
            <a:pPr lvl="0">
              <a:buClr>
                <a:srgbClr val="FFCC99"/>
              </a:buClr>
              <a:buSzPct val="45000"/>
              <a:buFont typeface="StarSymbol"/>
              <a:buChar char="●"/>
            </a:pPr>
            <a:r>
              <a:rPr lang="en-US" dirty="0">
                <a:solidFill>
                  <a:schemeClr val="bg1"/>
                </a:solidFill>
              </a:rPr>
              <a:t>People brought a paralytic (a man who could not walk) to him and he said, “Your sins are forgiven”.</a:t>
            </a:r>
          </a:p>
          <a:p>
            <a:pPr lvl="0">
              <a:buClr>
                <a:srgbClr val="FFCC99"/>
              </a:buClr>
              <a:buSzPct val="45000"/>
              <a:buFont typeface="StarSymbol"/>
              <a:buChar char="●"/>
            </a:pPr>
            <a:r>
              <a:rPr lang="en-US" dirty="0">
                <a:solidFill>
                  <a:schemeClr val="bg1"/>
                </a:solidFill>
              </a:rPr>
              <a:t>The Scribes said that he was blaspheming by claiming to forgive sins.</a:t>
            </a:r>
          </a:p>
          <a:p>
            <a:pPr lvl="0">
              <a:buClr>
                <a:srgbClr val="FFCC99"/>
              </a:buClr>
              <a:buSzPct val="45000"/>
              <a:buFont typeface="StarSymbol"/>
              <a:buChar char="●"/>
            </a:pPr>
            <a:r>
              <a:rPr lang="en-US" dirty="0">
                <a:solidFill>
                  <a:schemeClr val="bg1"/>
                </a:solidFill>
              </a:rPr>
              <a:t>Jesus demonstrates his power to forgive sins by healing the man.</a:t>
            </a:r>
          </a:p>
          <a:p>
            <a:pPr lvl="0">
              <a:buClr>
                <a:srgbClr val="FFCC99"/>
              </a:buClr>
              <a:buSzPct val="45000"/>
              <a:buFont typeface="StarSymbol"/>
              <a:buChar char="●"/>
            </a:pPr>
            <a:r>
              <a:rPr lang="en-US" dirty="0">
                <a:solidFill>
                  <a:schemeClr val="bg1"/>
                </a:solidFill>
              </a:rPr>
              <a:t>The crowds were afraid and glorified God.</a:t>
            </a:r>
          </a:p>
          <a:p>
            <a:endParaRPr lang="en-US" dirty="0">
              <a:solidFill>
                <a:schemeClr val="bg1"/>
              </a:solidFill>
            </a:endParaRPr>
          </a:p>
        </p:txBody>
      </p:sp>
    </p:spTree>
    <p:extLst>
      <p:ext uri="{BB962C8B-B14F-4D97-AF65-F5344CB8AC3E}">
        <p14:creationId xmlns:p14="http://schemas.microsoft.com/office/powerpoint/2010/main" val="1484245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Allegorical</a:t>
            </a:r>
            <a:endParaRPr lang="en-US"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lvl="0">
              <a:buClr>
                <a:srgbClr val="FFCC99"/>
              </a:buClr>
              <a:buSzPct val="45000"/>
              <a:buFont typeface="StarSymbol"/>
              <a:buChar char="●"/>
            </a:pPr>
            <a:r>
              <a:rPr lang="en-US" b="1" dirty="0">
                <a:solidFill>
                  <a:schemeClr val="bg1"/>
                </a:solidFill>
              </a:rPr>
              <a:t>His own city = Capernaum (Peter's house)</a:t>
            </a:r>
          </a:p>
          <a:p>
            <a:pPr lvl="0">
              <a:buClr>
                <a:srgbClr val="FFCC99"/>
              </a:buClr>
              <a:buSzPct val="45000"/>
              <a:buFont typeface="StarSymbol"/>
              <a:buChar char="●"/>
            </a:pPr>
            <a:r>
              <a:rPr lang="en-US" b="1" dirty="0">
                <a:solidFill>
                  <a:schemeClr val="bg1"/>
                </a:solidFill>
              </a:rPr>
              <a:t>Blasphemy = From the scribe's perspective only God can forgive sins.</a:t>
            </a:r>
          </a:p>
          <a:p>
            <a:pPr lvl="0">
              <a:buClr>
                <a:srgbClr val="FFCC99"/>
              </a:buClr>
              <a:buSzPct val="45000"/>
              <a:buFont typeface="StarSymbol"/>
              <a:buChar char="●"/>
            </a:pPr>
            <a:r>
              <a:rPr lang="en-US" b="1" dirty="0">
                <a:solidFill>
                  <a:schemeClr val="bg1"/>
                </a:solidFill>
              </a:rPr>
              <a:t>Forgiveness of sins was only possible through sacrifice at the Temple</a:t>
            </a:r>
          </a:p>
          <a:p>
            <a:pPr lvl="0">
              <a:buClr>
                <a:srgbClr val="FFCC99"/>
              </a:buClr>
              <a:buSzPct val="45000"/>
              <a:buFont typeface="StarSymbol"/>
              <a:buChar char="●"/>
            </a:pPr>
            <a:r>
              <a:rPr lang="en-US" b="1" dirty="0">
                <a:solidFill>
                  <a:schemeClr val="bg1"/>
                </a:solidFill>
              </a:rPr>
              <a:t>Since forgiveness can not be verified by the observers he demonstrates his power by healing the man</a:t>
            </a:r>
            <a:r>
              <a:rPr lang="en-US" b="1" dirty="0" smtClean="0">
                <a:solidFill>
                  <a:schemeClr val="bg1"/>
                </a:solidFill>
              </a:rPr>
              <a:t>.</a:t>
            </a:r>
          </a:p>
          <a:p>
            <a:pPr lvl="0">
              <a:buClr>
                <a:srgbClr val="FFCC99"/>
              </a:buClr>
              <a:buSzPct val="45000"/>
              <a:buFont typeface="StarSymbol"/>
              <a:buChar char="●"/>
            </a:pPr>
            <a:r>
              <a:rPr lang="en-US" b="1" dirty="0" smtClean="0">
                <a:solidFill>
                  <a:schemeClr val="bg1"/>
                </a:solidFill>
              </a:rPr>
              <a:t>Paralysis = Power of Sin</a:t>
            </a:r>
            <a:endParaRPr lang="en-US" b="1" dirty="0">
              <a:solidFill>
                <a:schemeClr val="bg1"/>
              </a:solidFill>
            </a:endParaRPr>
          </a:p>
          <a:p>
            <a:pPr lvl="0">
              <a:buClr>
                <a:srgbClr val="FFCC99"/>
              </a:buClr>
              <a:buSzPct val="45000"/>
              <a:buFont typeface="StarSymbol"/>
              <a:buChar char="●"/>
            </a:pPr>
            <a:r>
              <a:rPr lang="en-US" b="1" dirty="0">
                <a:solidFill>
                  <a:schemeClr val="bg1"/>
                </a:solidFill>
              </a:rPr>
              <a:t>His power over paralysis is due to the fact that he has power over sin. In the OT(Psalm 107:17) sin is the direct cause of the man's paralysis.</a:t>
            </a:r>
          </a:p>
          <a:p>
            <a:pPr lvl="0">
              <a:buClr>
                <a:srgbClr val="FFCC99"/>
              </a:buClr>
              <a:buSzPct val="45000"/>
              <a:buFont typeface="StarSymbol"/>
              <a:buChar char="●"/>
            </a:pPr>
            <a:r>
              <a:rPr lang="en-US" b="1" dirty="0">
                <a:solidFill>
                  <a:schemeClr val="bg1"/>
                </a:solidFill>
              </a:rPr>
              <a:t>If he claims to have power over the cause then he would also have power over the effect.</a:t>
            </a:r>
          </a:p>
          <a:p>
            <a:endParaRPr lang="en-US" dirty="0">
              <a:solidFill>
                <a:schemeClr val="bg1"/>
              </a:solidFill>
            </a:endParaRPr>
          </a:p>
        </p:txBody>
      </p:sp>
    </p:spTree>
    <p:extLst>
      <p:ext uri="{BB962C8B-B14F-4D97-AF65-F5344CB8AC3E}">
        <p14:creationId xmlns:p14="http://schemas.microsoft.com/office/powerpoint/2010/main" val="2227011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Frozen in Sin</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2133600" y="1752600"/>
            <a:ext cx="4651651" cy="4048095"/>
          </a:xfrm>
          <a:prstGeom prst="rect">
            <a:avLst/>
          </a:prstGeom>
        </p:spPr>
      </p:pic>
    </p:spTree>
    <p:extLst>
      <p:ext uri="{BB962C8B-B14F-4D97-AF65-F5344CB8AC3E}">
        <p14:creationId xmlns:p14="http://schemas.microsoft.com/office/powerpoint/2010/main" val="268803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Moral</a:t>
            </a:r>
            <a:endParaRPr lang="en-US" dirty="0">
              <a:solidFill>
                <a:schemeClr val="bg1"/>
              </a:solidFill>
            </a:endParaRPr>
          </a:p>
        </p:txBody>
      </p:sp>
      <p:sp>
        <p:nvSpPr>
          <p:cNvPr id="3" name="Content Placeholder 2"/>
          <p:cNvSpPr>
            <a:spLocks noGrp="1"/>
          </p:cNvSpPr>
          <p:nvPr>
            <p:ph idx="1"/>
          </p:nvPr>
        </p:nvSpPr>
        <p:spPr/>
        <p:txBody>
          <a:bodyPr>
            <a:normAutofit fontScale="85000" lnSpcReduction="10000"/>
          </a:bodyPr>
          <a:lstStyle/>
          <a:p>
            <a:pPr lvl="0">
              <a:buClr>
                <a:srgbClr val="FFCC99"/>
              </a:buClr>
              <a:buSzPct val="45000"/>
              <a:buFont typeface="StarSymbol"/>
              <a:buChar char="●"/>
            </a:pPr>
            <a:r>
              <a:rPr lang="en-US" dirty="0">
                <a:solidFill>
                  <a:schemeClr val="bg1"/>
                </a:solidFill>
              </a:rPr>
              <a:t>The faith of the people encouraged and led to the miracle.</a:t>
            </a:r>
          </a:p>
          <a:p>
            <a:pPr>
              <a:buClr>
                <a:srgbClr val="FFCC99"/>
              </a:buClr>
              <a:buSzPct val="45000"/>
              <a:buFont typeface="StarSymbol"/>
              <a:buChar char="●"/>
            </a:pPr>
            <a:r>
              <a:rPr lang="en-US" dirty="0">
                <a:solidFill>
                  <a:schemeClr val="bg1"/>
                </a:solidFill>
              </a:rPr>
              <a:t>There is a link between sickness and sin-It's an indirect link.</a:t>
            </a:r>
          </a:p>
          <a:p>
            <a:pPr lvl="0">
              <a:buClr>
                <a:srgbClr val="FFCC99"/>
              </a:buClr>
              <a:buSzPct val="45000"/>
              <a:buFont typeface="StarSymbol"/>
              <a:buChar char="●"/>
            </a:pPr>
            <a:r>
              <a:rPr lang="en-US" dirty="0" smtClean="0">
                <a:solidFill>
                  <a:schemeClr val="bg1"/>
                </a:solidFill>
              </a:rPr>
              <a:t>When </a:t>
            </a:r>
            <a:r>
              <a:rPr lang="en-US" dirty="0">
                <a:solidFill>
                  <a:schemeClr val="bg1"/>
                </a:solidFill>
              </a:rPr>
              <a:t>we are sick we should have faith and we should seek forgiveness of sins—Anointing of sick includes reconciliation.</a:t>
            </a:r>
          </a:p>
          <a:p>
            <a:pPr lvl="0">
              <a:buClr>
                <a:srgbClr val="FFCC99"/>
              </a:buClr>
              <a:buSzPct val="45000"/>
              <a:buFont typeface="StarSymbol"/>
              <a:buChar char="●"/>
            </a:pPr>
            <a:r>
              <a:rPr lang="en-US" dirty="0" smtClean="0">
                <a:solidFill>
                  <a:schemeClr val="bg1"/>
                </a:solidFill>
              </a:rPr>
              <a:t>Jesus </a:t>
            </a:r>
            <a:r>
              <a:rPr lang="en-US" dirty="0">
                <a:solidFill>
                  <a:schemeClr val="bg1"/>
                </a:solidFill>
              </a:rPr>
              <a:t>power to forgive is </a:t>
            </a:r>
            <a:r>
              <a:rPr lang="en-US" dirty="0" smtClean="0">
                <a:solidFill>
                  <a:schemeClr val="bg1"/>
                </a:solidFill>
              </a:rPr>
              <a:t>as great as his </a:t>
            </a:r>
            <a:r>
              <a:rPr lang="en-US" dirty="0">
                <a:solidFill>
                  <a:schemeClr val="bg1"/>
                </a:solidFill>
              </a:rPr>
              <a:t>power to heal.</a:t>
            </a:r>
          </a:p>
          <a:p>
            <a:pPr lvl="0">
              <a:buClr>
                <a:srgbClr val="FFCC99"/>
              </a:buClr>
              <a:buSzPct val="45000"/>
              <a:buFont typeface="StarSymbol"/>
              <a:buChar char="●"/>
            </a:pPr>
            <a:r>
              <a:rPr lang="en-US" dirty="0">
                <a:solidFill>
                  <a:schemeClr val="bg1"/>
                </a:solidFill>
              </a:rPr>
              <a:t>Jesus invests the Apostles with the same power to forgive </a:t>
            </a:r>
            <a:r>
              <a:rPr lang="en-US" dirty="0" smtClean="0">
                <a:solidFill>
                  <a:schemeClr val="bg1"/>
                </a:solidFill>
              </a:rPr>
              <a:t>sins (</a:t>
            </a:r>
            <a:r>
              <a:rPr lang="en-US" dirty="0" err="1">
                <a:solidFill>
                  <a:schemeClr val="bg1"/>
                </a:solidFill>
              </a:rPr>
              <a:t>Jn</a:t>
            </a:r>
            <a:r>
              <a:rPr lang="en-US" dirty="0">
                <a:solidFill>
                  <a:schemeClr val="bg1"/>
                </a:solidFill>
              </a:rPr>
              <a:t> 20:23) : Sacrament of </a:t>
            </a:r>
            <a:r>
              <a:rPr lang="en-US" dirty="0" smtClean="0">
                <a:solidFill>
                  <a:schemeClr val="bg1"/>
                </a:solidFill>
              </a:rPr>
              <a:t>Reconciliation.</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830867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Anagogical</a:t>
            </a:r>
            <a:endParaRPr lang="en-US" dirty="0">
              <a:solidFill>
                <a:schemeClr val="bg1"/>
              </a:solidFill>
            </a:endParaRPr>
          </a:p>
        </p:txBody>
      </p:sp>
      <p:sp>
        <p:nvSpPr>
          <p:cNvPr id="3" name="Content Placeholder 2"/>
          <p:cNvSpPr>
            <a:spLocks noGrp="1"/>
          </p:cNvSpPr>
          <p:nvPr>
            <p:ph idx="1"/>
          </p:nvPr>
        </p:nvSpPr>
        <p:spPr>
          <a:xfrm>
            <a:off x="331177" y="1417638"/>
            <a:ext cx="8382000" cy="4953000"/>
          </a:xfrm>
        </p:spPr>
        <p:txBody>
          <a:bodyPr>
            <a:normAutofit fontScale="92500" lnSpcReduction="20000"/>
          </a:bodyPr>
          <a:lstStyle/>
          <a:p>
            <a:pPr lvl="0">
              <a:buClr>
                <a:srgbClr val="FFCC99"/>
              </a:buClr>
              <a:buSzPct val="45000"/>
              <a:buFont typeface="StarSymbol"/>
              <a:buChar char="●"/>
            </a:pPr>
            <a:r>
              <a:rPr lang="en-US" dirty="0">
                <a:solidFill>
                  <a:schemeClr val="bg1"/>
                </a:solidFill>
              </a:rPr>
              <a:t>Rise, take up your bed(his Body) and go home(heaven)</a:t>
            </a:r>
          </a:p>
          <a:p>
            <a:pPr lvl="0">
              <a:buClr>
                <a:srgbClr val="FFCC99"/>
              </a:buClr>
              <a:buSzPct val="45000"/>
              <a:buFont typeface="StarSymbol"/>
              <a:buChar char="●"/>
            </a:pPr>
            <a:r>
              <a:rPr lang="en-US" dirty="0">
                <a:solidFill>
                  <a:schemeClr val="bg1"/>
                </a:solidFill>
              </a:rPr>
              <a:t>The healing of the paralytic signifies the future resurrection of the </a:t>
            </a:r>
            <a:r>
              <a:rPr lang="en-US" dirty="0" smtClean="0">
                <a:solidFill>
                  <a:schemeClr val="bg1"/>
                </a:solidFill>
              </a:rPr>
              <a:t>faithful. </a:t>
            </a:r>
          </a:p>
          <a:p>
            <a:pPr lvl="1">
              <a:buClr>
                <a:srgbClr val="FFCC99"/>
              </a:buClr>
              <a:buSzPct val="45000"/>
              <a:buFont typeface="StarSymbol"/>
              <a:buChar char="●"/>
            </a:pPr>
            <a:r>
              <a:rPr lang="en-US" dirty="0" smtClean="0">
                <a:solidFill>
                  <a:schemeClr val="bg1"/>
                </a:solidFill>
                <a:latin typeface="Albany" pitchFamily="18"/>
                <a:cs typeface="Tahoma" pitchFamily="2"/>
              </a:rPr>
              <a:t>And </a:t>
            </a:r>
            <a:r>
              <a:rPr lang="en-US" dirty="0">
                <a:solidFill>
                  <a:schemeClr val="bg1"/>
                </a:solidFill>
                <a:latin typeface="Albany" pitchFamily="18"/>
                <a:cs typeface="Tahoma" pitchFamily="2"/>
              </a:rPr>
              <a:t>he rose = </a:t>
            </a:r>
            <a:r>
              <a:rPr lang="en-US" dirty="0" smtClean="0">
                <a:solidFill>
                  <a:schemeClr val="bg1"/>
                </a:solidFill>
                <a:latin typeface="Albany" pitchFamily="18"/>
                <a:cs typeface="Tahoma" pitchFamily="2"/>
              </a:rPr>
              <a:t>Resurrection</a:t>
            </a:r>
          </a:p>
          <a:p>
            <a:pPr lvl="1">
              <a:buClr>
                <a:srgbClr val="FFCC99"/>
              </a:buClr>
              <a:buSzPct val="45000"/>
              <a:buFont typeface="StarSymbol"/>
              <a:buChar char="●"/>
            </a:pPr>
            <a:r>
              <a:rPr lang="en-US" dirty="0" smtClean="0">
                <a:solidFill>
                  <a:schemeClr val="bg1"/>
                </a:solidFill>
                <a:latin typeface="Albany" pitchFamily="18"/>
                <a:cs typeface="Tahoma" pitchFamily="2"/>
              </a:rPr>
              <a:t>And </a:t>
            </a:r>
            <a:r>
              <a:rPr lang="en-US" dirty="0">
                <a:solidFill>
                  <a:schemeClr val="bg1"/>
                </a:solidFill>
                <a:latin typeface="Albany" pitchFamily="18"/>
                <a:cs typeface="Tahoma" pitchFamily="2"/>
              </a:rPr>
              <a:t>went home = Heaven</a:t>
            </a:r>
          </a:p>
          <a:p>
            <a:pPr lvl="0">
              <a:buClr>
                <a:srgbClr val="FFCC99"/>
              </a:buClr>
              <a:buSzPct val="45000"/>
              <a:buFont typeface="StarSymbol"/>
              <a:buChar char="●"/>
            </a:pPr>
            <a:r>
              <a:rPr lang="en-US" dirty="0">
                <a:solidFill>
                  <a:schemeClr val="bg1"/>
                </a:solidFill>
              </a:rPr>
              <a:t>The paralytic is the Christian whose sins are forgiven and who stands before God as </a:t>
            </a:r>
            <a:r>
              <a:rPr lang="en-US" dirty="0" smtClean="0">
                <a:solidFill>
                  <a:schemeClr val="bg1"/>
                </a:solidFill>
              </a:rPr>
              <a:t>son.</a:t>
            </a:r>
          </a:p>
          <a:p>
            <a:pPr lvl="0">
              <a:buClr>
                <a:srgbClr val="FFCC99"/>
              </a:buClr>
              <a:buSzPct val="45000"/>
              <a:buFont typeface="StarSymbol"/>
              <a:buChar char="●"/>
            </a:pPr>
            <a:r>
              <a:rPr lang="en-US" dirty="0" smtClean="0">
                <a:solidFill>
                  <a:schemeClr val="bg1"/>
                </a:solidFill>
              </a:rPr>
              <a:t>“He </a:t>
            </a:r>
            <a:r>
              <a:rPr lang="en-US" dirty="0">
                <a:solidFill>
                  <a:schemeClr val="bg1"/>
                </a:solidFill>
              </a:rPr>
              <a:t>will wipe away every tear from their eyes, and there will be no more death or mourning or crying or pain, for the former things have passed away</a:t>
            </a:r>
            <a:r>
              <a:rPr lang="en-US" dirty="0" smtClean="0">
                <a:solidFill>
                  <a:schemeClr val="bg1"/>
                </a:solidFill>
              </a:rPr>
              <a:t>.” Rev 21:4</a:t>
            </a:r>
            <a:endParaRPr lang="en-US" u="sng"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927895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Jesus’ Power to forgive</a:t>
            </a:r>
            <a:endParaRPr lang="en-US" dirty="0">
              <a:solidFill>
                <a:schemeClr val="bg1"/>
              </a:solidFill>
            </a:endParaRPr>
          </a:p>
        </p:txBody>
      </p:sp>
      <p:sp>
        <p:nvSpPr>
          <p:cNvPr id="3" name="Content Placeholder 2"/>
          <p:cNvSpPr>
            <a:spLocks noGrp="1"/>
          </p:cNvSpPr>
          <p:nvPr>
            <p:ph idx="1"/>
          </p:nvPr>
        </p:nvSpPr>
        <p:spPr/>
        <p:txBody>
          <a:bodyPr/>
          <a:lstStyle/>
          <a:p>
            <a:pPr lvl="0"/>
            <a:r>
              <a:rPr lang="en-US" dirty="0" smtClean="0">
                <a:solidFill>
                  <a:schemeClr val="bg1"/>
                </a:solidFill>
              </a:rPr>
              <a:t>Jesus </a:t>
            </a:r>
            <a:r>
              <a:rPr lang="en-US" dirty="0">
                <a:solidFill>
                  <a:schemeClr val="bg1"/>
                </a:solidFill>
              </a:rPr>
              <a:t>had authority over </a:t>
            </a:r>
            <a:r>
              <a:rPr lang="en-US" dirty="0" smtClean="0">
                <a:solidFill>
                  <a:schemeClr val="bg1"/>
                </a:solidFill>
              </a:rPr>
              <a:t>sin.</a:t>
            </a:r>
          </a:p>
          <a:p>
            <a:pPr lvl="0"/>
            <a:r>
              <a:rPr lang="en-US" dirty="0" smtClean="0">
                <a:solidFill>
                  <a:schemeClr val="bg1"/>
                </a:solidFill>
              </a:rPr>
              <a:t>When faced with a denial of his authority he demonstrated it by the cause and effect dynamic.</a:t>
            </a:r>
            <a:endParaRPr lang="en-US" dirty="0">
              <a:solidFill>
                <a:schemeClr val="bg1"/>
              </a:solidFill>
            </a:endParaRPr>
          </a:p>
          <a:p>
            <a:r>
              <a:rPr lang="en-US" dirty="0" smtClean="0">
                <a:solidFill>
                  <a:schemeClr val="bg1"/>
                </a:solidFill>
              </a:rPr>
              <a:t>By doing this he is showing divine power of forgiveness vs human power to forgive.</a:t>
            </a:r>
          </a:p>
          <a:p>
            <a:pPr lvl="1"/>
            <a:r>
              <a:rPr lang="en-US" dirty="0" smtClean="0">
                <a:solidFill>
                  <a:schemeClr val="bg1"/>
                </a:solidFill>
              </a:rPr>
              <a:t>What forgiveness is and what forgiveness is not.</a:t>
            </a:r>
          </a:p>
          <a:p>
            <a:r>
              <a:rPr lang="en-US" dirty="0" smtClean="0">
                <a:solidFill>
                  <a:schemeClr val="bg1"/>
                </a:solidFill>
              </a:rPr>
              <a:t>It’s a claim and proof of divinity.</a:t>
            </a:r>
            <a:endParaRPr lang="en-US" dirty="0">
              <a:solidFill>
                <a:schemeClr val="bg1"/>
              </a:solidFill>
            </a:endParaRPr>
          </a:p>
        </p:txBody>
      </p:sp>
    </p:spTree>
    <p:extLst>
      <p:ext uri="{BB962C8B-B14F-4D97-AF65-F5344CB8AC3E}">
        <p14:creationId xmlns:p14="http://schemas.microsoft.com/office/powerpoint/2010/main" val="3542677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1415</Words>
  <Application>Microsoft Office PowerPoint</Application>
  <PresentationFormat>On-screen Show (4:3)</PresentationFormat>
  <Paragraphs>126</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Albany</vt:lpstr>
      <vt:lpstr>Arial</vt:lpstr>
      <vt:lpstr>Calibri</vt:lpstr>
      <vt:lpstr>StarSymbol</vt:lpstr>
      <vt:lpstr>Tahoma</vt:lpstr>
      <vt:lpstr>Office Theme</vt:lpstr>
      <vt:lpstr>Sacraments of Healing</vt:lpstr>
      <vt:lpstr>Sin and Sickness</vt:lpstr>
      <vt:lpstr>PowerPoint Presentation</vt:lpstr>
      <vt:lpstr>Literal</vt:lpstr>
      <vt:lpstr>Allegorical</vt:lpstr>
      <vt:lpstr>Frozen in Sin</vt:lpstr>
      <vt:lpstr>Moral</vt:lpstr>
      <vt:lpstr>Anagogical</vt:lpstr>
      <vt:lpstr>Jesus’ Power to forgive</vt:lpstr>
      <vt:lpstr>Jesus Empowers the Apostles to Forgive with His Divine Power</vt:lpstr>
      <vt:lpstr>Priest as Mediator for Christ the Head and the Church as Body of Christ</vt:lpstr>
      <vt:lpstr>Sacrament of Reconciliation Parts</vt:lpstr>
      <vt:lpstr>PowerPoint Presentation</vt:lpstr>
      <vt:lpstr>Finding Confession In the Prodigal Son Story</vt:lpstr>
      <vt:lpstr>How our culture views suffering…</vt:lpstr>
      <vt:lpstr>Anointing of The Sick:  Catholic view of Suffering…</vt:lpstr>
      <vt:lpstr>Redemptive Suffering</vt:lpstr>
      <vt:lpstr>Anointing of the Sick in the Bible</vt:lpstr>
      <vt:lpstr>Matter and Form</vt:lpstr>
      <vt:lpstr>Minister and Recipients</vt:lpstr>
      <vt:lpstr>Spiritual Effect</vt:lpstr>
      <vt:lpstr>True Stories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dcmeagle</dc:creator>
  <cp:lastModifiedBy>Sullivan</cp:lastModifiedBy>
  <cp:revision>19</cp:revision>
  <dcterms:created xsi:type="dcterms:W3CDTF">2006-08-16T00:00:00Z</dcterms:created>
  <dcterms:modified xsi:type="dcterms:W3CDTF">2018-05-31T16:13:25Z</dcterms:modified>
</cp:coreProperties>
</file>