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4E5933-9AD9-43DE-A717-6CCBC452DB1C}" type="datetimeFigureOut">
              <a:rPr lang="en-US" smtClean="0"/>
              <a:t>2/26/2019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2A513A2-CE61-4522-9928-807824680CF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82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84E5933-9AD9-43DE-A717-6CCBC452DB1C}"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513A2-CE61-4522-9928-807824680CFD}" type="slidenum">
              <a:rPr lang="en-US" smtClean="0"/>
              <a:t>‹#›</a:t>
            </a:fld>
            <a:endParaRPr lang="en-US"/>
          </a:p>
        </p:txBody>
      </p:sp>
    </p:spTree>
    <p:extLst>
      <p:ext uri="{BB962C8B-B14F-4D97-AF65-F5344CB8AC3E}">
        <p14:creationId xmlns:p14="http://schemas.microsoft.com/office/powerpoint/2010/main" val="413091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4E5933-9AD9-43DE-A717-6CCBC452DB1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513A2-CE61-4522-9928-807824680CF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60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4E5933-9AD9-43DE-A717-6CCBC452DB1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513A2-CE61-4522-9928-807824680CF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062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4E5933-9AD9-43DE-A717-6CCBC452DB1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513A2-CE61-4522-9928-807824680CFD}" type="slidenum">
              <a:rPr lang="en-US" smtClean="0"/>
              <a:t>‹#›</a:t>
            </a:fld>
            <a:endParaRPr lang="en-US"/>
          </a:p>
        </p:txBody>
      </p:sp>
    </p:spTree>
    <p:extLst>
      <p:ext uri="{BB962C8B-B14F-4D97-AF65-F5344CB8AC3E}">
        <p14:creationId xmlns:p14="http://schemas.microsoft.com/office/powerpoint/2010/main" val="1461529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4E5933-9AD9-43DE-A717-6CCBC452DB1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513A2-CE61-4522-9928-807824680CF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4671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4E5933-9AD9-43DE-A717-6CCBC452DB1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513A2-CE61-4522-9928-807824680CF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97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4E5933-9AD9-43DE-A717-6CCBC452DB1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513A2-CE61-4522-9928-807824680CF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57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4E5933-9AD9-43DE-A717-6CCBC452DB1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513A2-CE61-4522-9928-807824680CF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95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4E5933-9AD9-43DE-A717-6CCBC452DB1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513A2-CE61-4522-9928-807824680CFD}" type="slidenum">
              <a:rPr lang="en-US" smtClean="0"/>
              <a:t>‹#›</a:t>
            </a:fld>
            <a:endParaRPr lang="en-US"/>
          </a:p>
        </p:txBody>
      </p:sp>
    </p:spTree>
    <p:extLst>
      <p:ext uri="{BB962C8B-B14F-4D97-AF65-F5344CB8AC3E}">
        <p14:creationId xmlns:p14="http://schemas.microsoft.com/office/powerpoint/2010/main" val="160422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4E5933-9AD9-43DE-A717-6CCBC452DB1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513A2-CE61-4522-9928-807824680CF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38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4E5933-9AD9-43DE-A717-6CCBC452DB1C}"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513A2-CE61-4522-9928-807824680CFD}"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87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4E5933-9AD9-43DE-A717-6CCBC452DB1C}" type="datetimeFigureOut">
              <a:rPr lang="en-US" smtClean="0"/>
              <a:t>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513A2-CE61-4522-9928-807824680CF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23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4E5933-9AD9-43DE-A717-6CCBC452DB1C}" type="datetimeFigureOut">
              <a:rPr lang="en-US" smtClean="0"/>
              <a:t>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513A2-CE61-4522-9928-807824680CF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3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E5933-9AD9-43DE-A717-6CCBC452DB1C}" type="datetimeFigureOut">
              <a:rPr lang="en-US" smtClean="0"/>
              <a:t>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513A2-CE61-4522-9928-807824680CFD}" type="slidenum">
              <a:rPr lang="en-US" smtClean="0"/>
              <a:t>‹#›</a:t>
            </a:fld>
            <a:endParaRPr lang="en-US"/>
          </a:p>
        </p:txBody>
      </p:sp>
    </p:spTree>
    <p:extLst>
      <p:ext uri="{BB962C8B-B14F-4D97-AF65-F5344CB8AC3E}">
        <p14:creationId xmlns:p14="http://schemas.microsoft.com/office/powerpoint/2010/main" val="23213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84E5933-9AD9-43DE-A717-6CCBC452DB1C}"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513A2-CE61-4522-9928-807824680CF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30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84E5933-9AD9-43DE-A717-6CCBC452DB1C}"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513A2-CE61-4522-9928-807824680CFD}" type="slidenum">
              <a:rPr lang="en-US" smtClean="0"/>
              <a:t>‹#›</a:t>
            </a:fld>
            <a:endParaRPr lang="en-US"/>
          </a:p>
        </p:txBody>
      </p:sp>
    </p:spTree>
    <p:extLst>
      <p:ext uri="{BB962C8B-B14F-4D97-AF65-F5344CB8AC3E}">
        <p14:creationId xmlns:p14="http://schemas.microsoft.com/office/powerpoint/2010/main" val="388312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4E5933-9AD9-43DE-A717-6CCBC452DB1C}" type="datetimeFigureOut">
              <a:rPr lang="en-US" smtClean="0"/>
              <a:t>2/26/2019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A513A2-CE61-4522-9928-807824680CFD}" type="slidenum">
              <a:rPr lang="en-US" smtClean="0"/>
              <a:t>‹#›</a:t>
            </a:fld>
            <a:endParaRPr lang="en-US"/>
          </a:p>
        </p:txBody>
      </p:sp>
    </p:spTree>
    <p:extLst>
      <p:ext uri="{BB962C8B-B14F-4D97-AF65-F5344CB8AC3E}">
        <p14:creationId xmlns:p14="http://schemas.microsoft.com/office/powerpoint/2010/main" val="14548781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8000" dirty="0" smtClean="0"/>
              <a:t/>
            </a:r>
            <a:br>
              <a:rPr lang="en-US" sz="8000" dirty="0" smtClean="0"/>
            </a:br>
            <a:r>
              <a:rPr lang="en-US" sz="8000" dirty="0" err="1" smtClean="0">
                <a:solidFill>
                  <a:srgbClr val="7030A0"/>
                </a:solidFill>
              </a:rPr>
              <a:t>SOAPSTone</a:t>
            </a:r>
            <a:r>
              <a:rPr lang="en-US" dirty="0" smtClean="0"/>
              <a:t/>
            </a:r>
            <a:br>
              <a:rPr lang="en-US" dirty="0" smtClean="0"/>
            </a:br>
            <a:endParaRPr lang="en-US" dirty="0"/>
          </a:p>
        </p:txBody>
      </p:sp>
      <p:sp>
        <p:nvSpPr>
          <p:cNvPr id="5" name="Content Placeholder 4"/>
          <p:cNvSpPr>
            <a:spLocks noGrp="1"/>
          </p:cNvSpPr>
          <p:nvPr>
            <p:ph idx="1"/>
          </p:nvPr>
        </p:nvSpPr>
        <p:spPr/>
        <p:txBody>
          <a:bodyPr>
            <a:normAutofit lnSpcReduction="10000"/>
          </a:bodyPr>
          <a:lstStyle/>
          <a:p>
            <a:endParaRPr lang="en-US" dirty="0" smtClean="0"/>
          </a:p>
          <a:p>
            <a:endParaRPr lang="en-US" dirty="0"/>
          </a:p>
          <a:p>
            <a:endParaRPr lang="en-US" dirty="0" smtClean="0"/>
          </a:p>
          <a:p>
            <a:pPr marL="0" indent="0" algn="ctr">
              <a:buNone/>
            </a:pPr>
            <a:r>
              <a:rPr lang="en-US" sz="4000" dirty="0" smtClean="0">
                <a:solidFill>
                  <a:srgbClr val="00B050"/>
                </a:solidFill>
              </a:rPr>
              <a:t>A Strategy for Reading </a:t>
            </a:r>
            <a:r>
              <a:rPr lang="en-US" sz="4000" i="1" dirty="0" smtClean="0">
                <a:solidFill>
                  <a:srgbClr val="00B050"/>
                </a:solidFill>
              </a:rPr>
              <a:t>and</a:t>
            </a:r>
            <a:r>
              <a:rPr lang="en-US" sz="4000" dirty="0" smtClean="0">
                <a:solidFill>
                  <a:srgbClr val="00B050"/>
                </a:solidFill>
              </a:rPr>
              <a:t> Writing</a:t>
            </a:r>
          </a:p>
          <a:p>
            <a:pPr marL="0" indent="0" algn="ctr">
              <a:buNone/>
            </a:pPr>
            <a:endParaRPr lang="en-US" sz="4000" dirty="0">
              <a:solidFill>
                <a:srgbClr val="00B050"/>
              </a:solidFill>
            </a:endParaRPr>
          </a:p>
          <a:p>
            <a:pPr marL="0" indent="0" algn="ctr">
              <a:buNone/>
            </a:pPr>
            <a:r>
              <a:rPr lang="en-US" sz="2000" dirty="0" smtClean="0">
                <a:solidFill>
                  <a:srgbClr val="FFC000"/>
                </a:solidFill>
              </a:rPr>
              <a:t>(The following presentation is based on information developed by the College Board)</a:t>
            </a:r>
            <a:endParaRPr lang="en-US" sz="2000" dirty="0">
              <a:solidFill>
                <a:srgbClr val="FFC000"/>
              </a:solidFill>
            </a:endParaRPr>
          </a:p>
        </p:txBody>
      </p:sp>
    </p:spTree>
    <p:extLst>
      <p:ext uri="{BB962C8B-B14F-4D97-AF65-F5344CB8AC3E}">
        <p14:creationId xmlns:p14="http://schemas.microsoft.com/office/powerpoint/2010/main" val="273844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Tone</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The attitude of the author.</a:t>
            </a:r>
          </a:p>
          <a:p>
            <a:r>
              <a:rPr lang="en-US" dirty="0" smtClean="0"/>
              <a:t>The spoken word can covey the speaker’s attitude and thus helps to impart meaning through tone of voice.  With the written word, it is tone that extends meaning beyond the literal.  It should be conveyed through </a:t>
            </a:r>
            <a:r>
              <a:rPr lang="en-US" dirty="0" smtClean="0">
                <a:solidFill>
                  <a:srgbClr val="00B0F0"/>
                </a:solidFill>
              </a:rPr>
              <a:t>diction</a:t>
            </a:r>
            <a:r>
              <a:rPr lang="en-US" dirty="0" smtClean="0"/>
              <a:t> (choice of words), </a:t>
            </a:r>
            <a:r>
              <a:rPr lang="en-US" dirty="0" smtClean="0">
                <a:solidFill>
                  <a:srgbClr val="00B0F0"/>
                </a:solidFill>
              </a:rPr>
              <a:t>syntax</a:t>
            </a:r>
            <a:r>
              <a:rPr lang="en-US" dirty="0" smtClean="0"/>
              <a:t> (sentence construction), and </a:t>
            </a:r>
            <a:r>
              <a:rPr lang="en-US" dirty="0" smtClean="0">
                <a:solidFill>
                  <a:srgbClr val="00B0F0"/>
                </a:solidFill>
              </a:rPr>
              <a:t>imagery</a:t>
            </a:r>
            <a:r>
              <a:rPr lang="en-US" dirty="0" smtClean="0"/>
              <a:t> (metaphors, similes, and other types of figurative language.</a:t>
            </a:r>
            <a:endParaRPr lang="en-US" dirty="0"/>
          </a:p>
        </p:txBody>
      </p:sp>
    </p:spTree>
    <p:extLst>
      <p:ext uri="{BB962C8B-B14F-4D97-AF65-F5344CB8AC3E}">
        <p14:creationId xmlns:p14="http://schemas.microsoft.com/office/powerpoint/2010/main" val="247093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The problem for student writers:</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Many students do not have a plan that enables them to begin the process of organizing and developing their ideas.</a:t>
            </a:r>
          </a:p>
          <a:p>
            <a:endParaRPr lang="en-US" dirty="0"/>
          </a:p>
          <a:p>
            <a:r>
              <a:rPr lang="en-US" dirty="0" smtClean="0"/>
              <a:t>Without a strategy, they simply begin to write, and the quality of the composition is often erratic.</a:t>
            </a:r>
            <a:endParaRPr lang="en-US" dirty="0"/>
          </a:p>
        </p:txBody>
      </p:sp>
    </p:spTree>
    <p:extLst>
      <p:ext uri="{BB962C8B-B14F-4D97-AF65-F5344CB8AC3E}">
        <p14:creationId xmlns:p14="http://schemas.microsoft.com/office/powerpoint/2010/main" val="101622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A solution:</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Students need to recognize that any good composition is carefully planned.  They need a strategy to help them identify and use the central components of good writing.</a:t>
            </a:r>
          </a:p>
          <a:p>
            <a:endParaRPr lang="en-US" dirty="0"/>
          </a:p>
          <a:p>
            <a:r>
              <a:rPr lang="en-US" dirty="0" err="1" smtClean="0"/>
              <a:t>SOAPSTone</a:t>
            </a:r>
            <a:r>
              <a:rPr lang="en-US" dirty="0" smtClean="0"/>
              <a:t> is one such strategy that can help students organize and develop their writing assignments.</a:t>
            </a:r>
            <a:endParaRPr lang="en-US" dirty="0"/>
          </a:p>
        </p:txBody>
      </p:sp>
    </p:spTree>
    <p:extLst>
      <p:ext uri="{BB962C8B-B14F-4D97-AF65-F5344CB8AC3E}">
        <p14:creationId xmlns:p14="http://schemas.microsoft.com/office/powerpoint/2010/main" val="321564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What is </a:t>
            </a:r>
            <a:r>
              <a:rPr lang="en-US" dirty="0" err="1" smtClean="0">
                <a:solidFill>
                  <a:srgbClr val="7030A0"/>
                </a:solidFill>
              </a:rPr>
              <a:t>SOAPSTone</a:t>
            </a:r>
            <a:r>
              <a:rPr lang="en-US" dirty="0" smtClean="0">
                <a:solidFill>
                  <a:srgbClr val="7030A0"/>
                </a:solidFill>
              </a:rPr>
              <a:t>?</a:t>
            </a:r>
            <a:endParaRPr lang="en-US" dirty="0">
              <a:solidFill>
                <a:srgbClr val="7030A0"/>
              </a:solidFill>
            </a:endParaRPr>
          </a:p>
        </p:txBody>
      </p:sp>
      <p:sp>
        <p:nvSpPr>
          <p:cNvPr id="3" name="Content Placeholder 2"/>
          <p:cNvSpPr>
            <a:spLocks noGrp="1"/>
          </p:cNvSpPr>
          <p:nvPr>
            <p:ph idx="1"/>
          </p:nvPr>
        </p:nvSpPr>
        <p:spPr/>
        <p:txBody>
          <a:bodyPr/>
          <a:lstStyle/>
          <a:p>
            <a:pPr marL="0" indent="0">
              <a:buNone/>
            </a:pPr>
            <a:r>
              <a:rPr lang="en-US" dirty="0" smtClean="0">
                <a:solidFill>
                  <a:srgbClr val="00B0F0"/>
                </a:solidFill>
              </a:rPr>
              <a:t>S</a:t>
            </a:r>
            <a:r>
              <a:rPr lang="en-US" dirty="0" smtClean="0"/>
              <a:t> = Speaker</a:t>
            </a:r>
          </a:p>
          <a:p>
            <a:pPr marL="0" indent="0">
              <a:buNone/>
            </a:pPr>
            <a:r>
              <a:rPr lang="en-US" dirty="0" smtClean="0">
                <a:solidFill>
                  <a:srgbClr val="FF0000"/>
                </a:solidFill>
              </a:rPr>
              <a:t>O</a:t>
            </a:r>
            <a:r>
              <a:rPr lang="en-US" dirty="0" smtClean="0"/>
              <a:t> = Occasion</a:t>
            </a:r>
          </a:p>
          <a:p>
            <a:pPr marL="0" indent="0">
              <a:buNone/>
            </a:pPr>
            <a:r>
              <a:rPr lang="en-US" dirty="0" smtClean="0">
                <a:solidFill>
                  <a:srgbClr val="FFFF00"/>
                </a:solidFill>
              </a:rPr>
              <a:t>A</a:t>
            </a:r>
            <a:r>
              <a:rPr lang="en-US" dirty="0" smtClean="0"/>
              <a:t> = Audience</a:t>
            </a:r>
          </a:p>
          <a:p>
            <a:pPr marL="0" indent="0">
              <a:buNone/>
            </a:pPr>
            <a:r>
              <a:rPr lang="en-US" dirty="0" smtClean="0">
                <a:solidFill>
                  <a:srgbClr val="7030A0"/>
                </a:solidFill>
              </a:rPr>
              <a:t>P</a:t>
            </a:r>
            <a:r>
              <a:rPr lang="en-US" dirty="0" smtClean="0"/>
              <a:t> = Purpose</a:t>
            </a:r>
          </a:p>
          <a:p>
            <a:pPr marL="0" indent="0">
              <a:buNone/>
            </a:pPr>
            <a:r>
              <a:rPr lang="en-US" dirty="0" smtClean="0">
                <a:solidFill>
                  <a:srgbClr val="00B050"/>
                </a:solidFill>
              </a:rPr>
              <a:t>S</a:t>
            </a:r>
            <a:r>
              <a:rPr lang="en-US" dirty="0" smtClean="0"/>
              <a:t> = Subject</a:t>
            </a:r>
          </a:p>
          <a:p>
            <a:pPr marL="0" indent="0">
              <a:buNone/>
            </a:pPr>
            <a:r>
              <a:rPr lang="en-US" dirty="0" smtClean="0">
                <a:solidFill>
                  <a:srgbClr val="FFC000"/>
                </a:solidFill>
              </a:rPr>
              <a:t>Tone</a:t>
            </a:r>
            <a:r>
              <a:rPr lang="en-US" dirty="0" smtClean="0"/>
              <a:t> = The attitude of the author</a:t>
            </a:r>
            <a:endParaRPr lang="en-US" dirty="0"/>
          </a:p>
        </p:txBody>
      </p:sp>
    </p:spTree>
    <p:extLst>
      <p:ext uri="{BB962C8B-B14F-4D97-AF65-F5344CB8AC3E}">
        <p14:creationId xmlns:p14="http://schemas.microsoft.com/office/powerpoint/2010/main" val="29314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Speaker</a:t>
            </a:r>
            <a:r>
              <a:rPr lang="en-US" dirty="0" smtClean="0"/>
              <a:t>	</a:t>
            </a:r>
            <a:endParaRPr lang="en-US" dirty="0"/>
          </a:p>
        </p:txBody>
      </p:sp>
      <p:sp>
        <p:nvSpPr>
          <p:cNvPr id="3" name="Content Placeholder 2"/>
          <p:cNvSpPr>
            <a:spLocks noGrp="1"/>
          </p:cNvSpPr>
          <p:nvPr>
            <p:ph idx="1"/>
          </p:nvPr>
        </p:nvSpPr>
        <p:spPr/>
        <p:txBody>
          <a:bodyPr/>
          <a:lstStyle/>
          <a:p>
            <a:r>
              <a:rPr lang="en-US" dirty="0" smtClean="0"/>
              <a:t>The voice that tells the story.  Before an author begin to write, he must decide whose voice is going to be heard.  Whether the voice belongs to a fictional character or the writer himself, the author must determine how to insert and develop those attributes of the speaker that will influence the perceived mean of the piece.</a:t>
            </a:r>
          </a:p>
          <a:p>
            <a:pPr marL="0" indent="0">
              <a:buNone/>
            </a:pPr>
            <a:endParaRPr lang="en-US" dirty="0"/>
          </a:p>
        </p:txBody>
      </p:sp>
    </p:spTree>
    <p:extLst>
      <p:ext uri="{BB962C8B-B14F-4D97-AF65-F5344CB8AC3E}">
        <p14:creationId xmlns:p14="http://schemas.microsoft.com/office/powerpoint/2010/main" val="268111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Occasion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The time and place of the piece; the context that prompted the writing.  Writing does not occur in a vacuum.  All writers are influenced by the </a:t>
            </a:r>
            <a:r>
              <a:rPr lang="en-US" b="1" dirty="0" smtClean="0">
                <a:solidFill>
                  <a:srgbClr val="00B0F0"/>
                </a:solidFill>
              </a:rPr>
              <a:t>larger occasion</a:t>
            </a:r>
            <a:r>
              <a:rPr lang="en-US" dirty="0" smtClean="0"/>
              <a:t>:  an environment of ideas, attitudes, and emotions that swirl around a broad issue.  Then there is the </a:t>
            </a:r>
            <a:r>
              <a:rPr lang="en-US" b="1" dirty="0" smtClean="0">
                <a:solidFill>
                  <a:srgbClr val="FFC000"/>
                </a:solidFill>
              </a:rPr>
              <a:t>immediate occasion</a:t>
            </a:r>
            <a:r>
              <a:rPr lang="en-US" dirty="0" smtClean="0"/>
              <a:t>; an event or situation that catches the writer’s attention and triggers a response.</a:t>
            </a:r>
            <a:endParaRPr lang="en-US" dirty="0"/>
          </a:p>
        </p:txBody>
      </p:sp>
    </p:spTree>
    <p:extLst>
      <p:ext uri="{BB962C8B-B14F-4D97-AF65-F5344CB8AC3E}">
        <p14:creationId xmlns:p14="http://schemas.microsoft.com/office/powerpoint/2010/main" val="379294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Audience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The group of readers to whom this piece is directed. As writers begin, they must determine who the audience is they intend to address.  It may be one person or a specific group.  This choice of audience will affect how and why a writer writes a particular text.</a:t>
            </a:r>
            <a:endParaRPr lang="en-US" dirty="0"/>
          </a:p>
        </p:txBody>
      </p:sp>
    </p:spTree>
    <p:extLst>
      <p:ext uri="{BB962C8B-B14F-4D97-AF65-F5344CB8AC3E}">
        <p14:creationId xmlns:p14="http://schemas.microsoft.com/office/powerpoint/2010/main" val="176715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Purpose</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t>The reason behind the text.  Writers need to consider the purpose of the text in order to develop the thesis or the argument and its logic.  They need to ask themselves, “What do I want my audience to think or do as a result of reading my text?”</a:t>
            </a:r>
            <a:endParaRPr lang="en-US" dirty="0"/>
          </a:p>
        </p:txBody>
      </p:sp>
    </p:spTree>
    <p:extLst>
      <p:ext uri="{BB962C8B-B14F-4D97-AF65-F5344CB8AC3E}">
        <p14:creationId xmlns:p14="http://schemas.microsoft.com/office/powerpoint/2010/main" val="72698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Subject</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A </a:t>
            </a:r>
            <a:r>
              <a:rPr lang="en-US" dirty="0"/>
              <a:t>person or thing that is being discussed, described, or dealt </a:t>
            </a:r>
            <a:r>
              <a:rPr lang="en-US" dirty="0" smtClean="0"/>
              <a:t>with.</a:t>
            </a:r>
            <a:endParaRPr lang="en-US" dirty="0"/>
          </a:p>
          <a:p>
            <a:r>
              <a:rPr lang="en-US" dirty="0" smtClean="0"/>
              <a:t>Writers should be able to state the subject in a few words or phrases.  This step helps them to focus on the intended task throughout the text.</a:t>
            </a:r>
          </a:p>
          <a:p>
            <a:r>
              <a:rPr lang="en-US" dirty="0" smtClean="0"/>
              <a:t>Similarly, a reader should also be able to state the subject in a few words or phrases.</a:t>
            </a:r>
            <a:endParaRPr lang="en-US" dirty="0"/>
          </a:p>
        </p:txBody>
      </p:sp>
    </p:spTree>
    <p:extLst>
      <p:ext uri="{BB962C8B-B14F-4D97-AF65-F5344CB8AC3E}">
        <p14:creationId xmlns:p14="http://schemas.microsoft.com/office/powerpoint/2010/main" val="21302483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17</TotalTime>
  <Words>517</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 SOAPSTone </vt:lpstr>
      <vt:lpstr>The problem for student writers:</vt:lpstr>
      <vt:lpstr>A solution:</vt:lpstr>
      <vt:lpstr>What is SOAPSTone?</vt:lpstr>
      <vt:lpstr>Speaker </vt:lpstr>
      <vt:lpstr>Occasion</vt:lpstr>
      <vt:lpstr>Audience</vt:lpstr>
      <vt:lpstr>Purpose</vt:lpstr>
      <vt:lpstr>Subject</vt:lpstr>
      <vt:lpstr>Tone</vt:lpstr>
    </vt:vector>
  </TitlesOfParts>
  <Company>Chandler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SOAPSTone</dc:title>
  <dc:creator>Rockwell, Susan</dc:creator>
  <cp:lastModifiedBy>Rosemary DiCarlo</cp:lastModifiedBy>
  <cp:revision>4</cp:revision>
  <dcterms:created xsi:type="dcterms:W3CDTF">2016-07-26T21:13:03Z</dcterms:created>
  <dcterms:modified xsi:type="dcterms:W3CDTF">2019-02-26T15:00:01Z</dcterms:modified>
</cp:coreProperties>
</file>