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53EB75A-A949-4527-81A2-90E3F5337C50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FD19309-BB7F-48E0-B72E-C19D7B7F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63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75A-A949-4527-81A2-90E3F5337C50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9309-BB7F-48E0-B72E-C19D7B7F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0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75A-A949-4527-81A2-90E3F5337C50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9309-BB7F-48E0-B72E-C19D7B7F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9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75A-A949-4527-81A2-90E3F5337C50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9309-BB7F-48E0-B72E-C19D7B7F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7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53EB75A-A949-4527-81A2-90E3F5337C50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FD19309-BB7F-48E0-B72E-C19D7B7F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18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75A-A949-4527-81A2-90E3F5337C50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9309-BB7F-48E0-B72E-C19D7B7F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1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75A-A949-4527-81A2-90E3F5337C50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9309-BB7F-48E0-B72E-C19D7B7F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3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75A-A949-4527-81A2-90E3F5337C50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9309-BB7F-48E0-B72E-C19D7B7F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1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75A-A949-4527-81A2-90E3F5337C50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9309-BB7F-48E0-B72E-C19D7B7F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1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B75A-A949-4527-81A2-90E3F5337C50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D19309-BB7F-48E0-B72E-C19D7B7F5B1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01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53EB75A-A949-4527-81A2-90E3F5337C50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D19309-BB7F-48E0-B72E-C19D7B7F5B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853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53EB75A-A949-4527-81A2-90E3F5337C50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FD19309-BB7F-48E0-B72E-C19D7B7F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3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Romanticism, Transcendentalism, and Gothic Romanticism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6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Began as a reaction against the Age of Reason (which focused on logic and science)</a:t>
            </a:r>
          </a:p>
          <a:p>
            <a:r>
              <a:rPr lang="en-US" sz="2800" dirty="0" smtClean="0"/>
              <a:t>Once the country and politics was established, writers wanted writing to focus less on politics and policy and more on what they found interesting.</a:t>
            </a:r>
          </a:p>
          <a:p>
            <a:r>
              <a:rPr lang="en-US" sz="2800" dirty="0" smtClean="0"/>
              <a:t>From 1800-1860</a:t>
            </a:r>
          </a:p>
        </p:txBody>
      </p:sp>
    </p:spTree>
    <p:extLst>
      <p:ext uri="{BB962C8B-B14F-4D97-AF65-F5344CB8AC3E}">
        <p14:creationId xmlns:p14="http://schemas.microsoft.com/office/powerpoint/2010/main" val="306034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 smtClean="0"/>
              <a:t>Emotion</a:t>
            </a:r>
            <a:endParaRPr lang="en-US" sz="2800" dirty="0"/>
          </a:p>
          <a:p>
            <a:pPr lvl="1"/>
            <a:r>
              <a:rPr lang="en-US" sz="2800" dirty="0"/>
              <a:t>Individuality</a:t>
            </a:r>
          </a:p>
          <a:p>
            <a:pPr lvl="1"/>
            <a:r>
              <a:rPr lang="en-US" sz="2800" dirty="0"/>
              <a:t>Spirituality (personal connection with God, rather than a religious focus)</a:t>
            </a:r>
          </a:p>
          <a:p>
            <a:pPr lvl="1"/>
            <a:r>
              <a:rPr lang="en-US" sz="2800" dirty="0"/>
              <a:t>Idealism (perfect idea of something rather than a realistic expectation or depiction)</a:t>
            </a:r>
          </a:p>
          <a:p>
            <a:pPr lvl="1"/>
            <a:r>
              <a:rPr lang="en-US" sz="2800" dirty="0" smtClean="0"/>
              <a:t>Inspiration in beauty and nature</a:t>
            </a:r>
            <a:endParaRPr lang="en-US" sz="2800" dirty="0"/>
          </a:p>
          <a:p>
            <a:pPr lvl="1"/>
            <a:r>
              <a:rPr lang="en-US" sz="2800" dirty="0"/>
              <a:t>Imagination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1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Transcendentalism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>
                <a:latin typeface="Century Gothic" panose="020B0502020202020204" pitchFamily="34" charset="0"/>
              </a:rPr>
              <a:t>The idea that in determining the ultimate reality of God, the universe, the self, and other important matters, one must </a:t>
            </a:r>
            <a:r>
              <a:rPr lang="en-US" altLang="en-US" sz="3600" dirty="0" smtClean="0">
                <a:latin typeface="Century Gothic" panose="020B0502020202020204" pitchFamily="34" charset="0"/>
              </a:rPr>
              <a:t>transcend(go beyond) </a:t>
            </a:r>
            <a:r>
              <a:rPr lang="en-US" altLang="en-US" sz="3600" dirty="0">
                <a:latin typeface="Century Gothic" panose="020B0502020202020204" pitchFamily="34" charset="0"/>
              </a:rPr>
              <a:t>everyday human experience in the physical </a:t>
            </a:r>
            <a:r>
              <a:rPr lang="en-US" altLang="en-US" sz="3600" dirty="0" smtClean="0">
                <a:latin typeface="Century Gothic" panose="020B0502020202020204" pitchFamily="34" charset="0"/>
              </a:rPr>
              <a:t>world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Overlapped with Romanticism</a:t>
            </a:r>
            <a:endParaRPr lang="en-U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94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There is a direct connection between the universe and the </a:t>
            </a:r>
            <a:r>
              <a:rPr lang="en-US" altLang="en-US" sz="3200" b="1" dirty="0"/>
              <a:t>individual </a:t>
            </a:r>
            <a:r>
              <a:rPr lang="en-US" altLang="en-US" sz="3200" dirty="0"/>
              <a:t>soul</a:t>
            </a:r>
          </a:p>
          <a:p>
            <a:r>
              <a:rPr lang="en-US" altLang="en-US" sz="3200" dirty="0" smtClean="0"/>
              <a:t>Follow </a:t>
            </a:r>
            <a:r>
              <a:rPr lang="en-US" altLang="en-US" sz="3200" dirty="0"/>
              <a:t>your </a:t>
            </a:r>
            <a:r>
              <a:rPr lang="en-US" altLang="en-US" sz="3200" b="1" dirty="0"/>
              <a:t>intuition</a:t>
            </a:r>
            <a:r>
              <a:rPr lang="en-US" altLang="en-US" sz="3200" dirty="0"/>
              <a:t> and beliefs no matter how much they differ from the social norms</a:t>
            </a:r>
          </a:p>
          <a:p>
            <a:r>
              <a:rPr lang="en-US" altLang="en-US" sz="3200" dirty="0"/>
              <a:t>All people are inherently </a:t>
            </a:r>
            <a:r>
              <a:rPr lang="en-US" altLang="en-US" sz="3200" dirty="0" smtClean="0"/>
              <a:t>good, society corrupts!</a:t>
            </a:r>
          </a:p>
          <a:p>
            <a:r>
              <a:rPr lang="en-US" altLang="en-US" sz="3200" dirty="0" smtClean="0"/>
              <a:t>There is an “over-soul” that connects all things in the world (humans with</a:t>
            </a:r>
            <a:r>
              <a:rPr lang="en-US" altLang="en-US" sz="3200" b="1" dirty="0" smtClean="0"/>
              <a:t> nature</a:t>
            </a:r>
            <a:r>
              <a:rPr lang="en-US" altLang="en-US" sz="3200" dirty="0" smtClean="0"/>
              <a:t>)</a:t>
            </a:r>
            <a:endParaRPr lang="en-US" alt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Gothic Romantic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sz="2400" dirty="0"/>
              <a:t>Same basic elements as </a:t>
            </a:r>
            <a:r>
              <a:rPr lang="en-US" altLang="en-US" sz="2400" dirty="0" smtClean="0"/>
              <a:t>Romanticism</a:t>
            </a:r>
            <a:endParaRPr lang="en-US" altLang="en-US" sz="2400" dirty="0"/>
          </a:p>
          <a:p>
            <a:pPr>
              <a:defRPr/>
            </a:pPr>
            <a:r>
              <a:rPr lang="en-US" altLang="en-US" sz="2400" dirty="0"/>
              <a:t>Also included </a:t>
            </a:r>
            <a:endParaRPr lang="en-US" altLang="en-US" sz="2400" dirty="0" smtClean="0"/>
          </a:p>
          <a:p>
            <a:pPr lvl="1">
              <a:defRPr/>
            </a:pPr>
            <a:r>
              <a:rPr lang="en-US" altLang="en-US" sz="2400" dirty="0"/>
              <a:t>E</a:t>
            </a:r>
            <a:r>
              <a:rPr lang="en-US" altLang="en-US" sz="2400" dirty="0" smtClean="0"/>
              <a:t>lements </a:t>
            </a:r>
            <a:r>
              <a:rPr lang="en-US" altLang="en-US" sz="2400" dirty="0"/>
              <a:t>of the supernatural world (ghosts, monsters, etc</a:t>
            </a:r>
            <a:r>
              <a:rPr lang="en-US" altLang="en-US" sz="2400" dirty="0" smtClean="0"/>
              <a:t>.)</a:t>
            </a:r>
          </a:p>
          <a:p>
            <a:pPr lvl="1">
              <a:defRPr/>
            </a:pPr>
            <a:r>
              <a:rPr lang="en-US" altLang="en-US" sz="2400" dirty="0"/>
              <a:t>Sad</a:t>
            </a:r>
          </a:p>
          <a:p>
            <a:pPr lvl="1">
              <a:defRPr/>
            </a:pPr>
            <a:r>
              <a:rPr lang="en-US" altLang="en-US" sz="2400" dirty="0"/>
              <a:t>Suspenseful</a:t>
            </a:r>
          </a:p>
          <a:p>
            <a:pPr lvl="1">
              <a:defRPr/>
            </a:pPr>
            <a:r>
              <a:rPr lang="en-US" altLang="en-US" sz="2400" dirty="0"/>
              <a:t>Darkness and gloom</a:t>
            </a:r>
          </a:p>
          <a:p>
            <a:pPr lvl="1">
              <a:defRPr/>
            </a:pPr>
            <a:r>
              <a:rPr lang="en-US" altLang="en-US" sz="2400" dirty="0"/>
              <a:t>Mystery</a:t>
            </a:r>
          </a:p>
          <a:p>
            <a:pPr lvl="1">
              <a:defRPr/>
            </a:pPr>
            <a:r>
              <a:rPr lang="en-US" altLang="en-US" sz="2400" dirty="0"/>
              <a:t>Overly dramatic</a:t>
            </a:r>
          </a:p>
          <a:p>
            <a:pPr lvl="1">
              <a:defRPr/>
            </a:pPr>
            <a:r>
              <a:rPr lang="en-US" altLang="en-US" sz="2400" dirty="0"/>
              <a:t>Terror/Fear</a:t>
            </a:r>
          </a:p>
          <a:p>
            <a:pPr lvl="1">
              <a:defRPr/>
            </a:pPr>
            <a:endParaRPr lang="en-US" altLang="en-US" dirty="0"/>
          </a:p>
          <a:p>
            <a:pPr>
              <a:buNone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1514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Gothic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dirty="0"/>
              <a:t>Woman in danger/damsel in distress</a:t>
            </a:r>
          </a:p>
          <a:p>
            <a:pPr>
              <a:defRPr/>
            </a:pPr>
            <a:r>
              <a:rPr lang="en-US" altLang="en-US" sz="2800" dirty="0"/>
              <a:t>Supernatural occurrences</a:t>
            </a:r>
          </a:p>
          <a:p>
            <a:pPr>
              <a:defRPr/>
            </a:pPr>
            <a:r>
              <a:rPr lang="en-US" altLang="en-US" sz="2800" dirty="0"/>
              <a:t>Ambiguous hero</a:t>
            </a:r>
          </a:p>
          <a:p>
            <a:pPr>
              <a:defRPr/>
            </a:pPr>
            <a:r>
              <a:rPr lang="en-US" altLang="en-US" sz="2800" dirty="0"/>
              <a:t>Dungeons, tombs, castles</a:t>
            </a:r>
          </a:p>
          <a:p>
            <a:pPr>
              <a:defRPr/>
            </a:pPr>
            <a:r>
              <a:rPr lang="en-US" altLang="en-US" sz="2800" dirty="0"/>
              <a:t>Overly emotional</a:t>
            </a:r>
          </a:p>
          <a:p>
            <a:pPr>
              <a:defRPr/>
            </a:pPr>
            <a:r>
              <a:rPr lang="en-US" altLang="en-US" sz="2800" dirty="0"/>
              <a:t>Violent weather</a:t>
            </a:r>
          </a:p>
          <a:p>
            <a:pPr>
              <a:defRPr/>
            </a:pPr>
            <a:r>
              <a:rPr lang="en-US" altLang="en-US" sz="2800" dirty="0"/>
              <a:t>Big landscapes (large forests)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09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45</TotalTime>
  <Words>239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Savon</vt:lpstr>
      <vt:lpstr>Romanticism, Transcendentalism, and Gothic Romanticism</vt:lpstr>
      <vt:lpstr>Romanticism</vt:lpstr>
      <vt:lpstr>Tenets</vt:lpstr>
      <vt:lpstr>Transcendentalism</vt:lpstr>
      <vt:lpstr>Main Beliefs</vt:lpstr>
      <vt:lpstr>Gothic Romantic</vt:lpstr>
      <vt:lpstr>Gothic Characteristics</vt:lpstr>
    </vt:vector>
  </TitlesOfParts>
  <Company>Damien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Rosemary DiCarlo</dc:creator>
  <cp:lastModifiedBy>Rosemary DiCarlo</cp:lastModifiedBy>
  <cp:revision>5</cp:revision>
  <dcterms:created xsi:type="dcterms:W3CDTF">2019-09-16T16:03:56Z</dcterms:created>
  <dcterms:modified xsi:type="dcterms:W3CDTF">2019-09-16T18:56:38Z</dcterms:modified>
</cp:coreProperties>
</file>