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handoutMasterIdLst>
    <p:handoutMasterId r:id="rId20"/>
  </p:handoutMasterIdLst>
  <p:sldIdLst>
    <p:sldId id="256" r:id="rId2"/>
    <p:sldId id="257" r:id="rId3"/>
    <p:sldId id="258" r:id="rId4"/>
    <p:sldId id="259" r:id="rId5"/>
    <p:sldId id="260" r:id="rId6"/>
    <p:sldId id="272" r:id="rId7"/>
    <p:sldId id="273" r:id="rId8"/>
    <p:sldId id="262" r:id="rId9"/>
    <p:sldId id="263" r:id="rId10"/>
    <p:sldId id="266" r:id="rId11"/>
    <p:sldId id="277" r:id="rId12"/>
    <p:sldId id="276" r:id="rId13"/>
    <p:sldId id="267" r:id="rId14"/>
    <p:sldId id="274" r:id="rId15"/>
    <p:sldId id="270" r:id="rId16"/>
    <p:sldId id="271"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7C799A4-1B55-44F7-A88C-8F56FE46408F}" type="datetimeFigureOut">
              <a:rPr lang="en-US" smtClean="0"/>
              <a:pPr/>
              <a:t>3/19/2018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5561C9-8F21-4DDA-BCBC-6FD46D8CAD7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BC0C95-1D28-4FC2-AB35-1DA6B23D0FE5}" type="datetimeFigureOut">
              <a:rPr lang="en-US" smtClean="0"/>
              <a:pPr/>
              <a:t>3/19/2018</a:t>
            </a:fld>
            <a:endParaRPr lang="es-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A629A3-9F00-4F60-A48A-1744D4B9F15C}" type="slidenum">
              <a:rPr lang="es-US" smtClean="0"/>
              <a:pPr/>
              <a:t>‹#›</a:t>
            </a:fld>
            <a:endParaRPr lang="es-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US"/>
          </a:p>
        </p:txBody>
      </p:sp>
      <p:sp>
        <p:nvSpPr>
          <p:cNvPr id="4" name="Slide Number Placeholder 3"/>
          <p:cNvSpPr>
            <a:spLocks noGrp="1"/>
          </p:cNvSpPr>
          <p:nvPr>
            <p:ph type="sldNum" sz="quarter" idx="10"/>
          </p:nvPr>
        </p:nvSpPr>
        <p:spPr/>
        <p:txBody>
          <a:bodyPr/>
          <a:lstStyle/>
          <a:p>
            <a:fld id="{27A629A3-9F00-4F60-A48A-1744D4B9F15C}" type="slidenum">
              <a:rPr lang="es-US" smtClean="0"/>
              <a:pPr/>
              <a:t>1</a:t>
            </a:fld>
            <a:endParaRPr lang="es-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A629A3-9F00-4F60-A48A-1744D4B9F15C}" type="slidenum">
              <a:rPr lang="es-US" smtClean="0"/>
              <a:pPr/>
              <a:t>10</a:t>
            </a:fld>
            <a:endParaRPr lang="es-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A629A3-9F00-4F60-A48A-1744D4B9F15C}" type="slidenum">
              <a:rPr lang="es-US" smtClean="0"/>
              <a:pPr/>
              <a:t>13</a:t>
            </a:fld>
            <a:endParaRPr lang="es-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A629A3-9F00-4F60-A48A-1744D4B9F15C}" type="slidenum">
              <a:rPr lang="es-US" smtClean="0"/>
              <a:pPr/>
              <a:t>14</a:t>
            </a:fld>
            <a:endParaRPr lang="es-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A629A3-9F00-4F60-A48A-1744D4B9F15C}" type="slidenum">
              <a:rPr lang="es-US" smtClean="0"/>
              <a:pPr/>
              <a:t>15</a:t>
            </a:fld>
            <a:endParaRPr lang="es-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A629A3-9F00-4F60-A48A-1744D4B9F15C}" type="slidenum">
              <a:rPr lang="es-US" smtClean="0"/>
              <a:pPr/>
              <a:t>16</a:t>
            </a:fld>
            <a:endParaRPr lang="es-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A629A3-9F00-4F60-A48A-1744D4B9F15C}" type="slidenum">
              <a:rPr lang="es-US" smtClean="0"/>
              <a:pPr/>
              <a:t>17</a:t>
            </a:fld>
            <a:endParaRPr lang="es-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A629A3-9F00-4F60-A48A-1744D4B9F15C}" type="slidenum">
              <a:rPr lang="es-US" smtClean="0"/>
              <a:pPr/>
              <a:t>2</a:t>
            </a:fld>
            <a:endParaRPr lang="es-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A629A3-9F00-4F60-A48A-1744D4B9F15C}" type="slidenum">
              <a:rPr lang="es-US" smtClean="0"/>
              <a:pPr/>
              <a:t>3</a:t>
            </a:fld>
            <a:endParaRPr lang="es-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A629A3-9F00-4F60-A48A-1744D4B9F15C}" type="slidenum">
              <a:rPr lang="es-US" smtClean="0"/>
              <a:pPr/>
              <a:t>4</a:t>
            </a:fld>
            <a:endParaRPr lang="es-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A629A3-9F00-4F60-A48A-1744D4B9F15C}" type="slidenum">
              <a:rPr lang="es-US" smtClean="0"/>
              <a:pPr/>
              <a:t>5</a:t>
            </a:fld>
            <a:endParaRPr lang="es-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A629A3-9F00-4F60-A48A-1744D4B9F15C}" type="slidenum">
              <a:rPr lang="es-US" smtClean="0"/>
              <a:pPr/>
              <a:t>6</a:t>
            </a:fld>
            <a:endParaRPr lang="es-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A629A3-9F00-4F60-A48A-1744D4B9F15C}" type="slidenum">
              <a:rPr lang="es-US" smtClean="0"/>
              <a:pPr/>
              <a:t>7</a:t>
            </a:fld>
            <a:endParaRPr lang="es-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A629A3-9F00-4F60-A48A-1744D4B9F15C}" type="slidenum">
              <a:rPr lang="es-US" smtClean="0"/>
              <a:pPr/>
              <a:t>8</a:t>
            </a:fld>
            <a:endParaRPr lang="es-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A629A3-9F00-4F60-A48A-1744D4B9F15C}" type="slidenum">
              <a:rPr lang="es-US" smtClean="0"/>
              <a:pPr/>
              <a:t>9</a:t>
            </a:fld>
            <a:endParaRPr lang="es-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44C6C60-D273-4E70-B480-4A92E5E63818}" type="datetimeFigureOut">
              <a:rPr lang="en-US" smtClean="0"/>
              <a:pPr/>
              <a:t>3/19/2018</a:t>
            </a:fld>
            <a:endParaRPr lang="es-US"/>
          </a:p>
        </p:txBody>
      </p:sp>
      <p:sp>
        <p:nvSpPr>
          <p:cNvPr id="17" name="Footer Placeholder 16"/>
          <p:cNvSpPr>
            <a:spLocks noGrp="1"/>
          </p:cNvSpPr>
          <p:nvPr>
            <p:ph type="ftr" sz="quarter" idx="11"/>
          </p:nvPr>
        </p:nvSpPr>
        <p:spPr/>
        <p:txBody>
          <a:bodyPr/>
          <a:lstStyle/>
          <a:p>
            <a:endParaRPr lang="es-US"/>
          </a:p>
        </p:txBody>
      </p:sp>
      <p:sp>
        <p:nvSpPr>
          <p:cNvPr id="29" name="Slide Number Placeholder 28"/>
          <p:cNvSpPr>
            <a:spLocks noGrp="1"/>
          </p:cNvSpPr>
          <p:nvPr>
            <p:ph type="sldNum" sz="quarter" idx="12"/>
          </p:nvPr>
        </p:nvSpPr>
        <p:spPr/>
        <p:txBody>
          <a:bodyPr/>
          <a:lstStyle/>
          <a:p>
            <a:fld id="{8787E639-A05C-4095-917F-5574542AEBBB}" type="slidenum">
              <a:rPr lang="es-US" smtClean="0"/>
              <a:pPr/>
              <a:t>‹#›</a:t>
            </a:fld>
            <a:endParaRPr lang="es-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4C6C60-D273-4E70-B480-4A92E5E63818}" type="datetimeFigureOut">
              <a:rPr lang="en-US" smtClean="0"/>
              <a:pPr/>
              <a:t>3/19/2018</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8787E639-A05C-4095-917F-5574542AEBBB}" type="slidenum">
              <a:rPr lang="es-US" smtClean="0"/>
              <a:pPr/>
              <a:t>‹#›</a:t>
            </a:fld>
            <a:endParaRPr lang="es-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4C6C60-D273-4E70-B480-4A92E5E63818}" type="datetimeFigureOut">
              <a:rPr lang="en-US" smtClean="0"/>
              <a:pPr/>
              <a:t>3/19/2018</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8787E639-A05C-4095-917F-5574542AEBBB}" type="slidenum">
              <a:rPr lang="es-US" smtClean="0"/>
              <a:pPr/>
              <a:t>‹#›</a:t>
            </a:fld>
            <a:endParaRPr lang="es-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4C6C60-D273-4E70-B480-4A92E5E63818}" type="datetimeFigureOut">
              <a:rPr lang="en-US" smtClean="0"/>
              <a:pPr/>
              <a:t>3/19/2018</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8787E639-A05C-4095-917F-5574542AEBBB}" type="slidenum">
              <a:rPr lang="es-US" smtClean="0"/>
              <a:pPr/>
              <a:t>‹#›</a:t>
            </a:fld>
            <a:endParaRPr lang="es-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4C6C60-D273-4E70-B480-4A92E5E63818}" type="datetimeFigureOut">
              <a:rPr lang="en-US" smtClean="0"/>
              <a:pPr/>
              <a:t>3/19/2018</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a:xfrm>
            <a:off x="7924800" y="6416675"/>
            <a:ext cx="762000" cy="365125"/>
          </a:xfrm>
        </p:spPr>
        <p:txBody>
          <a:bodyPr/>
          <a:lstStyle/>
          <a:p>
            <a:fld id="{8787E639-A05C-4095-917F-5574542AEBBB}" type="slidenum">
              <a:rPr lang="es-US" smtClean="0"/>
              <a:pPr/>
              <a:t>‹#›</a:t>
            </a:fld>
            <a:endParaRPr lang="es-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4C6C60-D273-4E70-B480-4A92E5E63818}" type="datetimeFigureOut">
              <a:rPr lang="en-US" smtClean="0"/>
              <a:pPr/>
              <a:t>3/19/2018</a:t>
            </a:fld>
            <a:endParaRPr lang="es-US"/>
          </a:p>
        </p:txBody>
      </p:sp>
      <p:sp>
        <p:nvSpPr>
          <p:cNvPr id="6" name="Footer Placeholder 5"/>
          <p:cNvSpPr>
            <a:spLocks noGrp="1"/>
          </p:cNvSpPr>
          <p:nvPr>
            <p:ph type="ftr" sz="quarter" idx="11"/>
          </p:nvPr>
        </p:nvSpPr>
        <p:spPr/>
        <p:txBody>
          <a:bodyPr/>
          <a:lstStyle/>
          <a:p>
            <a:endParaRPr lang="es-US"/>
          </a:p>
        </p:txBody>
      </p:sp>
      <p:sp>
        <p:nvSpPr>
          <p:cNvPr id="7" name="Slide Number Placeholder 6"/>
          <p:cNvSpPr>
            <a:spLocks noGrp="1"/>
          </p:cNvSpPr>
          <p:nvPr>
            <p:ph type="sldNum" sz="quarter" idx="12"/>
          </p:nvPr>
        </p:nvSpPr>
        <p:spPr/>
        <p:txBody>
          <a:bodyPr/>
          <a:lstStyle/>
          <a:p>
            <a:fld id="{8787E639-A05C-4095-917F-5574542AEBBB}" type="slidenum">
              <a:rPr lang="es-US" smtClean="0"/>
              <a:pPr/>
              <a:t>‹#›</a:t>
            </a:fld>
            <a:endParaRPr lang="es-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44C6C60-D273-4E70-B480-4A92E5E63818}" type="datetimeFigureOut">
              <a:rPr lang="en-US" smtClean="0"/>
              <a:pPr/>
              <a:t>3/19/2018</a:t>
            </a:fld>
            <a:endParaRPr lang="es-US"/>
          </a:p>
        </p:txBody>
      </p:sp>
      <p:sp>
        <p:nvSpPr>
          <p:cNvPr id="8" name="Footer Placeholder 7"/>
          <p:cNvSpPr>
            <a:spLocks noGrp="1"/>
          </p:cNvSpPr>
          <p:nvPr>
            <p:ph type="ftr" sz="quarter" idx="11"/>
          </p:nvPr>
        </p:nvSpPr>
        <p:spPr/>
        <p:txBody>
          <a:bodyPr/>
          <a:lstStyle/>
          <a:p>
            <a:endParaRPr lang="es-US"/>
          </a:p>
        </p:txBody>
      </p:sp>
      <p:sp>
        <p:nvSpPr>
          <p:cNvPr id="9" name="Slide Number Placeholder 8"/>
          <p:cNvSpPr>
            <a:spLocks noGrp="1"/>
          </p:cNvSpPr>
          <p:nvPr>
            <p:ph type="sldNum" sz="quarter" idx="12"/>
          </p:nvPr>
        </p:nvSpPr>
        <p:spPr/>
        <p:txBody>
          <a:bodyPr/>
          <a:lstStyle/>
          <a:p>
            <a:fld id="{8787E639-A05C-4095-917F-5574542AEBBB}" type="slidenum">
              <a:rPr lang="es-US" smtClean="0"/>
              <a:pPr/>
              <a:t>‹#›</a:t>
            </a:fld>
            <a:endParaRPr lang="es-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4C6C60-D273-4E70-B480-4A92E5E63818}" type="datetimeFigureOut">
              <a:rPr lang="en-US" smtClean="0"/>
              <a:pPr/>
              <a:t>3/19/2018</a:t>
            </a:fld>
            <a:endParaRPr lang="es-US"/>
          </a:p>
        </p:txBody>
      </p:sp>
      <p:sp>
        <p:nvSpPr>
          <p:cNvPr id="4" name="Footer Placeholder 3"/>
          <p:cNvSpPr>
            <a:spLocks noGrp="1"/>
          </p:cNvSpPr>
          <p:nvPr>
            <p:ph type="ftr" sz="quarter" idx="11"/>
          </p:nvPr>
        </p:nvSpPr>
        <p:spPr/>
        <p:txBody>
          <a:bodyPr/>
          <a:lstStyle/>
          <a:p>
            <a:endParaRPr lang="es-US"/>
          </a:p>
        </p:txBody>
      </p:sp>
      <p:sp>
        <p:nvSpPr>
          <p:cNvPr id="5" name="Slide Number Placeholder 4"/>
          <p:cNvSpPr>
            <a:spLocks noGrp="1"/>
          </p:cNvSpPr>
          <p:nvPr>
            <p:ph type="sldNum" sz="quarter" idx="12"/>
          </p:nvPr>
        </p:nvSpPr>
        <p:spPr/>
        <p:txBody>
          <a:bodyPr/>
          <a:lstStyle/>
          <a:p>
            <a:fld id="{8787E639-A05C-4095-917F-5574542AEBBB}" type="slidenum">
              <a:rPr lang="es-US" smtClean="0"/>
              <a:pPr/>
              <a:t>‹#›</a:t>
            </a:fld>
            <a:endParaRPr lang="es-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4C6C60-D273-4E70-B480-4A92E5E63818}" type="datetimeFigureOut">
              <a:rPr lang="en-US" smtClean="0"/>
              <a:pPr/>
              <a:t>3/19/2018</a:t>
            </a:fld>
            <a:endParaRPr lang="es-US"/>
          </a:p>
        </p:txBody>
      </p:sp>
      <p:sp>
        <p:nvSpPr>
          <p:cNvPr id="3" name="Footer Placeholder 2"/>
          <p:cNvSpPr>
            <a:spLocks noGrp="1"/>
          </p:cNvSpPr>
          <p:nvPr>
            <p:ph type="ftr" sz="quarter" idx="11"/>
          </p:nvPr>
        </p:nvSpPr>
        <p:spPr/>
        <p:txBody>
          <a:bodyPr/>
          <a:lstStyle/>
          <a:p>
            <a:endParaRPr lang="es-US"/>
          </a:p>
        </p:txBody>
      </p:sp>
      <p:sp>
        <p:nvSpPr>
          <p:cNvPr id="4" name="Slide Number Placeholder 3"/>
          <p:cNvSpPr>
            <a:spLocks noGrp="1"/>
          </p:cNvSpPr>
          <p:nvPr>
            <p:ph type="sldNum" sz="quarter" idx="12"/>
          </p:nvPr>
        </p:nvSpPr>
        <p:spPr/>
        <p:txBody>
          <a:bodyPr/>
          <a:lstStyle/>
          <a:p>
            <a:fld id="{8787E639-A05C-4095-917F-5574542AEBBB}" type="slidenum">
              <a:rPr lang="es-US" smtClean="0"/>
              <a:pPr/>
              <a:t>‹#›</a:t>
            </a:fld>
            <a:endParaRPr lang="es-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4C6C60-D273-4E70-B480-4A92E5E63818}" type="datetimeFigureOut">
              <a:rPr lang="en-US" smtClean="0"/>
              <a:pPr/>
              <a:t>3/19/2018</a:t>
            </a:fld>
            <a:endParaRPr lang="es-US"/>
          </a:p>
        </p:txBody>
      </p:sp>
      <p:sp>
        <p:nvSpPr>
          <p:cNvPr id="6" name="Footer Placeholder 5"/>
          <p:cNvSpPr>
            <a:spLocks noGrp="1"/>
          </p:cNvSpPr>
          <p:nvPr>
            <p:ph type="ftr" sz="quarter" idx="11"/>
          </p:nvPr>
        </p:nvSpPr>
        <p:spPr/>
        <p:txBody>
          <a:bodyPr/>
          <a:lstStyle/>
          <a:p>
            <a:endParaRPr lang="es-US"/>
          </a:p>
        </p:txBody>
      </p:sp>
      <p:sp>
        <p:nvSpPr>
          <p:cNvPr id="7" name="Slide Number Placeholder 6"/>
          <p:cNvSpPr>
            <a:spLocks noGrp="1"/>
          </p:cNvSpPr>
          <p:nvPr>
            <p:ph type="sldNum" sz="quarter" idx="12"/>
          </p:nvPr>
        </p:nvSpPr>
        <p:spPr/>
        <p:txBody>
          <a:bodyPr/>
          <a:lstStyle/>
          <a:p>
            <a:fld id="{8787E639-A05C-4095-917F-5574542AEBBB}" type="slidenum">
              <a:rPr lang="es-US" smtClean="0"/>
              <a:pPr/>
              <a:t>‹#›</a:t>
            </a:fld>
            <a:endParaRPr lang="es-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4C6C60-D273-4E70-B480-4A92E5E63818}" type="datetimeFigureOut">
              <a:rPr lang="en-US" smtClean="0"/>
              <a:pPr/>
              <a:t>3/19/2018</a:t>
            </a:fld>
            <a:endParaRPr lang="es-US"/>
          </a:p>
        </p:txBody>
      </p:sp>
      <p:sp>
        <p:nvSpPr>
          <p:cNvPr id="6" name="Footer Placeholder 5"/>
          <p:cNvSpPr>
            <a:spLocks noGrp="1"/>
          </p:cNvSpPr>
          <p:nvPr>
            <p:ph type="ftr" sz="quarter" idx="11"/>
          </p:nvPr>
        </p:nvSpPr>
        <p:spPr/>
        <p:txBody>
          <a:bodyPr/>
          <a:lstStyle/>
          <a:p>
            <a:endParaRPr lang="es-US"/>
          </a:p>
        </p:txBody>
      </p:sp>
      <p:sp>
        <p:nvSpPr>
          <p:cNvPr id="7" name="Slide Number Placeholder 6"/>
          <p:cNvSpPr>
            <a:spLocks noGrp="1"/>
          </p:cNvSpPr>
          <p:nvPr>
            <p:ph type="sldNum" sz="quarter" idx="12"/>
          </p:nvPr>
        </p:nvSpPr>
        <p:spPr/>
        <p:txBody>
          <a:bodyPr/>
          <a:lstStyle/>
          <a:p>
            <a:fld id="{8787E639-A05C-4095-917F-5574542AEBBB}" type="slidenum">
              <a:rPr lang="es-US" smtClean="0"/>
              <a:pPr/>
              <a:t>‹#›</a:t>
            </a:fld>
            <a:endParaRPr lang="es-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44C6C60-D273-4E70-B480-4A92E5E63818}" type="datetimeFigureOut">
              <a:rPr lang="en-US" smtClean="0"/>
              <a:pPr/>
              <a:t>3/19/2018</a:t>
            </a:fld>
            <a:endParaRPr lang="es-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787E639-A05C-4095-917F-5574542AEBBB}" type="slidenum">
              <a:rPr lang="es-US" smtClean="0"/>
              <a:pPr/>
              <a:t>‹#›</a:t>
            </a:fld>
            <a:endParaRPr lang="es-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Post-Modern/Contemporary Period</a:t>
            </a:r>
            <a:br>
              <a:rPr lang="en-US" dirty="0" smtClean="0"/>
            </a:br>
            <a:r>
              <a:rPr lang="en-US" dirty="0" smtClean="0"/>
              <a:t>(1950-present</a:t>
            </a:r>
            <a:r>
              <a:rPr lang="es-US" dirty="0" smtClean="0"/>
              <a:t>)</a:t>
            </a:r>
            <a:endParaRPr lang="es-US" dirty="0"/>
          </a:p>
        </p:txBody>
      </p:sp>
      <p:sp>
        <p:nvSpPr>
          <p:cNvPr id="3" name="Subtitle 2"/>
          <p:cNvSpPr>
            <a:spLocks noGrp="1"/>
          </p:cNvSpPr>
          <p:nvPr>
            <p:ph type="subTitle" idx="1"/>
          </p:nvPr>
        </p:nvSpPr>
        <p:spPr/>
        <p:txBody>
          <a:bodyPr>
            <a:norm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pPr>
              <a:buNone/>
            </a:pPr>
            <a:r>
              <a:rPr lang="en-US" dirty="0" smtClean="0"/>
              <a:t>              - </a:t>
            </a:r>
            <a:r>
              <a:rPr lang="en-US" u="sng" dirty="0" smtClean="0"/>
              <a:t>Extended Metaphor</a:t>
            </a:r>
            <a:r>
              <a:rPr lang="en-US" dirty="0" smtClean="0"/>
              <a:t>: A comparison between two unlike things that continues throughout a series of sentences in a paragraph or lines in a poem.</a:t>
            </a:r>
          </a:p>
          <a:p>
            <a:pPr marL="137160" indent="0">
              <a:buNone/>
            </a:pPr>
            <a:endParaRPr lang="en-US" dirty="0" smtClean="0"/>
          </a:p>
          <a:p>
            <a:r>
              <a:rPr lang="en-US" dirty="0" smtClean="0"/>
              <a:t>Paradox- A </a:t>
            </a:r>
            <a:r>
              <a:rPr lang="en-US" dirty="0"/>
              <a:t>statement that, despite apparently sound reasoning from true premises, leads to a self-contradictory or a logically unacceptable conclusion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Continued</a:t>
            </a:r>
            <a:endParaRPr lang="en-US"/>
          </a:p>
        </p:txBody>
      </p:sp>
      <p:sp>
        <p:nvSpPr>
          <p:cNvPr id="3" name="Content Placeholder 2"/>
          <p:cNvSpPr>
            <a:spLocks noGrp="1"/>
          </p:cNvSpPr>
          <p:nvPr>
            <p:ph idx="1"/>
          </p:nvPr>
        </p:nvSpPr>
        <p:spPr/>
        <p:txBody>
          <a:bodyPr>
            <a:normAutofit fontScale="92500" lnSpcReduction="10000"/>
          </a:bodyPr>
          <a:lstStyle/>
          <a:p>
            <a:r>
              <a:rPr lang="en-US" dirty="0" smtClean="0"/>
              <a:t>Unreliable </a:t>
            </a:r>
            <a:r>
              <a:rPr lang="en-US" dirty="0" smtClean="0"/>
              <a:t>narrator</a:t>
            </a:r>
          </a:p>
          <a:p>
            <a:r>
              <a:rPr lang="en-US" dirty="0" smtClean="0"/>
              <a:t>Stream of Consciousness-</a:t>
            </a:r>
            <a:r>
              <a:rPr lang="en-US" dirty="0"/>
              <a:t>a literary style in which a character's thoughts, feelings, and reactions are depicted in a continuous flow uninterrupted by objective description or conventional dialogue</a:t>
            </a:r>
            <a:r>
              <a:rPr lang="en-US" dirty="0" smtClean="0"/>
              <a:t> </a:t>
            </a:r>
            <a:endParaRPr lang="en-US" dirty="0" smtClean="0"/>
          </a:p>
          <a:p>
            <a:r>
              <a:rPr lang="en-US" dirty="0" smtClean="0"/>
              <a:t>Fragmentation-jumble </a:t>
            </a:r>
            <a:r>
              <a:rPr lang="en-US" dirty="0"/>
              <a:t>up </a:t>
            </a:r>
            <a:r>
              <a:rPr lang="en-US" dirty="0" smtClean="0"/>
              <a:t>t he </a:t>
            </a:r>
            <a:r>
              <a:rPr lang="en-US" dirty="0"/>
              <a:t>sequencing of a story, challenging the reader to piece together the different components of the story to make sense of it. </a:t>
            </a:r>
            <a:endParaRPr lang="en-US" dirty="0" smtClean="0"/>
          </a:p>
          <a:p>
            <a:pPr lvl="1"/>
            <a:r>
              <a:rPr lang="en-US" dirty="0" smtClean="0"/>
              <a:t>Fragmented </a:t>
            </a:r>
            <a:r>
              <a:rPr lang="en-US" dirty="0"/>
              <a:t>narratives can start in the middle of the action, and they often hop back and forth through the timeline of events.</a:t>
            </a:r>
            <a:r>
              <a:rPr lang="en-US" dirty="0" smtClean="0"/>
              <a:t> </a:t>
            </a:r>
            <a:endParaRPr lang="en-US" dirty="0" smtClean="0"/>
          </a:p>
        </p:txBody>
      </p:sp>
    </p:spTree>
    <p:extLst>
      <p:ext uri="{BB962C8B-B14F-4D97-AF65-F5344CB8AC3E}">
        <p14:creationId xmlns:p14="http://schemas.microsoft.com/office/powerpoint/2010/main" val="434447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altLang="en-US" dirty="0"/>
              <a:t>Mixing of fantasy with nonfiction; blurs lines of reality for </a:t>
            </a:r>
            <a:r>
              <a:rPr lang="en-US" altLang="en-US" dirty="0" smtClean="0"/>
              <a:t>reader</a:t>
            </a:r>
          </a:p>
          <a:p>
            <a:r>
              <a:rPr lang="en-US" altLang="en-US" dirty="0" smtClean="0"/>
              <a:t> </a:t>
            </a:r>
            <a:r>
              <a:rPr lang="en-US" altLang="en-US" dirty="0"/>
              <a:t>No </a:t>
            </a:r>
            <a:r>
              <a:rPr lang="en-US" altLang="en-US" dirty="0" smtClean="0"/>
              <a:t>heroes</a:t>
            </a:r>
          </a:p>
          <a:p>
            <a:r>
              <a:rPr lang="en-US" altLang="en-US" dirty="0"/>
              <a:t>Concern with individual in isolation</a:t>
            </a:r>
          </a:p>
          <a:p>
            <a:r>
              <a:rPr lang="en-US" altLang="en-US" dirty="0"/>
              <a:t>Social issues as writers align with feminist &amp; ethnic groups</a:t>
            </a:r>
          </a:p>
          <a:p>
            <a:r>
              <a:rPr lang="en-US" altLang="en-US" dirty="0"/>
              <a:t>Media culture interprets values</a:t>
            </a:r>
          </a:p>
          <a:p>
            <a:r>
              <a:rPr lang="en-US" altLang="en-US" dirty="0"/>
              <a:t>Resistance to easily recognizable themes or morals in a story</a:t>
            </a:r>
          </a:p>
          <a:p>
            <a:endParaRPr lang="en-US" altLang="en-US" dirty="0"/>
          </a:p>
          <a:p>
            <a:endParaRPr lang="en-US" dirty="0"/>
          </a:p>
        </p:txBody>
      </p:sp>
    </p:spTree>
    <p:extLst>
      <p:ext uri="{BB962C8B-B14F-4D97-AF65-F5344CB8AC3E}">
        <p14:creationId xmlns:p14="http://schemas.microsoft.com/office/powerpoint/2010/main" val="3610066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Authors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sz="2000" dirty="0" smtClean="0"/>
              <a:t>J.D. Salinger (1919- 2010)</a:t>
            </a:r>
          </a:p>
          <a:p>
            <a:pPr>
              <a:buNone/>
            </a:pPr>
            <a:r>
              <a:rPr lang="en-US" sz="2000" dirty="0" smtClean="0"/>
              <a:t>		-novels, short stories</a:t>
            </a:r>
          </a:p>
          <a:p>
            <a:pPr>
              <a:buNone/>
            </a:pPr>
            <a:r>
              <a:rPr lang="en-US" sz="2000" dirty="0" smtClean="0"/>
              <a:t>		     “Catcher and the Rye”</a:t>
            </a:r>
          </a:p>
          <a:p>
            <a:pPr>
              <a:buNone/>
            </a:pPr>
            <a:r>
              <a:rPr lang="en-US" sz="2000" dirty="0" smtClean="0"/>
              <a:t>		     “</a:t>
            </a:r>
            <a:r>
              <a:rPr lang="en-US" sz="2000" dirty="0" err="1" smtClean="0"/>
              <a:t>Hapworth</a:t>
            </a:r>
            <a:r>
              <a:rPr lang="en-US" sz="2000" dirty="0" smtClean="0"/>
              <a:t> 16, 1924”</a:t>
            </a:r>
          </a:p>
          <a:p>
            <a:r>
              <a:rPr lang="en-US" sz="2000" dirty="0" smtClean="0"/>
              <a:t> Arthur Miller(1915-2005)</a:t>
            </a:r>
          </a:p>
          <a:p>
            <a:pPr>
              <a:buNone/>
            </a:pPr>
            <a:r>
              <a:rPr lang="en-US" sz="2000" dirty="0" smtClean="0"/>
              <a:t>		-plays</a:t>
            </a:r>
          </a:p>
          <a:p>
            <a:pPr>
              <a:buNone/>
            </a:pPr>
            <a:r>
              <a:rPr lang="en-US" sz="2000" dirty="0" smtClean="0"/>
              <a:t>                  “ The Crucible”</a:t>
            </a:r>
          </a:p>
          <a:p>
            <a:pPr>
              <a:buNone/>
            </a:pPr>
            <a:r>
              <a:rPr lang="en-US" sz="2000" dirty="0" smtClean="0"/>
              <a:t>	             “Death of a Salesman”</a:t>
            </a:r>
          </a:p>
          <a:p>
            <a:r>
              <a:rPr lang="en-US" sz="2000" dirty="0" smtClean="0"/>
              <a:t>Amy Tan(1952-)</a:t>
            </a:r>
          </a:p>
          <a:p>
            <a:pPr>
              <a:buNone/>
            </a:pPr>
            <a:r>
              <a:rPr lang="en-US" sz="2000" dirty="0" smtClean="0"/>
              <a:t>              - novels</a:t>
            </a:r>
          </a:p>
          <a:p>
            <a:pPr>
              <a:buNone/>
            </a:pPr>
            <a:r>
              <a:rPr lang="en-US" sz="2000" dirty="0" smtClean="0"/>
              <a:t>		        “The Joy Luck Club”</a:t>
            </a:r>
          </a:p>
          <a:p>
            <a:pPr>
              <a:buNone/>
            </a:pPr>
            <a:r>
              <a:rPr lang="en-US" sz="2000" dirty="0" smtClean="0"/>
              <a:t>                        “The bonesetter’s Daughter”	</a:t>
            </a:r>
          </a:p>
          <a:p>
            <a:pPr>
              <a:buNone/>
            </a:pPr>
            <a:r>
              <a:rPr lang="en-US" sz="2000" dirty="0" smtClean="0"/>
              <a:t>	</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Harper Lee(1926- )</a:t>
            </a:r>
          </a:p>
          <a:p>
            <a:pPr>
              <a:buNone/>
            </a:pPr>
            <a:r>
              <a:rPr lang="en-US" dirty="0" smtClean="0"/>
              <a:t>		-novels, essays</a:t>
            </a:r>
          </a:p>
          <a:p>
            <a:pPr>
              <a:buNone/>
            </a:pPr>
            <a:r>
              <a:rPr lang="en-US" dirty="0" smtClean="0"/>
              <a:t>		   “ To Kill a Mockingbird”</a:t>
            </a:r>
          </a:p>
          <a:p>
            <a:pPr>
              <a:buNone/>
            </a:pPr>
            <a:r>
              <a:rPr lang="en-US" dirty="0" smtClean="0"/>
              <a:t>           “ When Children Discover America”</a:t>
            </a:r>
          </a:p>
          <a:p>
            <a:r>
              <a:rPr lang="en-US" dirty="0" smtClean="0"/>
              <a:t>Tim O’Brien(1946- )</a:t>
            </a:r>
          </a:p>
          <a:p>
            <a:pPr>
              <a:buNone/>
            </a:pPr>
            <a:r>
              <a:rPr lang="en-US" dirty="0" smtClean="0"/>
              <a:t>		-memoirs, short stories</a:t>
            </a:r>
          </a:p>
          <a:p>
            <a:pPr>
              <a:buNone/>
            </a:pPr>
            <a:r>
              <a:rPr lang="en-US" dirty="0" smtClean="0"/>
              <a:t>           “The Things They Carried”</a:t>
            </a:r>
          </a:p>
          <a:p>
            <a:pPr>
              <a:buNone/>
            </a:pPr>
            <a:r>
              <a:rPr lang="en-US" dirty="0" smtClean="0"/>
              <a:t>		  “If I Die in a Combat Zone”</a:t>
            </a:r>
          </a:p>
          <a:p>
            <a:r>
              <a:rPr lang="en-US" dirty="0" smtClean="0"/>
              <a:t>Malcolm X(1925-1965)</a:t>
            </a:r>
          </a:p>
          <a:p>
            <a:pPr>
              <a:buNone/>
            </a:pPr>
            <a:r>
              <a:rPr lang="en-US" dirty="0" smtClean="0"/>
              <a:t>		-Autobiographies</a:t>
            </a:r>
          </a:p>
          <a:p>
            <a:pPr>
              <a:buNone/>
            </a:pPr>
            <a:r>
              <a:rPr lang="en-US" dirty="0" smtClean="0"/>
              <a:t>		   “The Autobiography of Malcolm X”</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
            </a:r>
            <a:br>
              <a:rPr lang="en-US" b="1" u="sng" dirty="0" smtClean="0"/>
            </a:br>
            <a:r>
              <a:rPr lang="en-US" b="1" u="sng" dirty="0" smtClean="0"/>
              <a:t>Man Listening to Disk </a:t>
            </a:r>
            <a:r>
              <a:rPr lang="en-US" dirty="0" smtClean="0"/>
              <a:t>by: Billy Collins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“This is not bad --</a:t>
            </a:r>
          </a:p>
          <a:p>
            <a:pPr>
              <a:buNone/>
            </a:pPr>
            <a:r>
              <a:rPr lang="en-US" dirty="0" smtClean="0"/>
              <a:t>      ambling along 44th Street</a:t>
            </a:r>
          </a:p>
          <a:p>
            <a:pPr>
              <a:buNone/>
            </a:pPr>
            <a:r>
              <a:rPr lang="en-US" dirty="0" smtClean="0"/>
              <a:t>	with Sonny Rollins for company,</a:t>
            </a:r>
          </a:p>
          <a:p>
            <a:pPr>
              <a:buNone/>
            </a:pPr>
            <a:r>
              <a:rPr lang="en-US" dirty="0" smtClean="0"/>
              <a:t>	his music flowing through the soft calipers</a:t>
            </a:r>
          </a:p>
          <a:p>
            <a:pPr>
              <a:buNone/>
            </a:pPr>
            <a:r>
              <a:rPr lang="en-US" dirty="0" smtClean="0"/>
              <a:t>     of these earphones,</a:t>
            </a:r>
          </a:p>
          <a:p>
            <a:pPr>
              <a:buNone/>
            </a:pPr>
            <a:r>
              <a:rPr lang="en-US" dirty="0" smtClean="0"/>
              <a:t> </a:t>
            </a:r>
          </a:p>
          <a:p>
            <a:pPr>
              <a:buNone/>
            </a:pPr>
            <a:r>
              <a:rPr lang="en-US" dirty="0" smtClean="0"/>
              <a:t>	as if he were right beside me</a:t>
            </a:r>
          </a:p>
          <a:p>
            <a:pPr>
              <a:buNone/>
            </a:pPr>
            <a:r>
              <a:rPr lang="en-US" dirty="0" smtClean="0"/>
              <a:t>	on this clear day in March,</a:t>
            </a:r>
          </a:p>
          <a:p>
            <a:pPr>
              <a:buNone/>
            </a:pPr>
            <a:r>
              <a:rPr lang="en-US" dirty="0" smtClean="0"/>
              <a:t>	the pavement sparkling with sunlight,</a:t>
            </a:r>
          </a:p>
          <a:p>
            <a:pPr>
              <a:buNone/>
            </a:pPr>
            <a:r>
              <a:rPr lang="en-US" dirty="0" smtClean="0"/>
              <a:t>	pigeons fluttering off the curb,</a:t>
            </a:r>
          </a:p>
          <a:p>
            <a:pPr>
              <a:buNone/>
            </a:pPr>
            <a:r>
              <a:rPr lang="en-US" dirty="0" smtClean="0"/>
              <a:t>	nodding over a profusion of bread crumbs.”</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457200" y="1447800"/>
            <a:ext cx="8229600" cy="4953000"/>
          </a:xfrm>
        </p:spPr>
        <p:txBody>
          <a:bodyPr>
            <a:normAutofit fontScale="85000" lnSpcReduction="20000"/>
          </a:bodyPr>
          <a:lstStyle/>
          <a:p>
            <a:pPr>
              <a:buNone/>
            </a:pPr>
            <a:r>
              <a:rPr lang="en-US" dirty="0" smtClean="0"/>
              <a:t> </a:t>
            </a:r>
          </a:p>
          <a:p>
            <a:pPr>
              <a:buNone/>
            </a:pPr>
            <a:r>
              <a:rPr lang="en-US" dirty="0" smtClean="0"/>
              <a:t>	This music is loud yet so confidential.</a:t>
            </a:r>
          </a:p>
          <a:p>
            <a:pPr>
              <a:buNone/>
            </a:pPr>
            <a:r>
              <a:rPr lang="en-US" dirty="0" smtClean="0"/>
              <a:t>	I cannot help feeling even more</a:t>
            </a:r>
          </a:p>
          <a:p>
            <a:pPr>
              <a:buNone/>
            </a:pPr>
            <a:r>
              <a:rPr lang="en-US" dirty="0" smtClean="0"/>
              <a:t>	like the center of the universe</a:t>
            </a:r>
          </a:p>
          <a:p>
            <a:pPr>
              <a:buNone/>
            </a:pPr>
            <a:r>
              <a:rPr lang="en-US" dirty="0" smtClean="0"/>
              <a:t>	than usual as I walk along to a rapid</a:t>
            </a:r>
          </a:p>
          <a:p>
            <a:pPr>
              <a:buNone/>
            </a:pPr>
            <a:r>
              <a:rPr lang="en-US" dirty="0" smtClean="0"/>
              <a:t>	little version of "The Way You Look Tonight,"</a:t>
            </a:r>
          </a:p>
          <a:p>
            <a:pPr>
              <a:buNone/>
            </a:pPr>
            <a:r>
              <a:rPr lang="en-US" dirty="0" smtClean="0"/>
              <a:t> </a:t>
            </a:r>
          </a:p>
          <a:p>
            <a:pPr>
              <a:buNone/>
            </a:pPr>
            <a:r>
              <a:rPr lang="en-US" dirty="0" smtClean="0"/>
              <a:t>	and all I can say to my fellow pedestrians,</a:t>
            </a:r>
          </a:p>
          <a:p>
            <a:pPr>
              <a:buNone/>
            </a:pPr>
            <a:r>
              <a:rPr lang="en-US" dirty="0" smtClean="0"/>
              <a:t>	to the woman in the white sweater,</a:t>
            </a:r>
          </a:p>
          <a:p>
            <a:pPr>
              <a:buNone/>
            </a:pPr>
            <a:r>
              <a:rPr lang="en-US" dirty="0" smtClean="0"/>
              <a:t>	the man in the tan raincoat and the heavy glasses,</a:t>
            </a:r>
          </a:p>
          <a:p>
            <a:pPr>
              <a:buNone/>
            </a:pPr>
            <a:r>
              <a:rPr lang="en-US" dirty="0" smtClean="0"/>
              <a:t>	who mistake themselves for the center of the universe --</a:t>
            </a:r>
          </a:p>
          <a:p>
            <a:pPr>
              <a:buNone/>
            </a:pPr>
            <a:r>
              <a:rPr lang="en-US" dirty="0" smtClean="0"/>
              <a:t>	all I can say is watch your step,</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Practice</a:t>
            </a:r>
            <a:endParaRPr lang="en-US" dirty="0"/>
          </a:p>
        </p:txBody>
      </p:sp>
      <p:sp>
        <p:nvSpPr>
          <p:cNvPr id="3" name="Content Placeholder 2"/>
          <p:cNvSpPr>
            <a:spLocks noGrp="1"/>
          </p:cNvSpPr>
          <p:nvPr>
            <p:ph idx="1"/>
          </p:nvPr>
        </p:nvSpPr>
        <p:spPr/>
        <p:txBody>
          <a:bodyPr/>
          <a:lstStyle/>
          <a:p>
            <a:r>
              <a:rPr lang="en-US" dirty="0" smtClean="0"/>
              <a:t>After having read </a:t>
            </a:r>
            <a:r>
              <a:rPr lang="en-US" u="sng" dirty="0" smtClean="0"/>
              <a:t>Speaking of Courage</a:t>
            </a:r>
            <a:r>
              <a:rPr lang="en-US" dirty="0" smtClean="0"/>
              <a:t>, how does the story relate to the post-modern time era? Find two examples of literary devices that contribute to the post-modern/contemporary time period. Analyze how these devices incorporate the post-modern time era with </a:t>
            </a:r>
            <a:r>
              <a:rPr lang="en-US" u="sng" dirty="0" smtClean="0"/>
              <a:t>Speaking of Courage</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Postmodernism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Of or relating to art, architecture, or literature that reacts against earlier modernist principles, as by reintroducing traditional or classical elements of style or by carrying modernist styles or practices to the extremes.</a:t>
            </a:r>
          </a:p>
          <a:p>
            <a:r>
              <a:rPr lang="en-US" dirty="0" smtClean="0"/>
              <a:t>Contemporary literature is not escapist</a:t>
            </a:r>
          </a:p>
          <a:p>
            <a:r>
              <a:rPr lang="en-US" dirty="0" smtClean="0"/>
              <a:t>Contemporary writers focus on describing people’s emotional states rather than focusing so much on objects of their culture( as modern writers did)</a:t>
            </a:r>
          </a:p>
          <a:p>
            <a:endParaRPr lang="en-US" dirty="0" smtClean="0"/>
          </a:p>
          <a:p>
            <a:pPr>
              <a:buNone/>
            </a:pP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Historical Context</a:t>
            </a:r>
            <a:endParaRPr lang="en-US" dirty="0"/>
          </a:p>
        </p:txBody>
      </p:sp>
      <p:sp>
        <p:nvSpPr>
          <p:cNvPr id="3" name="Content Placeholder 2"/>
          <p:cNvSpPr>
            <a:spLocks noGrp="1"/>
          </p:cNvSpPr>
          <p:nvPr>
            <p:ph idx="1"/>
          </p:nvPr>
        </p:nvSpPr>
        <p:spPr/>
        <p:txBody>
          <a:bodyPr>
            <a:normAutofit/>
          </a:bodyPr>
          <a:lstStyle/>
          <a:p>
            <a:r>
              <a:rPr lang="en-US" dirty="0" smtClean="0"/>
              <a:t>(1945)The end of World War II with the U.S. atomic bombing of Hiroshima</a:t>
            </a:r>
          </a:p>
          <a:p>
            <a:r>
              <a:rPr lang="en-US" dirty="0" smtClean="0"/>
              <a:t>(1947-1953)The Cold War with the U.S.S.R. begins</a:t>
            </a:r>
          </a:p>
          <a:p>
            <a:r>
              <a:rPr lang="en-US" dirty="0" smtClean="0"/>
              <a:t>(1955-1968)The Civil Rights Movement</a:t>
            </a:r>
          </a:p>
          <a:p>
            <a:r>
              <a:rPr lang="en-US" dirty="0" smtClean="0"/>
              <a:t>(1957)</a:t>
            </a:r>
            <a:r>
              <a:rPr lang="en-US" i="1" dirty="0" smtClean="0"/>
              <a:t>The Final Frontier</a:t>
            </a:r>
            <a:r>
              <a:rPr lang="en-US" dirty="0" smtClean="0"/>
              <a:t>: Space Travel</a:t>
            </a:r>
          </a:p>
          <a:p>
            <a:r>
              <a:rPr lang="en-US" dirty="0" smtClean="0"/>
              <a:t>(1969)Segregation in public schools is abolished</a:t>
            </a:r>
          </a:p>
          <a:p>
            <a:r>
              <a:rPr lang="en-US" dirty="0" smtClean="0"/>
              <a:t>(1940s- present)</a:t>
            </a:r>
            <a:r>
              <a:rPr lang="en-US" i="1" dirty="0" smtClean="0"/>
              <a:t>Technology advances</a:t>
            </a:r>
            <a:r>
              <a:rPr lang="en-US" dirty="0" smtClean="0"/>
              <a:t>: Computers, Internet, Media, Cell phones, Etc.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and Beliefs</a:t>
            </a:r>
            <a:endParaRPr lang="en-US" dirty="0"/>
          </a:p>
        </p:txBody>
      </p:sp>
      <p:sp>
        <p:nvSpPr>
          <p:cNvPr id="3" name="Content Placeholder 2"/>
          <p:cNvSpPr>
            <a:spLocks noGrp="1"/>
          </p:cNvSpPr>
          <p:nvPr>
            <p:ph idx="1"/>
          </p:nvPr>
        </p:nvSpPr>
        <p:spPr/>
        <p:txBody>
          <a:bodyPr>
            <a:normAutofit/>
          </a:bodyPr>
          <a:lstStyle/>
          <a:p>
            <a:r>
              <a:rPr lang="en-US" b="1" dirty="0" smtClean="0"/>
              <a:t>War Fears</a:t>
            </a:r>
            <a:r>
              <a:rPr lang="en-US" dirty="0" smtClean="0"/>
              <a:t>:</a:t>
            </a:r>
          </a:p>
          <a:p>
            <a:pPr>
              <a:buNone/>
            </a:pPr>
            <a:r>
              <a:rPr lang="en-US" dirty="0" smtClean="0"/>
              <a:t>      - many war-torn veterans from WWII tried to make sense of the madness</a:t>
            </a:r>
          </a:p>
          <a:p>
            <a:pPr>
              <a:buNone/>
            </a:pPr>
            <a:r>
              <a:rPr lang="en-US" dirty="0"/>
              <a:t> </a:t>
            </a:r>
            <a:r>
              <a:rPr lang="en-US" dirty="0" smtClean="0"/>
              <a:t>     - Fear of Nuclear Warfare plague the entire U.S. to raise the value of their lives</a:t>
            </a:r>
          </a:p>
          <a:p>
            <a:r>
              <a:rPr lang="en-US" b="1" dirty="0" smtClean="0"/>
              <a:t>Civil Right’s Movement</a:t>
            </a:r>
            <a:r>
              <a:rPr lang="en-US" dirty="0" smtClean="0"/>
              <a:t>:</a:t>
            </a:r>
          </a:p>
          <a:p>
            <a:pPr>
              <a:buNone/>
            </a:pPr>
            <a:r>
              <a:rPr lang="en-US" dirty="0" smtClean="0"/>
              <a:t>      - The certainties of the past were called into question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pPr>
              <a:buNone/>
            </a:pPr>
            <a:r>
              <a:rPr lang="en-US" dirty="0"/>
              <a:t> </a:t>
            </a:r>
            <a:r>
              <a:rPr lang="en-US" dirty="0" smtClean="0"/>
              <a:t>        - Racial Equality for all citizens in the U.S.</a:t>
            </a:r>
          </a:p>
          <a:p>
            <a:pPr>
              <a:buNone/>
            </a:pPr>
            <a:r>
              <a:rPr lang="en-US" dirty="0"/>
              <a:t> </a:t>
            </a:r>
            <a:r>
              <a:rPr lang="en-US" dirty="0" smtClean="0"/>
              <a:t>        - It amplified the idea of an individual’s worth in society</a:t>
            </a:r>
          </a:p>
          <a:p>
            <a:pPr>
              <a:buNone/>
            </a:pPr>
            <a:r>
              <a:rPr lang="en-US" dirty="0" smtClean="0"/>
              <a:t>         - Ethnic and minority writers ,and people, began to wonder how they might fit into mainstream culture</a:t>
            </a:r>
          </a:p>
          <a:p>
            <a:r>
              <a:rPr lang="en-US" b="1" dirty="0" smtClean="0"/>
              <a:t>Multiculturalism</a:t>
            </a:r>
            <a:r>
              <a:rPr lang="en-US" dirty="0" smtClean="0"/>
              <a:t> </a:t>
            </a:r>
          </a:p>
          <a:p>
            <a:pPr>
              <a:buNone/>
            </a:pPr>
            <a:r>
              <a:rPr lang="en-US" dirty="0" smtClean="0"/>
              <a:t>         - The growth in diversity brought many different ideals to the U.S.</a:t>
            </a:r>
          </a:p>
          <a:p>
            <a:pPr>
              <a:buNone/>
            </a:pPr>
            <a:r>
              <a:rPr lang="en-US" dirty="0"/>
              <a:t> </a:t>
            </a:r>
            <a:r>
              <a:rPr lang="en-US" dirty="0" smtClean="0"/>
              <a:t>        - The differences in culture, religion, and lifestyles were now accepted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a:buNone/>
            </a:pPr>
            <a:r>
              <a:rPr lang="en-US" dirty="0" smtClean="0"/>
              <a:t>		- Respect for other cultures began to emerge</a:t>
            </a:r>
          </a:p>
          <a:p>
            <a:r>
              <a:rPr lang="en-US" b="1" dirty="0" smtClean="0"/>
              <a:t>Pop Culture</a:t>
            </a:r>
          </a:p>
          <a:p>
            <a:pPr>
              <a:buNone/>
            </a:pPr>
            <a:r>
              <a:rPr lang="en-US" dirty="0" smtClean="0"/>
              <a:t>		- The values are often portrayed and placed in the media, such as movies and television</a:t>
            </a:r>
          </a:p>
          <a:p>
            <a:r>
              <a:rPr lang="en-US" b="1" dirty="0" smtClean="0"/>
              <a:t>Post- Modernism</a:t>
            </a:r>
          </a:p>
          <a:p>
            <a:pPr>
              <a:buNone/>
            </a:pPr>
            <a:r>
              <a:rPr lang="en-US" dirty="0" smtClean="0"/>
              <a:t>		- With the growth of modernism, others sought alternatives to redefine the norm</a:t>
            </a:r>
          </a:p>
          <a:p>
            <a:pPr>
              <a:buNone/>
            </a:pPr>
            <a:r>
              <a:rPr lang="en-US" dirty="0" smtClean="0"/>
              <a:t>		- To redefine the norm, people would question their own consciousness and express their unconventional mindsets</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457200" y="1524000"/>
            <a:ext cx="8229600" cy="4525963"/>
          </a:xfrm>
        </p:spPr>
        <p:txBody>
          <a:bodyPr>
            <a:normAutofit/>
          </a:bodyPr>
          <a:lstStyle/>
          <a:p>
            <a:pPr>
              <a:buNone/>
            </a:pPr>
            <a:r>
              <a:rPr lang="en-US" dirty="0" smtClean="0"/>
              <a:t>		- The focus was now on how major ideas were being communicated</a:t>
            </a:r>
          </a:p>
          <a:p>
            <a:pPr>
              <a:buNone/>
            </a:pPr>
            <a:r>
              <a:rPr lang="en-US" dirty="0" smtClean="0"/>
              <a:t>		- This affected literature, drama, architecture, journalism and design</a:t>
            </a:r>
          </a:p>
          <a:p>
            <a:pPr>
              <a:buNone/>
            </a:pPr>
            <a:endParaRPr lang="en-US" dirty="0" smtClean="0"/>
          </a:p>
          <a:p>
            <a:pPr>
              <a:buNone/>
            </a:pP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Genre and Style</a:t>
            </a:r>
            <a:endParaRPr lang="en-US" dirty="0"/>
          </a:p>
        </p:txBody>
      </p:sp>
      <p:sp>
        <p:nvSpPr>
          <p:cNvPr id="3" name="Content Placeholder 2"/>
          <p:cNvSpPr>
            <a:spLocks noGrp="1"/>
          </p:cNvSpPr>
          <p:nvPr>
            <p:ph idx="1"/>
          </p:nvPr>
        </p:nvSpPr>
        <p:spPr/>
        <p:txBody>
          <a:bodyPr>
            <a:normAutofit lnSpcReduction="10000"/>
          </a:bodyPr>
          <a:lstStyle/>
          <a:p>
            <a:r>
              <a:rPr lang="en-US" b="1" dirty="0" smtClean="0"/>
              <a:t>Genres</a:t>
            </a:r>
          </a:p>
          <a:p>
            <a:pPr>
              <a:buNone/>
            </a:pPr>
            <a:r>
              <a:rPr lang="en-US" dirty="0" smtClean="0"/>
              <a:t>        -Novels</a:t>
            </a:r>
          </a:p>
          <a:p>
            <a:pPr>
              <a:buNone/>
            </a:pPr>
            <a:r>
              <a:rPr lang="en-US" dirty="0" smtClean="0"/>
              <a:t>        -Plays</a:t>
            </a:r>
          </a:p>
          <a:p>
            <a:pPr>
              <a:buNone/>
            </a:pPr>
            <a:r>
              <a:rPr lang="en-US" dirty="0" smtClean="0"/>
              <a:t>        -Autobiographies</a:t>
            </a:r>
          </a:p>
          <a:p>
            <a:pPr>
              <a:buNone/>
            </a:pPr>
            <a:r>
              <a:rPr lang="en-US" dirty="0" smtClean="0"/>
              <a:t>        -Narratives</a:t>
            </a:r>
          </a:p>
          <a:p>
            <a:r>
              <a:rPr lang="en-US" b="1" dirty="0" smtClean="0"/>
              <a:t>Styles</a:t>
            </a:r>
          </a:p>
          <a:p>
            <a:pPr>
              <a:buNone/>
            </a:pPr>
            <a:r>
              <a:rPr lang="en-US" dirty="0" smtClean="0"/>
              <a:t>        - </a:t>
            </a:r>
            <a:r>
              <a:rPr lang="en-US" u="sng" dirty="0" smtClean="0"/>
              <a:t>Direct characterization</a:t>
            </a:r>
            <a:r>
              <a:rPr lang="en-US" dirty="0" smtClean="0"/>
              <a:t>: The writer makes direct statements about a characters personality and tells what the character is like.</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pPr>
              <a:buNone/>
            </a:pPr>
            <a:r>
              <a:rPr lang="en-US" dirty="0" smtClean="0"/>
              <a:t>          -</a:t>
            </a:r>
            <a:r>
              <a:rPr lang="en-US" u="sng" dirty="0" smtClean="0"/>
              <a:t>Indirect Characterization</a:t>
            </a:r>
            <a:r>
              <a:rPr lang="en-US" dirty="0" smtClean="0"/>
              <a:t>: The writer reveals information about a</a:t>
            </a:r>
            <a:br>
              <a:rPr lang="en-US" dirty="0" smtClean="0"/>
            </a:br>
            <a:r>
              <a:rPr lang="en-US" dirty="0" smtClean="0"/>
              <a:t>character and his personality through that character's thoughts, words, and</a:t>
            </a:r>
            <a:br>
              <a:rPr lang="en-US" dirty="0" smtClean="0"/>
            </a:br>
            <a:r>
              <a:rPr lang="en-US" dirty="0" smtClean="0"/>
              <a:t>actions, along with how other characters respond to that character,</a:t>
            </a:r>
            <a:br>
              <a:rPr lang="en-US" dirty="0" smtClean="0"/>
            </a:br>
            <a:r>
              <a:rPr lang="en-US" dirty="0" smtClean="0"/>
              <a:t>including what they think and say about him</a:t>
            </a:r>
          </a:p>
          <a:p>
            <a:pPr>
              <a:buNone/>
            </a:pPr>
            <a:r>
              <a:rPr lang="en-US" dirty="0" smtClean="0"/>
              <a:t>          -</a:t>
            </a:r>
            <a:r>
              <a:rPr lang="en-US" u="sng" dirty="0" smtClean="0"/>
              <a:t>Pop-Culture Allusions</a:t>
            </a:r>
            <a:r>
              <a:rPr lang="en-US" dirty="0" smtClean="0"/>
              <a:t>: The writer makes pop culture references that</a:t>
            </a:r>
            <a:br>
              <a:rPr lang="en-US" dirty="0" smtClean="0"/>
            </a:br>
            <a:r>
              <a:rPr lang="en-US" dirty="0" smtClean="0"/>
              <a:t>include movies, television, music, etc.</a:t>
            </a:r>
            <a:br>
              <a:rPr lang="en-US" dirty="0" smtClean="0"/>
            </a:br>
            <a:r>
              <a:rPr lang="en-US" dirty="0" smtClean="0"/>
              <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209</TotalTime>
  <Words>583</Words>
  <Application>Microsoft Office PowerPoint</Application>
  <PresentationFormat>On-screen Show (4:3)</PresentationFormat>
  <Paragraphs>133</Paragraphs>
  <Slides>17</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Book Antiqua</vt:lpstr>
      <vt:lpstr>Calibri</vt:lpstr>
      <vt:lpstr>Lucida Sans</vt:lpstr>
      <vt:lpstr>Wingdings</vt:lpstr>
      <vt:lpstr>Wingdings 2</vt:lpstr>
      <vt:lpstr>Wingdings 3</vt:lpstr>
      <vt:lpstr>Apex</vt:lpstr>
      <vt:lpstr>Post-Modern/Contemporary Period (1950-present)</vt:lpstr>
      <vt:lpstr>Postmodernism</vt:lpstr>
      <vt:lpstr>Historical Context</vt:lpstr>
      <vt:lpstr>Values and Beliefs</vt:lpstr>
      <vt:lpstr>Continued…</vt:lpstr>
      <vt:lpstr>Continued…</vt:lpstr>
      <vt:lpstr>Continued…</vt:lpstr>
      <vt:lpstr>Genre and Style</vt:lpstr>
      <vt:lpstr>Continued…</vt:lpstr>
      <vt:lpstr>Continued…</vt:lpstr>
      <vt:lpstr>Continued</vt:lpstr>
      <vt:lpstr>Continued</vt:lpstr>
      <vt:lpstr>Significant Authors</vt:lpstr>
      <vt:lpstr>Continued…</vt:lpstr>
      <vt:lpstr> Man Listening to Disk by: Billy Collins </vt:lpstr>
      <vt:lpstr>Continued…</vt:lpstr>
      <vt:lpstr>Independent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Post-Modern/Contemporary Period (1950-present)</dc:title>
  <dc:creator>lalis1969</dc:creator>
  <cp:lastModifiedBy>Rosemary DiCarlo</cp:lastModifiedBy>
  <cp:revision>32</cp:revision>
  <dcterms:created xsi:type="dcterms:W3CDTF">2010-01-27T06:22:26Z</dcterms:created>
  <dcterms:modified xsi:type="dcterms:W3CDTF">2018-03-19T14:34:28Z</dcterms:modified>
</cp:coreProperties>
</file>